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Lst>
  <p:notesMasterIdLst>
    <p:notesMasterId r:id="rId25"/>
  </p:notesMasterIdLst>
  <p:sldIdLst>
    <p:sldId id="502" r:id="rId6"/>
    <p:sldId id="258" r:id="rId7"/>
    <p:sldId id="395" r:id="rId8"/>
    <p:sldId id="535" r:id="rId9"/>
    <p:sldId id="324" r:id="rId10"/>
    <p:sldId id="526" r:id="rId11"/>
    <p:sldId id="523" r:id="rId12"/>
    <p:sldId id="527" r:id="rId13"/>
    <p:sldId id="528" r:id="rId14"/>
    <p:sldId id="529" r:id="rId15"/>
    <p:sldId id="530" r:id="rId16"/>
    <p:sldId id="531" r:id="rId17"/>
    <p:sldId id="346" r:id="rId18"/>
    <p:sldId id="533" r:id="rId19"/>
    <p:sldId id="532" r:id="rId20"/>
    <p:sldId id="396" r:id="rId21"/>
    <p:sldId id="397" r:id="rId22"/>
    <p:sldId id="534" r:id="rId23"/>
    <p:sldId id="52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B919"/>
    <a:srgbClr val="7B2B29"/>
    <a:srgbClr val="746B34"/>
    <a:srgbClr val="558ED5"/>
    <a:srgbClr val="CECE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misha Poudyal" userId="S::nimishap@unbound.org::d40b933a-d77a-4c55-a40a-17440c450238" providerId="AD" clId="Web-{F6733891-7887-4055-B766-CF2B9B215B24}"/>
    <pc:docChg chg="addSld delSld modSld">
      <pc:chgData name="Nimisha Poudyal" userId="S::nimishap@unbound.org::d40b933a-d77a-4c55-a40a-17440c450238" providerId="AD" clId="Web-{F6733891-7887-4055-B766-CF2B9B215B24}" dt="2023-01-11T17:18:22.718" v="31" actId="1076"/>
      <pc:docMkLst>
        <pc:docMk/>
      </pc:docMkLst>
      <pc:sldChg chg="addSp delSp modSp add replId">
        <pc:chgData name="Nimisha Poudyal" userId="S::nimishap@unbound.org::d40b933a-d77a-4c55-a40a-17440c450238" providerId="AD" clId="Web-{F6733891-7887-4055-B766-CF2B9B215B24}" dt="2023-01-11T17:18:22.718" v="31" actId="1076"/>
        <pc:sldMkLst>
          <pc:docMk/>
          <pc:sldMk cId="24373672" sldId="534"/>
        </pc:sldMkLst>
        <pc:spChg chg="mod">
          <ac:chgData name="Nimisha Poudyal" userId="S::nimishap@unbound.org::d40b933a-d77a-4c55-a40a-17440c450238" providerId="AD" clId="Web-{F6733891-7887-4055-B766-CF2B9B215B24}" dt="2023-01-11T17:16:42.792" v="13" actId="14100"/>
          <ac:spMkLst>
            <pc:docMk/>
            <pc:sldMk cId="24373672" sldId="534"/>
            <ac:spMk id="3" creationId="{938DC4D6-6817-8DF6-0DFA-5C424BC3A3FE}"/>
          </ac:spMkLst>
        </pc:spChg>
        <pc:spChg chg="mod">
          <ac:chgData name="Nimisha Poudyal" userId="S::nimishap@unbound.org::d40b933a-d77a-4c55-a40a-17440c450238" providerId="AD" clId="Web-{F6733891-7887-4055-B766-CF2B9B215B24}" dt="2023-01-11T17:16:36.370" v="12" actId="20577"/>
          <ac:spMkLst>
            <pc:docMk/>
            <pc:sldMk cId="24373672" sldId="534"/>
            <ac:spMk id="6" creationId="{00000000-0000-0000-0000-000000000000}"/>
          </ac:spMkLst>
        </pc:spChg>
        <pc:spChg chg="add del">
          <ac:chgData name="Nimisha Poudyal" userId="S::nimishap@unbound.org::d40b933a-d77a-4c55-a40a-17440c450238" providerId="AD" clId="Web-{F6733891-7887-4055-B766-CF2B9B215B24}" dt="2023-01-11T17:17:54.108" v="24"/>
          <ac:spMkLst>
            <pc:docMk/>
            <pc:sldMk cId="24373672" sldId="534"/>
            <ac:spMk id="7" creationId="{96644895-324D-C4BF-5888-A623A9AB09D5}"/>
          </ac:spMkLst>
        </pc:spChg>
        <pc:spChg chg="add mod">
          <ac:chgData name="Nimisha Poudyal" userId="S::nimishap@unbound.org::d40b933a-d77a-4c55-a40a-17440c450238" providerId="AD" clId="Web-{F6733891-7887-4055-B766-CF2B9B215B24}" dt="2023-01-11T17:18:22.718" v="31" actId="1076"/>
          <ac:spMkLst>
            <pc:docMk/>
            <pc:sldMk cId="24373672" sldId="534"/>
            <ac:spMk id="8" creationId="{430422DC-56E6-7695-17A7-2265BD019DCC}"/>
          </ac:spMkLst>
        </pc:spChg>
        <pc:picChg chg="del">
          <ac:chgData name="Nimisha Poudyal" userId="S::nimishap@unbound.org::d40b933a-d77a-4c55-a40a-17440c450238" providerId="AD" clId="Web-{F6733891-7887-4055-B766-CF2B9B215B24}" dt="2023-01-11T17:16:44.839" v="14"/>
          <ac:picMkLst>
            <pc:docMk/>
            <pc:sldMk cId="24373672" sldId="534"/>
            <ac:picMk id="2" creationId="{B7A56781-7335-146C-4311-D59BF671CF8F}"/>
          </ac:picMkLst>
        </pc:picChg>
        <pc:picChg chg="add del mod">
          <ac:chgData name="Nimisha Poudyal" userId="S::nimishap@unbound.org::d40b933a-d77a-4c55-a40a-17440c450238" providerId="AD" clId="Web-{F6733891-7887-4055-B766-CF2B9B215B24}" dt="2023-01-11T17:17:05.106" v="19"/>
          <ac:picMkLst>
            <pc:docMk/>
            <pc:sldMk cId="24373672" sldId="534"/>
            <ac:picMk id="4" creationId="{E8710AA4-C354-A634-DF73-B112F20C994C}"/>
          </ac:picMkLst>
        </pc:picChg>
        <pc:picChg chg="add mod">
          <ac:chgData name="Nimisha Poudyal" userId="S::nimishap@unbound.org::d40b933a-d77a-4c55-a40a-17440c450238" providerId="AD" clId="Web-{F6733891-7887-4055-B766-CF2B9B215B24}" dt="2023-01-11T17:17:34.513" v="22" actId="14100"/>
          <ac:picMkLst>
            <pc:docMk/>
            <pc:sldMk cId="24373672" sldId="534"/>
            <ac:picMk id="5" creationId="{9809E75F-21F9-7212-8854-C8A0DE5890D9}"/>
          </ac:picMkLst>
        </pc:picChg>
        <pc:picChg chg="del">
          <ac:chgData name="Nimisha Poudyal" userId="S::nimishap@unbound.org::d40b933a-d77a-4c55-a40a-17440c450238" providerId="AD" clId="Web-{F6733891-7887-4055-B766-CF2B9B215B24}" dt="2023-01-11T17:15:14.460" v="3"/>
          <ac:picMkLst>
            <pc:docMk/>
            <pc:sldMk cId="24373672" sldId="534"/>
            <ac:picMk id="2050" creationId="{962385D7-ECC6-7D67-4056-0BAB54CDD223}"/>
          </ac:picMkLst>
        </pc:picChg>
      </pc:sldChg>
      <pc:sldChg chg="new del">
        <pc:chgData name="Nimisha Poudyal" userId="S::nimishap@unbound.org::d40b933a-d77a-4c55-a40a-17440c450238" providerId="AD" clId="Web-{F6733891-7887-4055-B766-CF2B9B215B24}" dt="2023-01-11T17:15:07.257" v="1"/>
        <pc:sldMkLst>
          <pc:docMk/>
          <pc:sldMk cId="3388418671" sldId="534"/>
        </pc:sldMkLst>
      </pc:sldChg>
    </pc:docChg>
  </pc:docChgLst>
  <pc:docChgLst>
    <pc:chgData name="Daniel Pearson" userId="S::danp@unbound.org::72e1c3a8-cc60-4ee2-b2f8-868c232f7ec8" providerId="AD" clId="Web-{C4EF80CF-D62C-43DF-BBC5-92E6EB402FBB}"/>
    <pc:docChg chg="addSld modSld">
      <pc:chgData name="Daniel Pearson" userId="S::danp@unbound.org::72e1c3a8-cc60-4ee2-b2f8-868c232f7ec8" providerId="AD" clId="Web-{C4EF80CF-D62C-43DF-BBC5-92E6EB402FBB}" dt="2023-01-12T16:20:25.028" v="72" actId="1076"/>
      <pc:docMkLst>
        <pc:docMk/>
      </pc:docMkLst>
      <pc:sldChg chg="addSp modSp">
        <pc:chgData name="Daniel Pearson" userId="S::danp@unbound.org::72e1c3a8-cc60-4ee2-b2f8-868c232f7ec8" providerId="AD" clId="Web-{C4EF80CF-D62C-43DF-BBC5-92E6EB402FBB}" dt="2023-01-12T16:20:25.028" v="72" actId="1076"/>
        <pc:sldMkLst>
          <pc:docMk/>
          <pc:sldMk cId="1573718461" sldId="395"/>
        </pc:sldMkLst>
        <pc:spChg chg="add mod">
          <ac:chgData name="Daniel Pearson" userId="S::danp@unbound.org::72e1c3a8-cc60-4ee2-b2f8-868c232f7ec8" providerId="AD" clId="Web-{C4EF80CF-D62C-43DF-BBC5-92E6EB402FBB}" dt="2023-01-12T16:20:25.028" v="72" actId="1076"/>
          <ac:spMkLst>
            <pc:docMk/>
            <pc:sldMk cId="1573718461" sldId="395"/>
            <ac:spMk id="4" creationId="{F9EFED08-ABEE-9B8A-580A-42916D9BE42C}"/>
          </ac:spMkLst>
        </pc:spChg>
        <pc:spChg chg="mod">
          <ac:chgData name="Daniel Pearson" userId="S::danp@unbound.org::72e1c3a8-cc60-4ee2-b2f8-868c232f7ec8" providerId="AD" clId="Web-{C4EF80CF-D62C-43DF-BBC5-92E6EB402FBB}" dt="2023-01-12T16:18:20.680" v="10" actId="20577"/>
          <ac:spMkLst>
            <pc:docMk/>
            <pc:sldMk cId="1573718461" sldId="395"/>
            <ac:spMk id="6" creationId="{00000000-0000-0000-0000-000000000000}"/>
          </ac:spMkLst>
        </pc:spChg>
      </pc:sldChg>
      <pc:sldChg chg="add replId">
        <pc:chgData name="Daniel Pearson" userId="S::danp@unbound.org::72e1c3a8-cc60-4ee2-b2f8-868c232f7ec8" providerId="AD" clId="Web-{C4EF80CF-D62C-43DF-BBC5-92E6EB402FBB}" dt="2023-01-12T16:18:10.555" v="0"/>
        <pc:sldMkLst>
          <pc:docMk/>
          <pc:sldMk cId="1118014720" sldId="535"/>
        </pc:sldMkLst>
      </pc:sldChg>
    </pc:docChg>
  </pc:docChgLst>
  <pc:docChgLst>
    <pc:chgData name="Melissa Velazquez" userId="16fd0f73-936e-41e1-b845-a7f11a380ee3" providerId="ADAL" clId="{C2C7C529-874C-4102-84E3-8785B9C3E8A0}"/>
    <pc:docChg chg="modSld sldOrd">
      <pc:chgData name="Melissa Velazquez" userId="16fd0f73-936e-41e1-b845-a7f11a380ee3" providerId="ADAL" clId="{C2C7C529-874C-4102-84E3-8785B9C3E8A0}" dt="2023-01-24T14:51:22.215" v="22" actId="20577"/>
      <pc:docMkLst>
        <pc:docMk/>
      </pc:docMkLst>
      <pc:sldChg chg="ord">
        <pc:chgData name="Melissa Velazquez" userId="16fd0f73-936e-41e1-b845-a7f11a380ee3" providerId="ADAL" clId="{C2C7C529-874C-4102-84E3-8785B9C3E8A0}" dt="2023-01-24T14:50:27.523" v="1"/>
        <pc:sldMkLst>
          <pc:docMk/>
          <pc:sldMk cId="693315656" sldId="324"/>
        </pc:sldMkLst>
      </pc:sldChg>
      <pc:sldChg chg="modSp mod">
        <pc:chgData name="Melissa Velazquez" userId="16fd0f73-936e-41e1-b845-a7f11a380ee3" providerId="ADAL" clId="{C2C7C529-874C-4102-84E3-8785B9C3E8A0}" dt="2023-01-24T14:51:22.215" v="22" actId="20577"/>
        <pc:sldMkLst>
          <pc:docMk/>
          <pc:sldMk cId="384256571" sldId="526"/>
        </pc:sldMkLst>
        <pc:spChg chg="mod">
          <ac:chgData name="Melissa Velazquez" userId="16fd0f73-936e-41e1-b845-a7f11a380ee3" providerId="ADAL" clId="{C2C7C529-874C-4102-84E3-8785B9C3E8A0}" dt="2023-01-24T14:51:22.215" v="22" actId="20577"/>
          <ac:spMkLst>
            <pc:docMk/>
            <pc:sldMk cId="384256571" sldId="526"/>
            <ac:spMk id="6" creationId="{4E528965-8C94-BFFA-7C81-0EB3EBDE2ACA}"/>
          </ac:spMkLst>
        </pc:spChg>
      </pc:sldChg>
    </pc:docChg>
  </pc:docChgLst>
  <pc:docChgLst>
    <pc:chgData name="Melissa Velazquez" userId="S::melissav@unbound.org::16fd0f73-936e-41e1-b845-a7f11a380ee3" providerId="AD" clId="Web-{A27ED4A7-26AD-4C37-BA28-4BDA0A6D9554}"/>
    <pc:docChg chg="modSld">
      <pc:chgData name="Melissa Velazquez" userId="S::melissav@unbound.org::16fd0f73-936e-41e1-b845-a7f11a380ee3" providerId="AD" clId="Web-{A27ED4A7-26AD-4C37-BA28-4BDA0A6D9554}" dt="2023-01-18T13:52:30.528" v="6" actId="20577"/>
      <pc:docMkLst>
        <pc:docMk/>
      </pc:docMkLst>
      <pc:sldChg chg="modSp">
        <pc:chgData name="Melissa Velazquez" userId="S::melissav@unbound.org::16fd0f73-936e-41e1-b845-a7f11a380ee3" providerId="AD" clId="Web-{A27ED4A7-26AD-4C37-BA28-4BDA0A6D9554}" dt="2023-01-18T13:52:30.528" v="6" actId="20577"/>
        <pc:sldMkLst>
          <pc:docMk/>
          <pc:sldMk cId="4172264372" sldId="346"/>
        </pc:sldMkLst>
        <pc:spChg chg="mod">
          <ac:chgData name="Melissa Velazquez" userId="S::melissav@unbound.org::16fd0f73-936e-41e1-b845-a7f11a380ee3" providerId="AD" clId="Web-{A27ED4A7-26AD-4C37-BA28-4BDA0A6D9554}" dt="2023-01-18T13:52:30.528" v="6" actId="20577"/>
          <ac:spMkLst>
            <pc:docMk/>
            <pc:sldMk cId="4172264372" sldId="346"/>
            <ac:spMk id="6" creationId="{00000000-0000-0000-0000-000000000000}"/>
          </ac:spMkLst>
        </pc:spChg>
      </pc:sldChg>
      <pc:sldChg chg="modSp">
        <pc:chgData name="Melissa Velazquez" userId="S::melissav@unbound.org::16fd0f73-936e-41e1-b845-a7f11a380ee3" providerId="AD" clId="Web-{A27ED4A7-26AD-4C37-BA28-4BDA0A6D9554}" dt="2023-01-18T13:52:17.574" v="5" actId="20577"/>
        <pc:sldMkLst>
          <pc:docMk/>
          <pc:sldMk cId="3905190148" sldId="525"/>
        </pc:sldMkLst>
        <pc:spChg chg="mod">
          <ac:chgData name="Melissa Velazquez" userId="S::melissav@unbound.org::16fd0f73-936e-41e1-b845-a7f11a380ee3" providerId="AD" clId="Web-{A27ED4A7-26AD-4C37-BA28-4BDA0A6D9554}" dt="2023-01-18T13:52:17.574" v="5" actId="20577"/>
          <ac:spMkLst>
            <pc:docMk/>
            <pc:sldMk cId="3905190148" sldId="525"/>
            <ac:spMk id="6" creationId="{00000000-0000-0000-0000-000000000000}"/>
          </ac:spMkLst>
        </pc:spChg>
      </pc:sldChg>
    </pc:docChg>
  </pc:docChgLst>
  <pc:docChgLst>
    <pc:chgData name="Maybell Siebert" userId="78ffc447-ea24-4986-bd71-c54be5d6ab88" providerId="ADAL" clId="{0D764E62-3B2D-43A8-AA39-05F4F6EA4B88}"/>
    <pc:docChg chg="custSel modSld">
      <pc:chgData name="Maybell Siebert" userId="78ffc447-ea24-4986-bd71-c54be5d6ab88" providerId="ADAL" clId="{0D764E62-3B2D-43A8-AA39-05F4F6EA4B88}" dt="2023-01-24T00:49:54.793" v="45" actId="20577"/>
      <pc:docMkLst>
        <pc:docMk/>
      </pc:docMkLst>
      <pc:sldChg chg="modSp mod">
        <pc:chgData name="Maybell Siebert" userId="78ffc447-ea24-4986-bd71-c54be5d6ab88" providerId="ADAL" clId="{0D764E62-3B2D-43A8-AA39-05F4F6EA4B88}" dt="2023-01-24T00:49:26.272" v="39" actId="20577"/>
        <pc:sldMkLst>
          <pc:docMk/>
          <pc:sldMk cId="3894538680" sldId="529"/>
        </pc:sldMkLst>
        <pc:spChg chg="mod">
          <ac:chgData name="Maybell Siebert" userId="78ffc447-ea24-4986-bd71-c54be5d6ab88" providerId="ADAL" clId="{0D764E62-3B2D-43A8-AA39-05F4F6EA4B88}" dt="2023-01-24T00:49:26.272" v="39" actId="20577"/>
          <ac:spMkLst>
            <pc:docMk/>
            <pc:sldMk cId="3894538680" sldId="529"/>
            <ac:spMk id="6" creationId="{4E528965-8C94-BFFA-7C81-0EB3EBDE2ACA}"/>
          </ac:spMkLst>
        </pc:spChg>
      </pc:sldChg>
      <pc:sldChg chg="modSp mod">
        <pc:chgData name="Maybell Siebert" userId="78ffc447-ea24-4986-bd71-c54be5d6ab88" providerId="ADAL" clId="{0D764E62-3B2D-43A8-AA39-05F4F6EA4B88}" dt="2023-01-24T00:49:54.793" v="45" actId="20577"/>
        <pc:sldMkLst>
          <pc:docMk/>
          <pc:sldMk cId="105028069" sldId="531"/>
        </pc:sldMkLst>
        <pc:spChg chg="mod">
          <ac:chgData name="Maybell Siebert" userId="78ffc447-ea24-4986-bd71-c54be5d6ab88" providerId="ADAL" clId="{0D764E62-3B2D-43A8-AA39-05F4F6EA4B88}" dt="2023-01-24T00:49:54.793" v="45" actId="20577"/>
          <ac:spMkLst>
            <pc:docMk/>
            <pc:sldMk cId="105028069" sldId="531"/>
            <ac:spMk id="6" creationId="{4E528965-8C94-BFFA-7C81-0EB3EBDE2AC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DE48E-23E0-4352-BA82-5EB11E299497}"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9EB4C5-B3AA-45D4-85A6-6E8AE461CCF9}" type="slidenum">
              <a:rPr lang="en-US" smtClean="0"/>
              <a:t>‹#›</a:t>
            </a:fld>
            <a:endParaRPr lang="en-US"/>
          </a:p>
        </p:txBody>
      </p:sp>
    </p:spTree>
    <p:extLst>
      <p:ext uri="{BB962C8B-B14F-4D97-AF65-F5344CB8AC3E}">
        <p14:creationId xmlns:p14="http://schemas.microsoft.com/office/powerpoint/2010/main" val="2893358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mailto:AccountingSubprojectABC@intl.unbound.org"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mailto:ProjectCorrespondence@intl.unbound.org"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AccountingSubprojectABC@intl.unbound.org"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mailto:ProjectCorrespondence@intl.unbound.or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AccountingSubprojectABC@intl.unbound.or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mailto:ProjectCorrespondence@intl.unbound.org"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AccountingSubprojectABC@intl.unbound.org"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mailto:ProjectCorrespondence@intl.unbound.org"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AccountingSubprojectABC@intl.unbound.org"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mailto:ProjectCorrespondence@intl.unbound.org"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AccountingSubprojectABC@intl.unbound.org"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mailto:ProjectCorrespondence@intl.unbound.org"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AccountingSubprojectABC@intl.unbound.org"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mailto:ProjectCorrespondence@intl.unbound.org"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AccountingSubprojectABC@intl.unbound.org"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mailto:ProjectCorrespondence@intl.unbound.org"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AccountingSubprojectABC@intl.unbound.org"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mailto:ProjectCorrespondence@intl.unbound.or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Click on the link to the webinar. When prompted, click “Open Zoom meetings.”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solidFill>
                <a:prstClr val="white"/>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Then click on “Join with Computer Audio.”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F1BE6-FDBF-304F-B676-E9106B65A8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4431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Unbound staff members are required to take and pass internet security training at least once a year</a:t>
            </a:r>
          </a:p>
          <a:p>
            <a:endParaRPr lang="en-US"/>
          </a:p>
          <a:p>
            <a:r>
              <a:rPr lang="en-US"/>
              <a:t>Projects are required to regularly back up the data stored on project computers (preferably once per week) and store the backup data using an online storage service, such as Microsoft OneDrive or Google Drive, or physical storage at an offsite location. </a:t>
            </a:r>
          </a:p>
          <a:p>
            <a:endParaRPr lang="en-US">
              <a:cs typeface="Calibri" panose="020F0502020204030204"/>
            </a:endParaRPr>
          </a:p>
          <a:p>
            <a:r>
              <a:rPr lang="en-US"/>
              <a:t>All software licenses, including for Microsoft Windows, must be legal and still supported by the manufacturer. For example, Windows 7 is no longer supported by Microsoft, so all computers should be updated to a supported version of Windows, or the computers should be replaced by newer ones with newer operating systems.  All software should be kept up to date with updates from the manufacturer. </a:t>
            </a:r>
            <a:endParaRPr lang="en-US">
              <a:cs typeface="Calibri" panose="020F0502020204030204"/>
            </a:endParaRPr>
          </a:p>
          <a:p>
            <a:endParaRPr lang="en-US"/>
          </a:p>
          <a:p>
            <a:r>
              <a:rPr lang="en-US"/>
              <a:t>Employees should not use their personal email addresses for their work at Unbound. A separate email address should be used for Unbound purposes only.  Email addresses </a:t>
            </a:r>
            <a:r>
              <a:rPr lang="en-US" err="1"/>
              <a:t>byfor</a:t>
            </a:r>
            <a:r>
              <a:rPr lang="en-US"/>
              <a:t> Unbound staff should be administered by the project and should be able to be deactivated by the project to keep information secure.  Examples of emails that can be administered by the project are intl.unbound.org email addresses.  Examples of emails that cannot be administered by the project are addresses that end in hotmail.com or gmail.com and cannot be used as an Unbound work account. Email accounts ending in intl.unbound.org are available from Unbound Kansas if additional email accounts are needed. All employees are required to have an individual intl.unbound.org email account, which is needed to access the annual security training and, depending on the employee’s role, other Unbound systems. </a:t>
            </a:r>
          </a:p>
          <a:p>
            <a:r>
              <a:rPr lang="en-US"/>
              <a:t>For more generic email addresses, such as </a:t>
            </a:r>
            <a:r>
              <a:rPr lang="en-US">
                <a:hlinkClick r:id="rId3"/>
              </a:rPr>
              <a:t>AccountingSubprojectABC@intl.unbound.org</a:t>
            </a:r>
            <a:r>
              <a:rPr lang="en-US"/>
              <a:t>, if this account is ever transferred from one employee to another, the password should always be changed when the new employee gains access to the account. </a:t>
            </a:r>
            <a:endParaRPr lang="en-US">
              <a:cs typeface="Calibri"/>
            </a:endParaRPr>
          </a:p>
          <a:p>
            <a:endParaRPr lang="en-US"/>
          </a:p>
          <a:p>
            <a:r>
              <a:rPr lang="en-US"/>
              <a:t>Portal, Abila, Translation Module and Yammer accounts should be specific to one user and should not be shared by multiple users.  Passwords for these accounts should only be known by the user to whom they belong and should not be shared with others. Additional accounts are always available from Unbound-Kansas if additional people need access to these systems. </a:t>
            </a:r>
            <a:endParaRPr lang="en-US">
              <a:cs typeface="Calibri"/>
            </a:endParaRPr>
          </a:p>
          <a:p>
            <a:endParaRPr lang="en-US"/>
          </a:p>
          <a:p>
            <a:r>
              <a:rPr lang="en-US"/>
              <a:t>Email accounts that are shared by more than one employee should not be entered as an employee’s email address when registering for Abila, Portal, the Translation Module or Yammer.  Email accounts entered for each user for these websites should be specific to the individual.  </a:t>
            </a:r>
            <a:endParaRPr lang="en-US">
              <a:cs typeface="Calibri"/>
            </a:endParaRPr>
          </a:p>
          <a:p>
            <a:endParaRPr lang="en-US"/>
          </a:p>
          <a:p>
            <a:r>
              <a:rPr lang="en-US"/>
              <a:t>If an email address for an Abila user changes, Kansas should be notified immediately so the email can be changed in Abila.  Email addresses associated with Portal or Translation Module accounts should be updated by each user or the project administrator if any changes are made. </a:t>
            </a:r>
            <a:endParaRPr lang="en-US">
              <a:cs typeface="Calibri"/>
            </a:endParaRPr>
          </a:p>
          <a:p>
            <a:endParaRPr lang="en-US"/>
          </a:p>
          <a:p>
            <a:r>
              <a:rPr lang="en-US"/>
              <a:t>Upon separation of employment of an employee from Unbound, the Kansas regional team should be notified immediately. The individual work email of the departing employee should be inactivated immediately by the project, or the password should be changed so that it can no longer be accessed by the former employee </a:t>
            </a:r>
            <a:endParaRPr lang="en-US">
              <a:cs typeface="Calibri"/>
            </a:endParaRPr>
          </a:p>
          <a:p>
            <a:endParaRPr lang="en-US"/>
          </a:p>
          <a:p>
            <a:r>
              <a:rPr lang="en-US"/>
              <a:t>If the departing employee had access to a more generic email address used by multiple people, such as </a:t>
            </a:r>
            <a:r>
              <a:rPr lang="en-US">
                <a:hlinkClick r:id="rId4"/>
              </a:rPr>
              <a:t>ProjectCorrespondence@intl.unbound.org</a:t>
            </a:r>
            <a:r>
              <a:rPr lang="en-US"/>
              <a:t>, the password to this email should be changed immediately upon the employee’s departure from Unbound. </a:t>
            </a:r>
          </a:p>
          <a:p>
            <a:endParaRPr lang="en-US"/>
          </a:p>
          <a:p>
            <a:r>
              <a:rPr lang="en-US"/>
              <a:t>The Portal Project Admin should remove the roles of the departing employee’s Portal account immediately.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EB4C5-B3AA-45D4-85A6-6E8AE461C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41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Unbound staff members are required to take and pass internet security training at least once a year</a:t>
            </a:r>
          </a:p>
          <a:p>
            <a:endParaRPr lang="en-US"/>
          </a:p>
          <a:p>
            <a:r>
              <a:rPr lang="en-US"/>
              <a:t>Projects are required to regularly back up the data stored on project computers (preferably once per week) and store the backup data using an online storage service, such as Microsoft OneDrive or Google Drive, or physical storage at an offsite location. </a:t>
            </a:r>
          </a:p>
          <a:p>
            <a:endParaRPr lang="en-US">
              <a:cs typeface="Calibri" panose="020F0502020204030204"/>
            </a:endParaRPr>
          </a:p>
          <a:p>
            <a:r>
              <a:rPr lang="en-US"/>
              <a:t>All software licenses, including for Microsoft Windows, must be legal and still supported by the manufacturer. For example, Windows 7 is no longer supported by Microsoft, so all computers should be updated to a supported version of Windows, or the computers should be replaced by newer ones with newer operating systems.  All software should be kept up to date with updates from the manufacturer. </a:t>
            </a:r>
            <a:endParaRPr lang="en-US">
              <a:cs typeface="Calibri" panose="020F0502020204030204"/>
            </a:endParaRPr>
          </a:p>
          <a:p>
            <a:endParaRPr lang="en-US"/>
          </a:p>
          <a:p>
            <a:r>
              <a:rPr lang="en-US"/>
              <a:t>Employees should not use their personal email addresses for their work at Unbound. A separate email address should be used for Unbound purposes only.  Email addresses </a:t>
            </a:r>
            <a:r>
              <a:rPr lang="en-US" err="1"/>
              <a:t>byfor</a:t>
            </a:r>
            <a:r>
              <a:rPr lang="en-US"/>
              <a:t> Unbound staff should be administered by the project and should be able to be deactivated by the project to keep information secure.  Examples of emails that can be administered by the project are intl.unbound.org email addresses.  Examples of emails that cannot be administered by the project are addresses that end in hotmail.com or gmail.com and cannot be used as an Unbound work account. Email accounts ending in intl.unbound.org are available from Unbound Kansas if additional email accounts are needed. All employees are required to have an individual intl.unbound.org email account, which is needed to access the annual security training and, depending on the employee’s role, other Unbound systems. </a:t>
            </a:r>
          </a:p>
          <a:p>
            <a:r>
              <a:rPr lang="en-US"/>
              <a:t>For more generic email addresses, such as </a:t>
            </a:r>
            <a:r>
              <a:rPr lang="en-US">
                <a:hlinkClick r:id="rId3"/>
              </a:rPr>
              <a:t>AccountingSubprojectABC@intl.unbound.org</a:t>
            </a:r>
            <a:r>
              <a:rPr lang="en-US"/>
              <a:t>, if this account is ever transferred from one employee to another, the password should always be changed when the new employee gains access to the account. </a:t>
            </a:r>
            <a:endParaRPr lang="en-US">
              <a:cs typeface="Calibri"/>
            </a:endParaRPr>
          </a:p>
          <a:p>
            <a:endParaRPr lang="en-US"/>
          </a:p>
          <a:p>
            <a:r>
              <a:rPr lang="en-US"/>
              <a:t>Portal, Abila, Translation Module and Yammer accounts should be specific to one user and should not be shared by multiple users.  Passwords for these accounts should only be known by the user to whom they belong and should not be shared with others. Additional accounts are always available from Unbound-Kansas if additional people need access to these systems. </a:t>
            </a:r>
            <a:endParaRPr lang="en-US">
              <a:cs typeface="Calibri"/>
            </a:endParaRPr>
          </a:p>
          <a:p>
            <a:endParaRPr lang="en-US"/>
          </a:p>
          <a:p>
            <a:r>
              <a:rPr lang="en-US"/>
              <a:t>Email accounts that are shared by more than one employee should not be entered as an employee’s email address when registering for Abila, Portal, the Translation Module or Yammer.  Email accounts entered for each user for these websites should be specific to the individual.  </a:t>
            </a:r>
            <a:endParaRPr lang="en-US">
              <a:cs typeface="Calibri"/>
            </a:endParaRPr>
          </a:p>
          <a:p>
            <a:endParaRPr lang="en-US"/>
          </a:p>
          <a:p>
            <a:r>
              <a:rPr lang="en-US"/>
              <a:t>If an email address for an Abila user changes, Kansas should be notified immediately so the email can be changed in Abila.  Email addresses associated with Portal or Translation Module accounts should be updated by each user or the project administrator if any changes are made. </a:t>
            </a:r>
            <a:endParaRPr lang="en-US">
              <a:cs typeface="Calibri"/>
            </a:endParaRPr>
          </a:p>
          <a:p>
            <a:endParaRPr lang="en-US"/>
          </a:p>
          <a:p>
            <a:r>
              <a:rPr lang="en-US"/>
              <a:t>Upon separation of employment of an employee from Unbound, the Kansas regional team should be notified immediately. The individual work email of the departing employee should be inactivated immediately by the project, or the password should be changed so that it can no longer be accessed by the former employee </a:t>
            </a:r>
            <a:endParaRPr lang="en-US">
              <a:cs typeface="Calibri"/>
            </a:endParaRPr>
          </a:p>
          <a:p>
            <a:endParaRPr lang="en-US"/>
          </a:p>
          <a:p>
            <a:r>
              <a:rPr lang="en-US"/>
              <a:t>If the departing employee had access to a more generic email address used by multiple people, such as </a:t>
            </a:r>
            <a:r>
              <a:rPr lang="en-US">
                <a:hlinkClick r:id="rId4"/>
              </a:rPr>
              <a:t>ProjectCorrespondence@intl.unbound.org</a:t>
            </a:r>
            <a:r>
              <a:rPr lang="en-US"/>
              <a:t>, the password to this email should be changed immediately upon the employee’s departure from Unbound. </a:t>
            </a:r>
          </a:p>
          <a:p>
            <a:endParaRPr lang="en-US"/>
          </a:p>
          <a:p>
            <a:r>
              <a:rPr lang="en-US"/>
              <a:t>The Portal Project Admin should remove the roles of the departing employee’s Portal account immediately.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EB4C5-B3AA-45D4-85A6-6E8AE461C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39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F1BE6-FDBF-304F-B676-E9106B65A8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8206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Unbound staff members are required to take and pass internet security training at least once a year</a:t>
            </a:r>
          </a:p>
          <a:p>
            <a:endParaRPr lang="en-US"/>
          </a:p>
          <a:p>
            <a:r>
              <a:rPr lang="en-US"/>
              <a:t>Projects are required to regularly back up the data stored on project computers (preferably once per week) and store the backup data using an online storage service, such as Microsoft OneDrive or Google Drive, or physical storage at an offsite location. </a:t>
            </a:r>
          </a:p>
          <a:p>
            <a:endParaRPr lang="en-US">
              <a:cs typeface="Calibri" panose="020F0502020204030204"/>
            </a:endParaRPr>
          </a:p>
          <a:p>
            <a:r>
              <a:rPr lang="en-US"/>
              <a:t>All software licenses, including for Microsoft Windows, must be legal and still supported by the manufacturer. For example, Windows 7 is no longer supported by Microsoft, so all computers should be updated to a supported version of Windows, or the computers should be replaced by newer ones with newer operating systems.  All software should be kept up to date with updates from the manufacturer. </a:t>
            </a:r>
            <a:endParaRPr lang="en-US">
              <a:cs typeface="Calibri" panose="020F0502020204030204"/>
            </a:endParaRPr>
          </a:p>
          <a:p>
            <a:endParaRPr lang="en-US"/>
          </a:p>
          <a:p>
            <a:r>
              <a:rPr lang="en-US"/>
              <a:t>Employees should not use their personal email addresses for their work at Unbound. A separate email address should be used for Unbound purposes only.  Email addresses </a:t>
            </a:r>
            <a:r>
              <a:rPr lang="en-US" err="1"/>
              <a:t>byfor</a:t>
            </a:r>
            <a:r>
              <a:rPr lang="en-US"/>
              <a:t> Unbound staff should be administered by the project and should be able to be deactivated by the project to keep information secure.  Examples of emails that can be administered by the project are intl.unbound.org email addresses.  Examples of emails that cannot be administered by the project are addresses that end in hotmail.com or gmail.com and cannot be used as an Unbound work account. Email accounts ending in intl.unbound.org are available from Unbound Kansas if additional email accounts are needed. All employees are required to have an individual intl.unbound.org email account, which is needed to access the annual security training and, depending on the employee’s role, other Unbound systems. </a:t>
            </a:r>
          </a:p>
          <a:p>
            <a:r>
              <a:rPr lang="en-US"/>
              <a:t>For more generic email addresses, such as </a:t>
            </a:r>
            <a:r>
              <a:rPr lang="en-US">
                <a:hlinkClick r:id="rId3"/>
              </a:rPr>
              <a:t>AccountingSubprojectABC@intl.unbound.org</a:t>
            </a:r>
            <a:r>
              <a:rPr lang="en-US"/>
              <a:t>, if this account is ever transferred from one employee to another, the password should always be changed when the new employee gains access to the account. </a:t>
            </a:r>
            <a:endParaRPr lang="en-US">
              <a:cs typeface="Calibri"/>
            </a:endParaRPr>
          </a:p>
          <a:p>
            <a:endParaRPr lang="en-US"/>
          </a:p>
          <a:p>
            <a:r>
              <a:rPr lang="en-US"/>
              <a:t>Portal, Abila, Translation Module and Yammer accounts should be specific to one user and should not be shared by multiple users.  Passwords for these accounts should only be known by the user to whom they belong and should not be shared with others. Additional accounts are always available from Unbound-Kansas if additional people need access to these systems. </a:t>
            </a:r>
            <a:endParaRPr lang="en-US">
              <a:cs typeface="Calibri"/>
            </a:endParaRPr>
          </a:p>
          <a:p>
            <a:endParaRPr lang="en-US"/>
          </a:p>
          <a:p>
            <a:r>
              <a:rPr lang="en-US"/>
              <a:t>Email accounts that are shared by more than one employee should not be entered as an employee’s email address when registering for Abila, Portal, the Translation Module or Yammer.  Email accounts entered for each user for these websites should be specific to the individual.  </a:t>
            </a:r>
            <a:endParaRPr lang="en-US">
              <a:cs typeface="Calibri"/>
            </a:endParaRPr>
          </a:p>
          <a:p>
            <a:endParaRPr lang="en-US"/>
          </a:p>
          <a:p>
            <a:r>
              <a:rPr lang="en-US"/>
              <a:t>If an email address for an Abila user changes, Kansas should be notified immediately so the email can be changed in Abila.  Email addresses associated with Portal or Translation Module accounts should be updated by each user or the project administrator if any changes are made. </a:t>
            </a:r>
            <a:endParaRPr lang="en-US">
              <a:cs typeface="Calibri"/>
            </a:endParaRPr>
          </a:p>
          <a:p>
            <a:endParaRPr lang="en-US"/>
          </a:p>
          <a:p>
            <a:r>
              <a:rPr lang="en-US"/>
              <a:t>Upon separation of employment of an employee from Unbound, the Kansas regional team should be notified immediately. The individual work email of the departing employee should be inactivated immediately by the project, or the password should be changed so that it can no longer be accessed by the former employee </a:t>
            </a:r>
            <a:endParaRPr lang="en-US">
              <a:cs typeface="Calibri"/>
            </a:endParaRPr>
          </a:p>
          <a:p>
            <a:endParaRPr lang="en-US"/>
          </a:p>
          <a:p>
            <a:r>
              <a:rPr lang="en-US"/>
              <a:t>If the departing employee had access to a more generic email address used by multiple people, such as </a:t>
            </a:r>
            <a:r>
              <a:rPr lang="en-US">
                <a:hlinkClick r:id="rId4"/>
              </a:rPr>
              <a:t>ProjectCorrespondence@intl.unbound.org</a:t>
            </a:r>
            <a:r>
              <a:rPr lang="en-US"/>
              <a:t>, the password to this email should be changed immediately upon the employee’s departure from Unbound. </a:t>
            </a:r>
          </a:p>
          <a:p>
            <a:endParaRPr lang="en-US"/>
          </a:p>
          <a:p>
            <a:r>
              <a:rPr lang="en-US"/>
              <a:t>The Portal Project Admin should remove the roles of the departing employee’s Portal account immediately.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EB4C5-B3AA-45D4-85A6-6E8AE461C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70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Unbound staff members are required to take and pass internet security training at least once a year</a:t>
            </a:r>
          </a:p>
          <a:p>
            <a:endParaRPr lang="en-US"/>
          </a:p>
          <a:p>
            <a:r>
              <a:rPr lang="en-US"/>
              <a:t>Projects are required to regularly back up the data stored on project computers (preferably once per week) and store the backup data using an online storage service, such as Microsoft OneDrive or Google Drive, or physical storage at an offsite location. </a:t>
            </a:r>
          </a:p>
          <a:p>
            <a:endParaRPr lang="en-US">
              <a:cs typeface="Calibri" panose="020F0502020204030204"/>
            </a:endParaRPr>
          </a:p>
          <a:p>
            <a:r>
              <a:rPr lang="en-US"/>
              <a:t>All software licenses, including for Microsoft Windows, must be legal and still supported by the manufacturer. For example, Windows 7 is no longer supported by Microsoft, so all computers should be updated to a supported version of Windows, or the computers should be replaced by newer ones with newer operating systems.  All software should be kept up to date with updates from the manufacturer. </a:t>
            </a:r>
            <a:endParaRPr lang="en-US">
              <a:cs typeface="Calibri" panose="020F0502020204030204"/>
            </a:endParaRPr>
          </a:p>
          <a:p>
            <a:endParaRPr lang="en-US"/>
          </a:p>
          <a:p>
            <a:r>
              <a:rPr lang="en-US"/>
              <a:t>Employees should not use their personal email addresses for their work at Unbound. A separate email address should be used for Unbound purposes only.  Email addresses </a:t>
            </a:r>
            <a:r>
              <a:rPr lang="en-US" err="1"/>
              <a:t>byfor</a:t>
            </a:r>
            <a:r>
              <a:rPr lang="en-US"/>
              <a:t> Unbound staff should be administered by the project and should be able to be deactivated by the project to keep information secure.  Examples of emails that can be administered by the project are intl.unbound.org email addresses.  Examples of emails that cannot be administered by the project are addresses that end in hotmail.com or gmail.com and cannot be used as an Unbound work account. Email accounts ending in intl.unbound.org are available from Unbound Kansas if additional email accounts are needed. All employees are required to have an individual intl.unbound.org email account, which is needed to access the annual security training and, depending on the employee’s role, other Unbound systems. </a:t>
            </a:r>
          </a:p>
          <a:p>
            <a:r>
              <a:rPr lang="en-US"/>
              <a:t>For more generic email addresses, such as </a:t>
            </a:r>
            <a:r>
              <a:rPr lang="en-US">
                <a:hlinkClick r:id="rId3"/>
              </a:rPr>
              <a:t>AccountingSubprojectABC@intl.unbound.org</a:t>
            </a:r>
            <a:r>
              <a:rPr lang="en-US"/>
              <a:t>, if this account is ever transferred from one employee to another, the password should always be changed when the new employee gains access to the account. </a:t>
            </a:r>
            <a:endParaRPr lang="en-US">
              <a:cs typeface="Calibri"/>
            </a:endParaRPr>
          </a:p>
          <a:p>
            <a:endParaRPr lang="en-US"/>
          </a:p>
          <a:p>
            <a:r>
              <a:rPr lang="en-US"/>
              <a:t>Portal, Abila, Translation Module and Yammer accounts should be specific to one user and should not be shared by multiple users.  Passwords for these accounts should only be known by the user to whom they belong and should not be shared with others. Additional accounts are always available from Unbound-Kansas if additional people need access to these systems. </a:t>
            </a:r>
            <a:endParaRPr lang="en-US">
              <a:cs typeface="Calibri"/>
            </a:endParaRPr>
          </a:p>
          <a:p>
            <a:endParaRPr lang="en-US"/>
          </a:p>
          <a:p>
            <a:r>
              <a:rPr lang="en-US"/>
              <a:t>Email accounts that are shared by more than one employee should not be entered as an employee’s email address when registering for Abila, Portal, the Translation Module or Yammer.  Email accounts entered for each user for these websites should be specific to the individual.  </a:t>
            </a:r>
            <a:endParaRPr lang="en-US">
              <a:cs typeface="Calibri"/>
            </a:endParaRPr>
          </a:p>
          <a:p>
            <a:endParaRPr lang="en-US"/>
          </a:p>
          <a:p>
            <a:r>
              <a:rPr lang="en-US"/>
              <a:t>If an email address for an Abila user changes, Kansas should be notified immediately so the email can be changed in Abila.  Email addresses associated with Portal or Translation Module accounts should be updated by each user or the project administrator if any changes are made. </a:t>
            </a:r>
            <a:endParaRPr lang="en-US">
              <a:cs typeface="Calibri"/>
            </a:endParaRPr>
          </a:p>
          <a:p>
            <a:endParaRPr lang="en-US"/>
          </a:p>
          <a:p>
            <a:r>
              <a:rPr lang="en-US"/>
              <a:t>Upon separation of employment of an employee from Unbound, the Kansas regional team should be notified immediately. The individual work email of the departing employee should be inactivated immediately by the project, or the password should be changed so that it can no longer be accessed by the former employee </a:t>
            </a:r>
            <a:endParaRPr lang="en-US">
              <a:cs typeface="Calibri"/>
            </a:endParaRPr>
          </a:p>
          <a:p>
            <a:endParaRPr lang="en-US"/>
          </a:p>
          <a:p>
            <a:r>
              <a:rPr lang="en-US"/>
              <a:t>If the departing employee had access to a more generic email address used by multiple people, such as </a:t>
            </a:r>
            <a:r>
              <a:rPr lang="en-US">
                <a:hlinkClick r:id="rId4"/>
              </a:rPr>
              <a:t>ProjectCorrespondence@intl.unbound.org</a:t>
            </a:r>
            <a:r>
              <a:rPr lang="en-US"/>
              <a:t>, the password to this email should be changed immediately upon the employee’s departure from Unbound. </a:t>
            </a:r>
          </a:p>
          <a:p>
            <a:endParaRPr lang="en-US"/>
          </a:p>
          <a:p>
            <a:r>
              <a:rPr lang="en-US"/>
              <a:t>The Portal Project Admin should remove the roles of the departing employee’s Portal account immediately.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EB4C5-B3AA-45D4-85A6-6E8AE461C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36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Unbound staff members are required to take and pass internet security training at least once a year</a:t>
            </a:r>
          </a:p>
          <a:p>
            <a:endParaRPr lang="en-US"/>
          </a:p>
          <a:p>
            <a:r>
              <a:rPr lang="en-US"/>
              <a:t>Projects are required to regularly back up the data stored on project computers (preferably once per week) and store the backup data using an online storage service, such as Microsoft OneDrive or Google Drive, or physical storage at an offsite location. </a:t>
            </a:r>
          </a:p>
          <a:p>
            <a:endParaRPr lang="en-US">
              <a:cs typeface="Calibri" panose="020F0502020204030204"/>
            </a:endParaRPr>
          </a:p>
          <a:p>
            <a:r>
              <a:rPr lang="en-US"/>
              <a:t>All software licenses, including for Microsoft Windows, must be legal and still supported by the manufacturer. For example, Windows 7 is no longer supported by Microsoft, so all computers should be updated to a supported version of Windows, or the computers should be replaced by newer ones with newer operating systems.  All software should be kept up to date with updates from the manufacturer. </a:t>
            </a:r>
            <a:endParaRPr lang="en-US">
              <a:cs typeface="Calibri" panose="020F0502020204030204"/>
            </a:endParaRPr>
          </a:p>
          <a:p>
            <a:endParaRPr lang="en-US"/>
          </a:p>
          <a:p>
            <a:r>
              <a:rPr lang="en-US"/>
              <a:t>Employees should not use their personal email addresses for their work at Unbound. A separate email address should be used for Unbound purposes only.  Email addresses </a:t>
            </a:r>
            <a:r>
              <a:rPr lang="en-US" err="1"/>
              <a:t>byfor</a:t>
            </a:r>
            <a:r>
              <a:rPr lang="en-US"/>
              <a:t> Unbound staff should be administered by the project and should be able to be deactivated by the project to keep information secure.  Examples of emails that can be administered by the project are intl.unbound.org email addresses.  Examples of emails that cannot be administered by the project are addresses that end in hotmail.com or gmail.com and cannot be used as an Unbound work account. Email accounts ending in intl.unbound.org are available from Unbound Kansas if additional email accounts are needed. All employees are required to have an individual intl.unbound.org email account, which is needed to access the annual security training and, depending on the employee’s role, other Unbound systems. </a:t>
            </a:r>
          </a:p>
          <a:p>
            <a:r>
              <a:rPr lang="en-US"/>
              <a:t>For more generic email addresses, such as </a:t>
            </a:r>
            <a:r>
              <a:rPr lang="en-US">
                <a:hlinkClick r:id="rId3"/>
              </a:rPr>
              <a:t>AccountingSubprojectABC@intl.unbound.org</a:t>
            </a:r>
            <a:r>
              <a:rPr lang="en-US"/>
              <a:t>, if this account is ever transferred from one employee to another, the password should always be changed when the new employee gains access to the account. </a:t>
            </a:r>
            <a:endParaRPr lang="en-US">
              <a:cs typeface="Calibri"/>
            </a:endParaRPr>
          </a:p>
          <a:p>
            <a:endParaRPr lang="en-US"/>
          </a:p>
          <a:p>
            <a:r>
              <a:rPr lang="en-US"/>
              <a:t>Portal, Abila, Translation Module and Yammer accounts should be specific to one user and should not be shared by multiple users.  Passwords for these accounts should only be known by the user to whom they belong and should not be shared with others. Additional accounts are always available from Unbound-Kansas if additional people need access to these systems. </a:t>
            </a:r>
            <a:endParaRPr lang="en-US">
              <a:cs typeface="Calibri"/>
            </a:endParaRPr>
          </a:p>
          <a:p>
            <a:endParaRPr lang="en-US"/>
          </a:p>
          <a:p>
            <a:r>
              <a:rPr lang="en-US"/>
              <a:t>Email accounts that are shared by more than one employee should not be entered as an employee’s email address when registering for Abila, Portal, the Translation Module or Yammer.  Email accounts entered for each user for these websites should be specific to the individual.  </a:t>
            </a:r>
            <a:endParaRPr lang="en-US">
              <a:cs typeface="Calibri"/>
            </a:endParaRPr>
          </a:p>
          <a:p>
            <a:endParaRPr lang="en-US"/>
          </a:p>
          <a:p>
            <a:r>
              <a:rPr lang="en-US"/>
              <a:t>If an email address for an Abila user changes, Kansas should be notified immediately so the email can be changed in Abila.  Email addresses associated with Portal or Translation Module accounts should be updated by each user or the project administrator if any changes are made. </a:t>
            </a:r>
            <a:endParaRPr lang="en-US">
              <a:cs typeface="Calibri"/>
            </a:endParaRPr>
          </a:p>
          <a:p>
            <a:endParaRPr lang="en-US"/>
          </a:p>
          <a:p>
            <a:r>
              <a:rPr lang="en-US"/>
              <a:t>Upon separation of employment of an employee from Unbound, the Kansas regional team should be notified immediately. The individual work email of the departing employee should be inactivated immediately by the project, or the password should be changed so that it can no longer be accessed by the former employee </a:t>
            </a:r>
            <a:endParaRPr lang="en-US">
              <a:cs typeface="Calibri"/>
            </a:endParaRPr>
          </a:p>
          <a:p>
            <a:endParaRPr lang="en-US"/>
          </a:p>
          <a:p>
            <a:r>
              <a:rPr lang="en-US"/>
              <a:t>If the departing employee had access to a more generic email address used by multiple people, such as </a:t>
            </a:r>
            <a:r>
              <a:rPr lang="en-US">
                <a:hlinkClick r:id="rId4"/>
              </a:rPr>
              <a:t>ProjectCorrespondence@intl.unbound.org</a:t>
            </a:r>
            <a:r>
              <a:rPr lang="en-US"/>
              <a:t>, the password to this email should be changed immediately upon the employee’s departure from Unbound. </a:t>
            </a:r>
          </a:p>
          <a:p>
            <a:endParaRPr lang="en-US"/>
          </a:p>
          <a:p>
            <a:r>
              <a:rPr lang="en-US"/>
              <a:t>The Portal Project Admin should remove the roles of the departing employee’s Portal account immediately.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EB4C5-B3AA-45D4-85A6-6E8AE461C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888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Unbound staff members are required to take and pass internet security training at least once a year</a:t>
            </a:r>
          </a:p>
          <a:p>
            <a:endParaRPr lang="en-US"/>
          </a:p>
          <a:p>
            <a:r>
              <a:rPr lang="en-US"/>
              <a:t>Projects are required to regularly back up the data stored on project computers (preferably once per week) and store the backup data using an online storage service, such as Microsoft OneDrive or Google Drive, or physical storage at an offsite location. </a:t>
            </a:r>
          </a:p>
          <a:p>
            <a:endParaRPr lang="en-US">
              <a:cs typeface="Calibri" panose="020F0502020204030204"/>
            </a:endParaRPr>
          </a:p>
          <a:p>
            <a:r>
              <a:rPr lang="en-US"/>
              <a:t>All software licenses, including for Microsoft Windows, must be legal and still supported by the manufacturer. For example, Windows 7 is no longer supported by Microsoft, so all computers should be updated to a supported version of Windows, or the computers should be replaced by newer ones with newer operating systems.  All software should be kept up to date with updates from the manufacturer. </a:t>
            </a:r>
            <a:endParaRPr lang="en-US">
              <a:cs typeface="Calibri" panose="020F0502020204030204"/>
            </a:endParaRPr>
          </a:p>
          <a:p>
            <a:endParaRPr lang="en-US"/>
          </a:p>
          <a:p>
            <a:r>
              <a:rPr lang="en-US"/>
              <a:t>Employees should not use their personal email addresses for their work at Unbound. A separate email address should be used for Unbound purposes only.  Email addresses </a:t>
            </a:r>
            <a:r>
              <a:rPr lang="en-US" err="1"/>
              <a:t>byfor</a:t>
            </a:r>
            <a:r>
              <a:rPr lang="en-US"/>
              <a:t> Unbound staff should be administered by the project and should be able to be deactivated by the project to keep information secure.  Examples of emails that can be administered by the project are intl.unbound.org email addresses.  Examples of emails that cannot be administered by the project are addresses that end in hotmail.com or gmail.com and cannot be used as an Unbound work account. Email accounts ending in intl.unbound.org are available from Unbound Kansas if additional email accounts are needed. All employees are required to have an individual intl.unbound.org email account, which is needed to access the annual security training and, depending on the employee’s role, other Unbound systems. </a:t>
            </a:r>
          </a:p>
          <a:p>
            <a:r>
              <a:rPr lang="en-US"/>
              <a:t>For more generic email addresses, such as </a:t>
            </a:r>
            <a:r>
              <a:rPr lang="en-US">
                <a:hlinkClick r:id="rId3"/>
              </a:rPr>
              <a:t>AccountingSubprojectABC@intl.unbound.org</a:t>
            </a:r>
            <a:r>
              <a:rPr lang="en-US"/>
              <a:t>, if this account is ever transferred from one employee to another, the password should always be changed when the new employee gains access to the account. </a:t>
            </a:r>
            <a:endParaRPr lang="en-US">
              <a:cs typeface="Calibri"/>
            </a:endParaRPr>
          </a:p>
          <a:p>
            <a:endParaRPr lang="en-US"/>
          </a:p>
          <a:p>
            <a:r>
              <a:rPr lang="en-US"/>
              <a:t>Portal, Abila, Translation Module and Yammer accounts should be specific to one user and should not be shared by multiple users.  Passwords for these accounts should only be known by the user to whom they belong and should not be shared with others. Additional accounts are always available from Unbound-Kansas if additional people need access to these systems. </a:t>
            </a:r>
            <a:endParaRPr lang="en-US">
              <a:cs typeface="Calibri"/>
            </a:endParaRPr>
          </a:p>
          <a:p>
            <a:endParaRPr lang="en-US"/>
          </a:p>
          <a:p>
            <a:r>
              <a:rPr lang="en-US"/>
              <a:t>Email accounts that are shared by more than one employee should not be entered as an employee’s email address when registering for Abila, Portal, the Translation Module or Yammer.  Email accounts entered for each user for these websites should be specific to the individual.  </a:t>
            </a:r>
            <a:endParaRPr lang="en-US">
              <a:cs typeface="Calibri"/>
            </a:endParaRPr>
          </a:p>
          <a:p>
            <a:endParaRPr lang="en-US"/>
          </a:p>
          <a:p>
            <a:r>
              <a:rPr lang="en-US"/>
              <a:t>If an email address for an Abila user changes, Kansas should be notified immediately so the email can be changed in Abila.  Email addresses associated with Portal or Translation Module accounts should be updated by each user or the project administrator if any changes are made. </a:t>
            </a:r>
            <a:endParaRPr lang="en-US">
              <a:cs typeface="Calibri"/>
            </a:endParaRPr>
          </a:p>
          <a:p>
            <a:endParaRPr lang="en-US"/>
          </a:p>
          <a:p>
            <a:r>
              <a:rPr lang="en-US"/>
              <a:t>Upon separation of employment of an employee from Unbound, the Kansas regional team should be notified immediately. The individual work email of the departing employee should be inactivated immediately by the project, or the password should be changed so that it can no longer be accessed by the former employee </a:t>
            </a:r>
            <a:endParaRPr lang="en-US">
              <a:cs typeface="Calibri"/>
            </a:endParaRPr>
          </a:p>
          <a:p>
            <a:endParaRPr lang="en-US"/>
          </a:p>
          <a:p>
            <a:r>
              <a:rPr lang="en-US"/>
              <a:t>If the departing employee had access to a more generic email address used by multiple people, such as </a:t>
            </a:r>
            <a:r>
              <a:rPr lang="en-US">
                <a:hlinkClick r:id="rId4"/>
              </a:rPr>
              <a:t>ProjectCorrespondence@intl.unbound.org</a:t>
            </a:r>
            <a:r>
              <a:rPr lang="en-US"/>
              <a:t>, the password to this email should be changed immediately upon the employee’s departure from Unbound. </a:t>
            </a:r>
          </a:p>
          <a:p>
            <a:endParaRPr lang="en-US"/>
          </a:p>
          <a:p>
            <a:r>
              <a:rPr lang="en-US"/>
              <a:t>The Portal Project Admin should remove the roles of the departing employee’s Portal account immediately.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EB4C5-B3AA-45D4-85A6-6E8AE461C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03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Unbound staff members are required to take and pass internet security training at least once a year</a:t>
            </a:r>
          </a:p>
          <a:p>
            <a:endParaRPr lang="en-US"/>
          </a:p>
          <a:p>
            <a:r>
              <a:rPr lang="en-US"/>
              <a:t>Projects are required to regularly back up the data stored on project computers (preferably once per week) and store the backup data using an online storage service, such as Microsoft OneDrive or Google Drive, or physical storage at an offsite location. </a:t>
            </a:r>
          </a:p>
          <a:p>
            <a:endParaRPr lang="en-US">
              <a:cs typeface="Calibri" panose="020F0502020204030204"/>
            </a:endParaRPr>
          </a:p>
          <a:p>
            <a:r>
              <a:rPr lang="en-US"/>
              <a:t>All software licenses, including for Microsoft Windows, must be legal and still supported by the manufacturer. For example, Windows 7 is no longer supported by Microsoft, so all computers should be updated to a supported version of Windows, or the computers should be replaced by newer ones with newer operating systems.  All software should be kept up to date with updates from the manufacturer. </a:t>
            </a:r>
            <a:endParaRPr lang="en-US">
              <a:cs typeface="Calibri" panose="020F0502020204030204"/>
            </a:endParaRPr>
          </a:p>
          <a:p>
            <a:endParaRPr lang="en-US"/>
          </a:p>
          <a:p>
            <a:r>
              <a:rPr lang="en-US"/>
              <a:t>Employees should not use their personal email addresses for their work at Unbound. A separate email address should be used for Unbound purposes only.  Email addresses </a:t>
            </a:r>
            <a:r>
              <a:rPr lang="en-US" err="1"/>
              <a:t>byfor</a:t>
            </a:r>
            <a:r>
              <a:rPr lang="en-US"/>
              <a:t> Unbound staff should be administered by the project and should be able to be deactivated by the project to keep information secure.  Examples of emails that can be administered by the project are intl.unbound.org email addresses.  Examples of emails that cannot be administered by the project are addresses that end in hotmail.com or gmail.com and cannot be used as an Unbound work account. Email accounts ending in intl.unbound.org are available from Unbound Kansas if additional email accounts are needed. All employees are required to have an individual intl.unbound.org email account, which is needed to access the annual security training and, depending on the employee’s role, other Unbound systems. </a:t>
            </a:r>
          </a:p>
          <a:p>
            <a:r>
              <a:rPr lang="en-US"/>
              <a:t>For more generic email addresses, such as </a:t>
            </a:r>
            <a:r>
              <a:rPr lang="en-US">
                <a:hlinkClick r:id="rId3"/>
              </a:rPr>
              <a:t>AccountingSubprojectABC@intl.unbound.org</a:t>
            </a:r>
            <a:r>
              <a:rPr lang="en-US"/>
              <a:t>, if this account is ever transferred from one employee to another, the password should always be changed when the new employee gains access to the account. </a:t>
            </a:r>
            <a:endParaRPr lang="en-US">
              <a:cs typeface="Calibri"/>
            </a:endParaRPr>
          </a:p>
          <a:p>
            <a:endParaRPr lang="en-US"/>
          </a:p>
          <a:p>
            <a:r>
              <a:rPr lang="en-US"/>
              <a:t>Portal, Abila, Translation Module and Yammer accounts should be specific to one user and should not be shared by multiple users.  Passwords for these accounts should only be known by the user to whom they belong and should not be shared with others. Additional accounts are always available from Unbound-Kansas if additional people need access to these systems. </a:t>
            </a:r>
            <a:endParaRPr lang="en-US">
              <a:cs typeface="Calibri"/>
            </a:endParaRPr>
          </a:p>
          <a:p>
            <a:endParaRPr lang="en-US"/>
          </a:p>
          <a:p>
            <a:r>
              <a:rPr lang="en-US"/>
              <a:t>Email accounts that are shared by more than one employee should not be entered as an employee’s email address when registering for Abila, Portal, the Translation Module or Yammer.  Email accounts entered for each user for these websites should be specific to the individual.  </a:t>
            </a:r>
            <a:endParaRPr lang="en-US">
              <a:cs typeface="Calibri"/>
            </a:endParaRPr>
          </a:p>
          <a:p>
            <a:endParaRPr lang="en-US"/>
          </a:p>
          <a:p>
            <a:r>
              <a:rPr lang="en-US"/>
              <a:t>If an email address for an Abila user changes, Kansas should be notified immediately so the email can be changed in Abila.  Email addresses associated with Portal or Translation Module accounts should be updated by each user or the project administrator if any changes are made. </a:t>
            </a:r>
            <a:endParaRPr lang="en-US">
              <a:cs typeface="Calibri"/>
            </a:endParaRPr>
          </a:p>
          <a:p>
            <a:endParaRPr lang="en-US"/>
          </a:p>
          <a:p>
            <a:r>
              <a:rPr lang="en-US"/>
              <a:t>Upon separation of employment of an employee from Unbound, the Kansas regional team should be notified immediately. The individual work email of the departing employee should be inactivated immediately by the project, or the password should be changed so that it can no longer be accessed by the former employee </a:t>
            </a:r>
            <a:endParaRPr lang="en-US">
              <a:cs typeface="Calibri"/>
            </a:endParaRPr>
          </a:p>
          <a:p>
            <a:endParaRPr lang="en-US"/>
          </a:p>
          <a:p>
            <a:r>
              <a:rPr lang="en-US"/>
              <a:t>If the departing employee had access to a more generic email address used by multiple people, such as </a:t>
            </a:r>
            <a:r>
              <a:rPr lang="en-US">
                <a:hlinkClick r:id="rId4"/>
              </a:rPr>
              <a:t>ProjectCorrespondence@intl.unbound.org</a:t>
            </a:r>
            <a:r>
              <a:rPr lang="en-US"/>
              <a:t>, the password to this email should be changed immediately upon the employee’s departure from Unbound. </a:t>
            </a:r>
          </a:p>
          <a:p>
            <a:endParaRPr lang="en-US"/>
          </a:p>
          <a:p>
            <a:r>
              <a:rPr lang="en-US"/>
              <a:t>The Portal Project Admin should remove the roles of the departing employee’s Portal account immediately.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EB4C5-B3AA-45D4-85A6-6E8AE461C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908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Unbound staff members are required to take and pass internet security training at least once a year</a:t>
            </a:r>
          </a:p>
          <a:p>
            <a:endParaRPr lang="en-US"/>
          </a:p>
          <a:p>
            <a:r>
              <a:rPr lang="en-US"/>
              <a:t>Projects are required to regularly back up the data stored on project computers (preferably once per week) and store the backup data using an online storage service, such as Microsoft OneDrive or Google Drive, or physical storage at an offsite location. </a:t>
            </a:r>
          </a:p>
          <a:p>
            <a:endParaRPr lang="en-US">
              <a:cs typeface="Calibri" panose="020F0502020204030204"/>
            </a:endParaRPr>
          </a:p>
          <a:p>
            <a:r>
              <a:rPr lang="en-US"/>
              <a:t>All software licenses, including for Microsoft Windows, must be legal and still supported by the manufacturer. For example, Windows 7 is no longer supported by Microsoft, so all computers should be updated to a supported version of Windows, or the computers should be replaced by newer ones with newer operating systems.  All software should be kept up to date with updates from the manufacturer. </a:t>
            </a:r>
            <a:endParaRPr lang="en-US">
              <a:cs typeface="Calibri" panose="020F0502020204030204"/>
            </a:endParaRPr>
          </a:p>
          <a:p>
            <a:endParaRPr lang="en-US"/>
          </a:p>
          <a:p>
            <a:r>
              <a:rPr lang="en-US"/>
              <a:t>Employees should not use their personal email addresses for their work at Unbound. A separate email address should be used for Unbound purposes only.  Email addresses </a:t>
            </a:r>
            <a:r>
              <a:rPr lang="en-US" err="1"/>
              <a:t>byfor</a:t>
            </a:r>
            <a:r>
              <a:rPr lang="en-US"/>
              <a:t> Unbound staff should be administered by the project and should be able to be deactivated by the project to keep information secure.  Examples of emails that can be administered by the project are intl.unbound.org email addresses.  Examples of emails that cannot be administered by the project are addresses that end in hotmail.com or gmail.com and cannot be used as an Unbound work account. Email accounts ending in intl.unbound.org are available from Unbound Kansas if additional email accounts are needed. All employees are required to have an individual intl.unbound.org email account, which is needed to access the annual security training and, depending on the employee’s role, other Unbound systems. </a:t>
            </a:r>
          </a:p>
          <a:p>
            <a:r>
              <a:rPr lang="en-US"/>
              <a:t>For more generic email addresses, such as </a:t>
            </a:r>
            <a:r>
              <a:rPr lang="en-US">
                <a:hlinkClick r:id="rId3"/>
              </a:rPr>
              <a:t>AccountingSubprojectABC@intl.unbound.org</a:t>
            </a:r>
            <a:r>
              <a:rPr lang="en-US"/>
              <a:t>, if this account is ever transferred from one employee to another, the password should always be changed when the new employee gains access to the account. </a:t>
            </a:r>
            <a:endParaRPr lang="en-US">
              <a:cs typeface="Calibri"/>
            </a:endParaRPr>
          </a:p>
          <a:p>
            <a:endParaRPr lang="en-US"/>
          </a:p>
          <a:p>
            <a:r>
              <a:rPr lang="en-US"/>
              <a:t>Portal, Abila, Translation Module and Yammer accounts should be specific to one user and should not be shared by multiple users.  Passwords for these accounts should only be known by the user to whom they belong and should not be shared with others. Additional accounts are always available from Unbound-Kansas if additional people need access to these systems. </a:t>
            </a:r>
            <a:endParaRPr lang="en-US">
              <a:cs typeface="Calibri"/>
            </a:endParaRPr>
          </a:p>
          <a:p>
            <a:endParaRPr lang="en-US"/>
          </a:p>
          <a:p>
            <a:r>
              <a:rPr lang="en-US"/>
              <a:t>Email accounts that are shared by more than one employee should not be entered as an employee’s email address when registering for Abila, Portal, the Translation Module or Yammer.  Email accounts entered for each user for these websites should be specific to the individual.  </a:t>
            </a:r>
            <a:endParaRPr lang="en-US">
              <a:cs typeface="Calibri"/>
            </a:endParaRPr>
          </a:p>
          <a:p>
            <a:endParaRPr lang="en-US"/>
          </a:p>
          <a:p>
            <a:r>
              <a:rPr lang="en-US"/>
              <a:t>If an email address for an Abila user changes, Kansas should be notified immediately so the email can be changed in Abila.  Email addresses associated with Portal or Translation Module accounts should be updated by each user or the project administrator if any changes are made. </a:t>
            </a:r>
            <a:endParaRPr lang="en-US">
              <a:cs typeface="Calibri"/>
            </a:endParaRPr>
          </a:p>
          <a:p>
            <a:endParaRPr lang="en-US"/>
          </a:p>
          <a:p>
            <a:r>
              <a:rPr lang="en-US"/>
              <a:t>Upon separation of employment of an employee from Unbound, the Kansas regional team should be notified immediately. The individual work email of the departing employee should be inactivated immediately by the project, or the password should be changed so that it can no longer be accessed by the former employee </a:t>
            </a:r>
            <a:endParaRPr lang="en-US">
              <a:cs typeface="Calibri"/>
            </a:endParaRPr>
          </a:p>
          <a:p>
            <a:endParaRPr lang="en-US"/>
          </a:p>
          <a:p>
            <a:r>
              <a:rPr lang="en-US"/>
              <a:t>If the departing employee had access to a more generic email address used by multiple people, such as </a:t>
            </a:r>
            <a:r>
              <a:rPr lang="en-US">
                <a:hlinkClick r:id="rId4"/>
              </a:rPr>
              <a:t>ProjectCorrespondence@intl.unbound.org</a:t>
            </a:r>
            <a:r>
              <a:rPr lang="en-US"/>
              <a:t>, the password to this email should be changed immediately upon the employee’s departure from Unbound. </a:t>
            </a:r>
          </a:p>
          <a:p>
            <a:endParaRPr lang="en-US"/>
          </a:p>
          <a:p>
            <a:r>
              <a:rPr lang="en-US"/>
              <a:t>The Portal Project Admin should remove the roles of the departing employee’s Portal account immediately.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EB4C5-B3AA-45D4-85A6-6E8AE461C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705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Unbound staff members are required to take and pass internet security training at least once a year</a:t>
            </a:r>
          </a:p>
          <a:p>
            <a:endParaRPr lang="en-US"/>
          </a:p>
          <a:p>
            <a:r>
              <a:rPr lang="en-US"/>
              <a:t>Projects are required to regularly back up the data stored on project computers (preferably once per week) and store the backup data using an online storage service, such as Microsoft OneDrive or Google Drive, or physical storage at an offsite location. </a:t>
            </a:r>
          </a:p>
          <a:p>
            <a:endParaRPr lang="en-US">
              <a:cs typeface="Calibri" panose="020F0502020204030204"/>
            </a:endParaRPr>
          </a:p>
          <a:p>
            <a:r>
              <a:rPr lang="en-US"/>
              <a:t>All software licenses, including for Microsoft Windows, must be legal and still supported by the manufacturer. For example, Windows 7 is no longer supported by Microsoft, so all computers should be updated to a supported version of Windows, or the computers should be replaced by newer ones with newer operating systems.  All software should be kept up to date with updates from the manufacturer. </a:t>
            </a:r>
            <a:endParaRPr lang="en-US">
              <a:cs typeface="Calibri" panose="020F0502020204030204"/>
            </a:endParaRPr>
          </a:p>
          <a:p>
            <a:endParaRPr lang="en-US"/>
          </a:p>
          <a:p>
            <a:r>
              <a:rPr lang="en-US"/>
              <a:t>Employees should not use their personal email addresses for their work at Unbound. A separate email address should be used for Unbound purposes only.  Email addresses </a:t>
            </a:r>
            <a:r>
              <a:rPr lang="en-US" err="1"/>
              <a:t>byfor</a:t>
            </a:r>
            <a:r>
              <a:rPr lang="en-US"/>
              <a:t> Unbound staff should be administered by the project and should be able to be deactivated by the project to keep information secure.  Examples of emails that can be administered by the project are intl.unbound.org email addresses.  Examples of emails that cannot be administered by the project are addresses that end in hotmail.com or gmail.com and cannot be used as an Unbound work account. Email accounts ending in intl.unbound.org are available from Unbound Kansas if additional email accounts are needed. All employees are required to have an individual intl.unbound.org email account, which is needed to access the annual security training and, depending on the employee’s role, other Unbound systems. </a:t>
            </a:r>
          </a:p>
          <a:p>
            <a:r>
              <a:rPr lang="en-US"/>
              <a:t>For more generic email addresses, such as </a:t>
            </a:r>
            <a:r>
              <a:rPr lang="en-US">
                <a:hlinkClick r:id="rId3"/>
              </a:rPr>
              <a:t>AccountingSubprojectABC@intl.unbound.org</a:t>
            </a:r>
            <a:r>
              <a:rPr lang="en-US"/>
              <a:t>, if this account is ever transferred from one employee to another, the password should always be changed when the new employee gains access to the account. </a:t>
            </a:r>
            <a:endParaRPr lang="en-US">
              <a:cs typeface="Calibri"/>
            </a:endParaRPr>
          </a:p>
          <a:p>
            <a:endParaRPr lang="en-US"/>
          </a:p>
          <a:p>
            <a:r>
              <a:rPr lang="en-US"/>
              <a:t>Portal, Abila, Translation Module and Yammer accounts should be specific to one user and should not be shared by multiple users.  Passwords for these accounts should only be known by the user to whom they belong and should not be shared with others. Additional accounts are always available from Unbound-Kansas if additional people need access to these systems. </a:t>
            </a:r>
            <a:endParaRPr lang="en-US">
              <a:cs typeface="Calibri"/>
            </a:endParaRPr>
          </a:p>
          <a:p>
            <a:endParaRPr lang="en-US"/>
          </a:p>
          <a:p>
            <a:r>
              <a:rPr lang="en-US"/>
              <a:t>Email accounts that are shared by more than one employee should not be entered as an employee’s email address when registering for Abila, Portal, the Translation Module or Yammer.  Email accounts entered for each user for these websites should be specific to the individual.  </a:t>
            </a:r>
            <a:endParaRPr lang="en-US">
              <a:cs typeface="Calibri"/>
            </a:endParaRPr>
          </a:p>
          <a:p>
            <a:endParaRPr lang="en-US"/>
          </a:p>
          <a:p>
            <a:r>
              <a:rPr lang="en-US"/>
              <a:t>If an email address for an Abila user changes, Kansas should be notified immediately so the email can be changed in Abila.  Email addresses associated with Portal or Translation Module accounts should be updated by each user or the project administrator if any changes are made. </a:t>
            </a:r>
            <a:endParaRPr lang="en-US">
              <a:cs typeface="Calibri"/>
            </a:endParaRPr>
          </a:p>
          <a:p>
            <a:endParaRPr lang="en-US"/>
          </a:p>
          <a:p>
            <a:r>
              <a:rPr lang="en-US"/>
              <a:t>Upon separation of employment of an employee from Unbound, the Kansas regional team should be notified immediately. The individual work email of the departing employee should be inactivated immediately by the project, or the password should be changed so that it can no longer be accessed by the former employee </a:t>
            </a:r>
            <a:endParaRPr lang="en-US">
              <a:cs typeface="Calibri"/>
            </a:endParaRPr>
          </a:p>
          <a:p>
            <a:endParaRPr lang="en-US"/>
          </a:p>
          <a:p>
            <a:r>
              <a:rPr lang="en-US"/>
              <a:t>If the departing employee had access to a more generic email address used by multiple people, such as </a:t>
            </a:r>
            <a:r>
              <a:rPr lang="en-US">
                <a:hlinkClick r:id="rId4"/>
              </a:rPr>
              <a:t>ProjectCorrespondence@intl.unbound.org</a:t>
            </a:r>
            <a:r>
              <a:rPr lang="en-US"/>
              <a:t>, the password to this email should be changed immediately upon the employee’s departure from Unbound. </a:t>
            </a:r>
          </a:p>
          <a:p>
            <a:endParaRPr lang="en-US"/>
          </a:p>
          <a:p>
            <a:r>
              <a:rPr lang="en-US"/>
              <a:t>The Portal Project Admin should remove the roles of the departing employee’s Portal account immediately.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EB4C5-B3AA-45D4-85A6-6E8AE461C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42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ing with bullets">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047751" y="1607308"/>
            <a:ext cx="9563100" cy="3762375"/>
          </a:xfrm>
          <a:prstGeom prst="rect">
            <a:avLst/>
          </a:prstGeom>
        </p:spPr>
        <p:txBody>
          <a:bodyPr vert="horz"/>
          <a:lstStyle>
            <a:lvl1pPr marL="457200" indent="-457200">
              <a:buFont typeface="Arial"/>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1" hasCustomPrompt="1"/>
          </p:nvPr>
        </p:nvSpPr>
        <p:spPr>
          <a:xfrm>
            <a:off x="1047751" y="412447"/>
            <a:ext cx="9563100" cy="1003300"/>
          </a:xfrm>
          <a:prstGeom prst="rect">
            <a:avLst/>
          </a:prstGeom>
        </p:spPr>
        <p:txBody>
          <a:bodyPr vert="horz"/>
          <a:lstStyle>
            <a:lvl1pPr marL="0" indent="0">
              <a:buNone/>
              <a:defRPr sz="5400" b="1">
                <a:solidFill>
                  <a:schemeClr val="tx2"/>
                </a:solidFill>
              </a:defRPr>
            </a:lvl1pPr>
          </a:lstStyle>
          <a:p>
            <a:pPr lvl="0"/>
            <a:r>
              <a:rPr lang="en-US"/>
              <a:t>HEADING</a:t>
            </a:r>
          </a:p>
        </p:txBody>
      </p:sp>
    </p:spTree>
    <p:extLst>
      <p:ext uri="{BB962C8B-B14F-4D97-AF65-F5344CB8AC3E}">
        <p14:creationId xmlns:p14="http://schemas.microsoft.com/office/powerpoint/2010/main" val="13553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F19A1-2076-40CF-8CB3-4652086B62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1970775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F19A1-2076-40CF-8CB3-4652086B62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2995922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8F19A1-2076-40CF-8CB3-4652086B62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3659214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8F19A1-2076-40CF-8CB3-4652086B622D}"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4114820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8F19A1-2076-40CF-8CB3-4652086B622D}"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1879015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F19A1-2076-40CF-8CB3-4652086B622D}"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3686406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F19A1-2076-40CF-8CB3-4652086B62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461764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F19A1-2076-40CF-8CB3-4652086B62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4150114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F19A1-2076-40CF-8CB3-4652086B62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3867039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F19A1-2076-40CF-8CB3-4652086B62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2519313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ull Slid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prstGeom prst="rect">
            <a:avLst/>
          </a:prstGeom>
        </p:spPr>
        <p:txBody>
          <a:bodyPr vert="horz"/>
          <a:lstStyle>
            <a:lvl1pPr marL="0" indent="0">
              <a:buNone/>
              <a:defRPr baseline="0"/>
            </a:lvl1pPr>
          </a:lstStyle>
          <a:p>
            <a:r>
              <a:rPr lang="en-US"/>
              <a:t>Insert full slide photo</a:t>
            </a:r>
          </a:p>
        </p:txBody>
      </p:sp>
    </p:spTree>
    <p:extLst>
      <p:ext uri="{BB962C8B-B14F-4D97-AF65-F5344CB8AC3E}">
        <p14:creationId xmlns:p14="http://schemas.microsoft.com/office/powerpoint/2010/main" val="22873407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Unbound Navy">
    <p:bg>
      <p:bgPr>
        <a:solidFill>
          <a:schemeClr val="accent2"/>
        </a:solidFill>
        <a:effectLst/>
      </p:bgPr>
    </p:bg>
    <p:spTree>
      <p:nvGrpSpPr>
        <p:cNvPr id="1" name=""/>
        <p:cNvGrpSpPr/>
        <p:nvPr/>
      </p:nvGrpSpPr>
      <p:grpSpPr>
        <a:xfrm>
          <a:off x="0" y="0"/>
          <a:ext cx="0" cy="0"/>
          <a:chOff x="0" y="0"/>
          <a:chExt cx="0" cy="0"/>
        </a:xfrm>
      </p:grpSpPr>
      <p:sp>
        <p:nvSpPr>
          <p:cNvPr id="3" name="Text Placeholder 11"/>
          <p:cNvSpPr>
            <a:spLocks noGrp="1"/>
          </p:cNvSpPr>
          <p:nvPr>
            <p:ph type="body" sz="quarter" idx="10" hasCustomPrompt="1"/>
          </p:nvPr>
        </p:nvSpPr>
        <p:spPr>
          <a:xfrm>
            <a:off x="596700" y="2091796"/>
            <a:ext cx="10998603" cy="2456014"/>
          </a:xfrm>
          <a:prstGeom prst="rect">
            <a:avLst/>
          </a:prstGeom>
        </p:spPr>
        <p:txBody>
          <a:bodyPr vert="horz"/>
          <a:lstStyle>
            <a:lvl1pPr marL="0" indent="0" algn="ctr">
              <a:lnSpc>
                <a:spcPct val="60000"/>
              </a:lnSpc>
              <a:buNone/>
              <a:defRPr sz="10000" b="1">
                <a:solidFill>
                  <a:schemeClr val="bg1"/>
                </a:solidFill>
                <a:latin typeface="+mj-lt"/>
              </a:defRPr>
            </a:lvl1pPr>
          </a:lstStyle>
          <a:p>
            <a:pPr lvl="0"/>
            <a:r>
              <a:rPr lang="en-US"/>
              <a:t>SECTION</a:t>
            </a:r>
          </a:p>
          <a:p>
            <a:pPr lvl="0"/>
            <a:r>
              <a:rPr lang="en-US"/>
              <a:t>HEADING</a:t>
            </a:r>
          </a:p>
        </p:txBody>
      </p:sp>
      <p:pic>
        <p:nvPicPr>
          <p:cNvPr id="4" name="Picture 3" descr="Unbound_horizontal_brandmark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6777" y="6074833"/>
            <a:ext cx="2261512" cy="534298"/>
          </a:xfrm>
          <a:prstGeom prst="rect">
            <a:avLst/>
          </a:prstGeom>
        </p:spPr>
      </p:pic>
    </p:spTree>
    <p:extLst>
      <p:ext uri="{BB962C8B-B14F-4D97-AF65-F5344CB8AC3E}">
        <p14:creationId xmlns:p14="http://schemas.microsoft.com/office/powerpoint/2010/main" val="3565058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Unbound Blue">
    <p:bg>
      <p:bgPr>
        <a:solidFill>
          <a:schemeClr val="tx2"/>
        </a:solidFill>
        <a:effectLst/>
      </p:bgPr>
    </p:bg>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596700" y="2091796"/>
            <a:ext cx="10998603" cy="2456014"/>
          </a:xfrm>
          <a:prstGeom prst="rect">
            <a:avLst/>
          </a:prstGeom>
        </p:spPr>
        <p:txBody>
          <a:bodyPr vert="horz"/>
          <a:lstStyle>
            <a:lvl1pPr marL="0" indent="0" algn="ctr">
              <a:lnSpc>
                <a:spcPct val="60000"/>
              </a:lnSpc>
              <a:buNone/>
              <a:defRPr sz="10000" b="1">
                <a:solidFill>
                  <a:schemeClr val="bg1"/>
                </a:solidFill>
                <a:latin typeface="+mj-lt"/>
              </a:defRPr>
            </a:lvl1pPr>
          </a:lstStyle>
          <a:p>
            <a:pPr lvl="0"/>
            <a:r>
              <a:rPr lang="en-US"/>
              <a:t>SECTION</a:t>
            </a:r>
          </a:p>
          <a:p>
            <a:pPr lvl="0"/>
            <a:r>
              <a:rPr lang="en-US"/>
              <a:t>HEADING</a:t>
            </a:r>
          </a:p>
        </p:txBody>
      </p:sp>
      <p:pic>
        <p:nvPicPr>
          <p:cNvPr id="3" name="Picture 2" descr="Unbound_horizontal_brandmark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6777" y="6074833"/>
            <a:ext cx="2261512" cy="534298"/>
          </a:xfrm>
          <a:prstGeom prst="rect">
            <a:avLst/>
          </a:prstGeom>
        </p:spPr>
      </p:pic>
    </p:spTree>
    <p:extLst>
      <p:ext uri="{BB962C8B-B14F-4D97-AF65-F5344CB8AC3E}">
        <p14:creationId xmlns:p14="http://schemas.microsoft.com/office/powerpoint/2010/main" val="3082174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Unbound Yellow">
    <p:bg>
      <p:bgPr>
        <a:solidFill>
          <a:schemeClr val="accent1"/>
        </a:solidFill>
        <a:effectLst/>
      </p:bgPr>
    </p:bg>
    <p:spTree>
      <p:nvGrpSpPr>
        <p:cNvPr id="1" name=""/>
        <p:cNvGrpSpPr/>
        <p:nvPr/>
      </p:nvGrpSpPr>
      <p:grpSpPr>
        <a:xfrm>
          <a:off x="0" y="0"/>
          <a:ext cx="0" cy="0"/>
          <a:chOff x="0" y="0"/>
          <a:chExt cx="0" cy="0"/>
        </a:xfrm>
      </p:grpSpPr>
      <p:sp>
        <p:nvSpPr>
          <p:cNvPr id="3" name="Text Placeholder 11"/>
          <p:cNvSpPr>
            <a:spLocks noGrp="1"/>
          </p:cNvSpPr>
          <p:nvPr>
            <p:ph type="body" sz="quarter" idx="10" hasCustomPrompt="1"/>
          </p:nvPr>
        </p:nvSpPr>
        <p:spPr>
          <a:xfrm>
            <a:off x="596700" y="2091796"/>
            <a:ext cx="10998603" cy="2456014"/>
          </a:xfrm>
          <a:prstGeom prst="rect">
            <a:avLst/>
          </a:prstGeom>
        </p:spPr>
        <p:txBody>
          <a:bodyPr vert="horz"/>
          <a:lstStyle>
            <a:lvl1pPr marL="0" indent="0" algn="ctr">
              <a:lnSpc>
                <a:spcPct val="60000"/>
              </a:lnSpc>
              <a:buNone/>
              <a:defRPr sz="10000" b="1">
                <a:solidFill>
                  <a:schemeClr val="bg1"/>
                </a:solidFill>
                <a:latin typeface="+mj-lt"/>
              </a:defRPr>
            </a:lvl1pPr>
          </a:lstStyle>
          <a:p>
            <a:pPr lvl="0"/>
            <a:r>
              <a:rPr lang="en-US"/>
              <a:t>SECTION</a:t>
            </a:r>
          </a:p>
          <a:p>
            <a:pPr lvl="0"/>
            <a:r>
              <a:rPr lang="en-US"/>
              <a:t>HEADING</a:t>
            </a:r>
          </a:p>
        </p:txBody>
      </p:sp>
      <p:pic>
        <p:nvPicPr>
          <p:cNvPr id="4" name="Picture 3" descr="Unbound_horizontal_brandmark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6777" y="6074833"/>
            <a:ext cx="2261512" cy="534298"/>
          </a:xfrm>
          <a:prstGeom prst="rect">
            <a:avLst/>
          </a:prstGeom>
        </p:spPr>
      </p:pic>
    </p:spTree>
    <p:extLst>
      <p:ext uri="{BB962C8B-B14F-4D97-AF65-F5344CB8AC3E}">
        <p14:creationId xmlns:p14="http://schemas.microsoft.com/office/powerpoint/2010/main" val="3775911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Unbound red">
    <p:bg>
      <p:bgPr>
        <a:solidFill>
          <a:schemeClr val="bg2"/>
        </a:solidFill>
        <a:effectLst/>
      </p:bgPr>
    </p:bg>
    <p:spTree>
      <p:nvGrpSpPr>
        <p:cNvPr id="1" name=""/>
        <p:cNvGrpSpPr/>
        <p:nvPr/>
      </p:nvGrpSpPr>
      <p:grpSpPr>
        <a:xfrm>
          <a:off x="0" y="0"/>
          <a:ext cx="0" cy="0"/>
          <a:chOff x="0" y="0"/>
          <a:chExt cx="0" cy="0"/>
        </a:xfrm>
      </p:grpSpPr>
      <p:sp>
        <p:nvSpPr>
          <p:cNvPr id="3" name="Text Placeholder 11"/>
          <p:cNvSpPr>
            <a:spLocks noGrp="1"/>
          </p:cNvSpPr>
          <p:nvPr>
            <p:ph type="body" sz="quarter" idx="10" hasCustomPrompt="1"/>
          </p:nvPr>
        </p:nvSpPr>
        <p:spPr>
          <a:xfrm>
            <a:off x="596700" y="2091796"/>
            <a:ext cx="10998603" cy="2456014"/>
          </a:xfrm>
          <a:prstGeom prst="rect">
            <a:avLst/>
          </a:prstGeom>
        </p:spPr>
        <p:txBody>
          <a:bodyPr vert="horz"/>
          <a:lstStyle>
            <a:lvl1pPr marL="0" indent="0" algn="ctr">
              <a:lnSpc>
                <a:spcPct val="60000"/>
              </a:lnSpc>
              <a:buNone/>
              <a:defRPr sz="10000" b="1">
                <a:solidFill>
                  <a:schemeClr val="bg1"/>
                </a:solidFill>
                <a:latin typeface="+mj-lt"/>
              </a:defRPr>
            </a:lvl1pPr>
          </a:lstStyle>
          <a:p>
            <a:pPr lvl="0"/>
            <a:r>
              <a:rPr lang="en-US"/>
              <a:t>SECTION</a:t>
            </a:r>
          </a:p>
          <a:p>
            <a:pPr lvl="0"/>
            <a:r>
              <a:rPr lang="en-US"/>
              <a:t>HEADING</a:t>
            </a:r>
          </a:p>
        </p:txBody>
      </p:sp>
      <p:pic>
        <p:nvPicPr>
          <p:cNvPr id="4" name="Picture 3" descr="Unbound_horizontal_brandmark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6777" y="6074833"/>
            <a:ext cx="2261512" cy="534298"/>
          </a:xfrm>
          <a:prstGeom prst="rect">
            <a:avLst/>
          </a:prstGeom>
        </p:spPr>
      </p:pic>
    </p:spTree>
    <p:extLst>
      <p:ext uri="{BB962C8B-B14F-4D97-AF65-F5344CB8AC3E}">
        <p14:creationId xmlns:p14="http://schemas.microsoft.com/office/powerpoint/2010/main" val="2283582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Unbound Navy">
    <p:bg>
      <p:bgPr>
        <a:solidFill>
          <a:schemeClr val="accent2"/>
        </a:solidFill>
        <a:effectLst/>
      </p:bgPr>
    </p:bg>
    <p:spTree>
      <p:nvGrpSpPr>
        <p:cNvPr id="1" name=""/>
        <p:cNvGrpSpPr/>
        <p:nvPr/>
      </p:nvGrpSpPr>
      <p:grpSpPr>
        <a:xfrm>
          <a:off x="0" y="0"/>
          <a:ext cx="0" cy="0"/>
          <a:chOff x="0" y="0"/>
          <a:chExt cx="0" cy="0"/>
        </a:xfrm>
      </p:grpSpPr>
      <p:sp>
        <p:nvSpPr>
          <p:cNvPr id="3" name="Text Placeholder 11"/>
          <p:cNvSpPr>
            <a:spLocks noGrp="1"/>
          </p:cNvSpPr>
          <p:nvPr>
            <p:ph type="body" sz="quarter" idx="10" hasCustomPrompt="1"/>
          </p:nvPr>
        </p:nvSpPr>
        <p:spPr>
          <a:xfrm>
            <a:off x="596700" y="2091796"/>
            <a:ext cx="10998603" cy="2456014"/>
          </a:xfrm>
          <a:prstGeom prst="rect">
            <a:avLst/>
          </a:prstGeom>
        </p:spPr>
        <p:txBody>
          <a:bodyPr vert="horz"/>
          <a:lstStyle>
            <a:lvl1pPr marL="0" indent="0" algn="ctr">
              <a:lnSpc>
                <a:spcPct val="60000"/>
              </a:lnSpc>
              <a:buNone/>
              <a:defRPr sz="10000" b="1">
                <a:solidFill>
                  <a:schemeClr val="bg1"/>
                </a:solidFill>
                <a:latin typeface="+mj-lt"/>
              </a:defRPr>
            </a:lvl1pPr>
          </a:lstStyle>
          <a:p>
            <a:pPr lvl="0"/>
            <a:r>
              <a:rPr lang="en-US"/>
              <a:t>SECTION</a:t>
            </a:r>
          </a:p>
          <a:p>
            <a:pPr lvl="0"/>
            <a:r>
              <a:rPr lang="en-US"/>
              <a:t>HEADING</a:t>
            </a:r>
          </a:p>
        </p:txBody>
      </p:sp>
      <p:pic>
        <p:nvPicPr>
          <p:cNvPr id="4" name="Picture 3" descr="Unbound_horizontal_brandmark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6777" y="6074833"/>
            <a:ext cx="2261512" cy="534298"/>
          </a:xfrm>
          <a:prstGeom prst="rect">
            <a:avLst/>
          </a:prstGeom>
        </p:spPr>
      </p:pic>
    </p:spTree>
    <p:extLst>
      <p:ext uri="{BB962C8B-B14F-4D97-AF65-F5344CB8AC3E}">
        <p14:creationId xmlns:p14="http://schemas.microsoft.com/office/powerpoint/2010/main" val="888715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Unbound Green">
    <p:bg>
      <p:bgPr>
        <a:solidFill>
          <a:schemeClr val="accent3"/>
        </a:solidFill>
        <a:effectLst/>
      </p:bgPr>
    </p:bg>
    <p:spTree>
      <p:nvGrpSpPr>
        <p:cNvPr id="1" name=""/>
        <p:cNvGrpSpPr/>
        <p:nvPr/>
      </p:nvGrpSpPr>
      <p:grpSpPr>
        <a:xfrm>
          <a:off x="0" y="0"/>
          <a:ext cx="0" cy="0"/>
          <a:chOff x="0" y="0"/>
          <a:chExt cx="0" cy="0"/>
        </a:xfrm>
      </p:grpSpPr>
      <p:sp>
        <p:nvSpPr>
          <p:cNvPr id="3" name="Text Placeholder 11"/>
          <p:cNvSpPr>
            <a:spLocks noGrp="1"/>
          </p:cNvSpPr>
          <p:nvPr>
            <p:ph type="body" sz="quarter" idx="10" hasCustomPrompt="1"/>
          </p:nvPr>
        </p:nvSpPr>
        <p:spPr>
          <a:xfrm>
            <a:off x="596700" y="2091796"/>
            <a:ext cx="10998603" cy="2456014"/>
          </a:xfrm>
          <a:prstGeom prst="rect">
            <a:avLst/>
          </a:prstGeom>
        </p:spPr>
        <p:txBody>
          <a:bodyPr vert="horz"/>
          <a:lstStyle>
            <a:lvl1pPr marL="0" indent="0" algn="ctr">
              <a:lnSpc>
                <a:spcPct val="60000"/>
              </a:lnSpc>
              <a:buNone/>
              <a:defRPr sz="10000" b="1">
                <a:solidFill>
                  <a:schemeClr val="bg1"/>
                </a:solidFill>
                <a:latin typeface="+mj-lt"/>
              </a:defRPr>
            </a:lvl1pPr>
          </a:lstStyle>
          <a:p>
            <a:pPr lvl="0"/>
            <a:r>
              <a:rPr lang="en-US"/>
              <a:t>SECTION</a:t>
            </a:r>
          </a:p>
          <a:p>
            <a:pPr lvl="0"/>
            <a:r>
              <a:rPr lang="en-US"/>
              <a:t>HEADING</a:t>
            </a:r>
          </a:p>
        </p:txBody>
      </p:sp>
      <p:pic>
        <p:nvPicPr>
          <p:cNvPr id="4" name="Picture 3" descr="Unbound_horizontal_brandmark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6777" y="6074833"/>
            <a:ext cx="2261512" cy="534298"/>
          </a:xfrm>
          <a:prstGeom prst="rect">
            <a:avLst/>
          </a:prstGeom>
        </p:spPr>
      </p:pic>
    </p:spTree>
    <p:extLst>
      <p:ext uri="{BB962C8B-B14F-4D97-AF65-F5344CB8AC3E}">
        <p14:creationId xmlns:p14="http://schemas.microsoft.com/office/powerpoint/2010/main" val="3462016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fld id="{1D8BD707-D9CF-40AE-B4C6-C98DA3205C09}" type="datetimeFigureOut">
              <a:rPr lang="en-US" smtClean="0">
                <a:solidFill>
                  <a:prstClr val="black"/>
                </a:solidFill>
              </a:rPr>
              <a:pPr defTabSz="457200"/>
              <a:t>1/24/2023</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B6F15528-21DE-4FAA-801E-634DDDAF4B2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887072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8F19A1-2076-40CF-8CB3-4652086B62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394996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tif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order.tif"/>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6084916"/>
            <a:ext cx="12192000" cy="773084"/>
          </a:xfrm>
          <a:prstGeom prst="rect">
            <a:avLst/>
          </a:prstGeom>
        </p:spPr>
      </p:pic>
      <p:pic>
        <p:nvPicPr>
          <p:cNvPr id="8" name="Picture 7" descr="Unbound_horizontal_brandmark_RGB.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269113" y="4451047"/>
            <a:ext cx="4656667" cy="2698750"/>
          </a:xfrm>
          <a:prstGeom prst="rect">
            <a:avLst/>
          </a:prstGeom>
        </p:spPr>
      </p:pic>
    </p:spTree>
    <p:extLst>
      <p:ext uri="{BB962C8B-B14F-4D97-AF65-F5344CB8AC3E}">
        <p14:creationId xmlns:p14="http://schemas.microsoft.com/office/powerpoint/2010/main" val="3755297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F19A1-2076-40CF-8CB3-4652086B622D}" type="datetimeFigureOut">
              <a:rPr lang="en-US" smtClean="0"/>
              <a:t>1/24/2023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2E318-B0AD-4521-872A-302F224BF699}" type="slidenum">
              <a:rPr lang="en-US" smtClean="0"/>
              <a:t>‹#›</a:t>
            </a:fld>
            <a:endParaRPr lang="en-US"/>
          </a:p>
        </p:txBody>
      </p:sp>
    </p:spTree>
    <p:extLst>
      <p:ext uri="{BB962C8B-B14F-4D97-AF65-F5344CB8AC3E}">
        <p14:creationId xmlns:p14="http://schemas.microsoft.com/office/powerpoint/2010/main" val="97320950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hyperlink" Target="mailto:ISV@unbound.org"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6.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971525" y="454383"/>
            <a:ext cx="8248952" cy="2456014"/>
          </a:xfrm>
        </p:spPr>
        <p:txBody>
          <a:bodyPr/>
          <a:lstStyle/>
          <a:p>
            <a:r>
              <a:rPr lang="es-AR" sz="7200">
                <a:cs typeface="Aharoni" panose="02010803020104030203" pitchFamily="2" charset="-79"/>
              </a:rPr>
              <a:t>Bienvenidos</a:t>
            </a:r>
          </a:p>
        </p:txBody>
      </p:sp>
      <p:sp>
        <p:nvSpPr>
          <p:cNvPr id="3" name="TextBox 2"/>
          <p:cNvSpPr txBox="1"/>
          <p:nvPr/>
        </p:nvSpPr>
        <p:spPr>
          <a:xfrm>
            <a:off x="3824980" y="1229047"/>
            <a:ext cx="4415632" cy="461665"/>
          </a:xfrm>
          <a:prstGeom prst="rect">
            <a:avLst/>
          </a:prstGeom>
          <a:noFill/>
        </p:spPr>
        <p:txBody>
          <a:bodyPr wrap="none" rtlCol="0">
            <a:spAutoFit/>
          </a:bodyPr>
          <a:lstStyle/>
          <a:p>
            <a:pPr algn="ctr" defTabSz="457200">
              <a:defRPr/>
            </a:pPr>
            <a:r>
              <a:rPr lang="es-AR" sz="2400">
                <a:solidFill>
                  <a:prstClr val="white"/>
                </a:solidFill>
                <a:latin typeface="Calibri"/>
              </a:rPr>
              <a:t>Comenzaremos en unos minutos.</a:t>
            </a:r>
          </a:p>
        </p:txBody>
      </p:sp>
      <p:sp>
        <p:nvSpPr>
          <p:cNvPr id="4" name="Text Placeholder 3"/>
          <p:cNvSpPr txBox="1">
            <a:spLocks/>
          </p:cNvSpPr>
          <p:nvPr/>
        </p:nvSpPr>
        <p:spPr>
          <a:xfrm>
            <a:off x="2058881" y="1901812"/>
            <a:ext cx="8132949" cy="37623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defRPr/>
            </a:pPr>
            <a:r>
              <a:rPr lang="es-AR">
                <a:solidFill>
                  <a:prstClr val="white"/>
                </a:solidFill>
                <a:latin typeface="Calibri"/>
              </a:rPr>
              <a:t>Para dificultades técnicas, favor de enviar un mensaje de chat a “Presentadores.”</a:t>
            </a:r>
          </a:p>
          <a:p>
            <a:pPr marL="285750" indent="-285750">
              <a:buFont typeface="Arial" panose="020B0604020202020204" pitchFamily="34" charset="0"/>
              <a:buChar char="•"/>
              <a:defRPr/>
            </a:pPr>
            <a:r>
              <a:rPr lang="es-AR">
                <a:solidFill>
                  <a:prstClr val="white"/>
                </a:solidFill>
                <a:latin typeface="Calibri"/>
              </a:rPr>
              <a:t>Debido al formato del seminario, solo los presentadores van a tener acceso a un micrófono. Todos los demás estarán en silencio sin acceso a un micrófono. </a:t>
            </a:r>
          </a:p>
          <a:p>
            <a:pPr marL="285750" indent="-285750">
              <a:buFont typeface="Arial" panose="020B0604020202020204" pitchFamily="34" charset="0"/>
              <a:buChar char="•"/>
              <a:defRPr/>
            </a:pPr>
            <a:r>
              <a:rPr lang="es-AR">
                <a:solidFill>
                  <a:prstClr val="white"/>
                </a:solidFill>
                <a:latin typeface="Calibri"/>
              </a:rPr>
              <a:t>Les invitamos enviar sus saludos a todos a través del “Chat.” Elige a “Todos los presentadores y participantes” para que todos puedan ver sus saludos. </a:t>
            </a:r>
          </a:p>
          <a:p>
            <a:pPr>
              <a:defRPr/>
            </a:pPr>
            <a:endParaRPr lang="es-AR">
              <a:solidFill>
                <a:prstClr val="white"/>
              </a:solidFill>
              <a:latin typeface="Calibri"/>
            </a:endParaRPr>
          </a:p>
        </p:txBody>
      </p:sp>
      <p:pic>
        <p:nvPicPr>
          <p:cNvPr id="17" name="Picture 16" descr="Text&#10;&#10;Description automatically generated">
            <a:extLst>
              <a:ext uri="{FF2B5EF4-FFF2-40B4-BE49-F238E27FC236}">
                <a16:creationId xmlns:a16="http://schemas.microsoft.com/office/drawing/2014/main" id="{4A6537F7-602E-46BD-8AC3-EF0AD5ADD79E}"/>
              </a:ext>
            </a:extLst>
          </p:cNvPr>
          <p:cNvPicPr>
            <a:picLocks noChangeAspect="1"/>
          </p:cNvPicPr>
          <p:nvPr/>
        </p:nvPicPr>
        <p:blipFill rotWithShape="1">
          <a:blip r:embed="rId3">
            <a:extLst>
              <a:ext uri="{28A0092B-C50C-407E-A947-70E740481C1C}">
                <a14:useLocalDpi xmlns:a14="http://schemas.microsoft.com/office/drawing/2010/main" val="0"/>
              </a:ext>
            </a:extLst>
          </a:blip>
          <a:srcRect l="15252" t="74574" r="11914"/>
          <a:stretch/>
        </p:blipFill>
        <p:spPr>
          <a:xfrm>
            <a:off x="2683582" y="3419239"/>
            <a:ext cx="6509749" cy="1209499"/>
          </a:xfrm>
          <a:prstGeom prst="rect">
            <a:avLst/>
          </a:prstGeom>
        </p:spPr>
      </p:pic>
      <p:cxnSp>
        <p:nvCxnSpPr>
          <p:cNvPr id="19" name="Straight Arrow Connector 18">
            <a:extLst>
              <a:ext uri="{FF2B5EF4-FFF2-40B4-BE49-F238E27FC236}">
                <a16:creationId xmlns:a16="http://schemas.microsoft.com/office/drawing/2014/main" id="{2BE3F344-C0BF-4115-84A0-1FE955F7A27A}"/>
              </a:ext>
            </a:extLst>
          </p:cNvPr>
          <p:cNvCxnSpPr>
            <a:cxnSpLocks/>
          </p:cNvCxnSpPr>
          <p:nvPr/>
        </p:nvCxnSpPr>
        <p:spPr>
          <a:xfrm flipV="1">
            <a:off x="5938455" y="4670078"/>
            <a:ext cx="9144" cy="625029"/>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97836776-78FA-4A50-AC61-D7C1F6166199}"/>
              </a:ext>
            </a:extLst>
          </p:cNvPr>
          <p:cNvSpPr txBox="1"/>
          <p:nvPr/>
        </p:nvSpPr>
        <p:spPr>
          <a:xfrm>
            <a:off x="4009008" y="5317122"/>
            <a:ext cx="4231605" cy="836581"/>
          </a:xfrm>
          <a:prstGeom prst="rect">
            <a:avLst/>
          </a:prstGeom>
          <a:noFill/>
        </p:spPr>
        <p:txBody>
          <a:bodyPr wrap="square" rtlCol="0">
            <a:spAutoFit/>
          </a:bodyPr>
          <a:lstStyle/>
          <a:p>
            <a:pPr algn="ctr"/>
            <a:r>
              <a:rPr lang="es-AR" sz="2400">
                <a:solidFill>
                  <a:prstClr val="white"/>
                </a:solidFill>
                <a:latin typeface="Calibri"/>
              </a:rPr>
              <a:t>Saludos, elige a “Todos los presentadores y participantes” </a:t>
            </a:r>
            <a:endParaRPr lang="es-AR">
              <a:solidFill>
                <a:prstClr val="white"/>
              </a:solidFill>
              <a:latin typeface="Calibri"/>
            </a:endParaRPr>
          </a:p>
        </p:txBody>
      </p:sp>
    </p:spTree>
    <p:extLst>
      <p:ext uri="{BB962C8B-B14F-4D97-AF65-F5344CB8AC3E}">
        <p14:creationId xmlns:p14="http://schemas.microsoft.com/office/powerpoint/2010/main" val="3244569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s-ES" b="1" dirty="0">
                <a:latin typeface="Garamond"/>
                <a:ea typeface="+mj-lt"/>
                <a:cs typeface="+mj-lt"/>
              </a:rPr>
              <a:t>3.2 Instrucciones sobre las fotos anuales</a:t>
            </a:r>
            <a:endParaRPr lang="en-US" dirty="0">
              <a:latin typeface="Centaur"/>
            </a:endParaRPr>
          </a:p>
        </p:txBody>
      </p:sp>
      <p:sp>
        <p:nvSpPr>
          <p:cNvPr id="6" name="Content Placeholder 2">
            <a:extLst>
              <a:ext uri="{FF2B5EF4-FFF2-40B4-BE49-F238E27FC236}">
                <a16:creationId xmlns:a16="http://schemas.microsoft.com/office/drawing/2014/main" id="{4E528965-8C94-BFFA-7C81-0EB3EBDE2ACA}"/>
              </a:ext>
            </a:extLst>
          </p:cNvPr>
          <p:cNvSpPr txBox="1">
            <a:spLocks/>
          </p:cNvSpPr>
          <p:nvPr/>
        </p:nvSpPr>
        <p:spPr>
          <a:xfrm>
            <a:off x="425117" y="1295400"/>
            <a:ext cx="11271584" cy="541020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indent="0" fontAlgn="base">
              <a:spcBef>
                <a:spcPts val="0"/>
              </a:spcBef>
              <a:spcAft>
                <a:spcPts val="0"/>
              </a:spcAft>
              <a:buNone/>
            </a:pPr>
            <a:r>
              <a:rPr lang="es-419" sz="2800" i="1" dirty="0">
                <a:effectLst/>
                <a:highlight>
                  <a:srgbClr val="FFFF00"/>
                </a:highlight>
                <a:latin typeface="Garamond" panose="02020404030301010803" pitchFamily="18" charset="0"/>
                <a:ea typeface="Times New Roman" panose="02020603050405020304" pitchFamily="18" charset="0"/>
                <a:cs typeface="Calibri" panose="020F0502020204030204" pitchFamily="34" charset="0"/>
              </a:rPr>
              <a:t>Razón de la revisión: Incluir la recomendación para cuando no es posible tomar una foto digna de un apadrinado</a:t>
            </a:r>
            <a:r>
              <a:rPr lang="es-419" sz="2800" i="1" dirty="0">
                <a:effectLst/>
                <a:latin typeface="Garamond" panose="02020404030301010803" pitchFamily="18" charset="0"/>
                <a:ea typeface="Times New Roman" panose="02020603050405020304" pitchFamily="18" charset="0"/>
                <a:cs typeface="Calibri" panose="020F0502020204030204" pitchFamily="34" charset="0"/>
              </a:rPr>
              <a:t> </a:t>
            </a:r>
            <a:endParaRPr lang="en-US" sz="2800" dirty="0">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r>
              <a:rPr lang="es-419" sz="2800" dirty="0">
                <a:effectLst/>
                <a:latin typeface="Garamond" panose="02020404030301010803"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0"/>
              </a:spcAft>
              <a:buNone/>
            </a:pPr>
            <a:r>
              <a:rPr lang="es-ES" sz="2800" dirty="0">
                <a:effectLst/>
                <a:latin typeface="Garamond" panose="02020404030301010803" pitchFamily="18" charset="0"/>
                <a:ea typeface="Calibri" panose="020F0502020204030204" pitchFamily="34" charset="0"/>
              </a:rPr>
              <a:t>Lineamientos de las fotos:</a:t>
            </a:r>
          </a:p>
          <a:p>
            <a:pPr marL="0" marR="0" indent="0">
              <a:lnSpc>
                <a:spcPct val="115000"/>
              </a:lnSpc>
              <a:spcBef>
                <a:spcPts val="0"/>
              </a:spcBef>
              <a:spcAft>
                <a:spcPts val="0"/>
              </a:spcAft>
              <a:buNone/>
            </a:pPr>
            <a:r>
              <a:rPr lang="es-ES" sz="2800" dirty="0">
                <a:latin typeface="Garamond" panose="02020404030301010803" pitchFamily="18" charset="0"/>
                <a:ea typeface="Calibri" panose="020F0502020204030204" pitchFamily="34" charset="0"/>
              </a:rPr>
              <a:t>[punto nuevo]</a:t>
            </a:r>
          </a:p>
          <a:p>
            <a:pPr>
              <a:lnSpc>
                <a:spcPct val="115000"/>
              </a:lnSpc>
              <a:spcBef>
                <a:spcPts val="0"/>
              </a:spcBef>
            </a:pPr>
            <a:r>
              <a:rPr lang="es-ES" sz="2800" u="sng" dirty="0">
                <a:solidFill>
                  <a:srgbClr val="FF0000"/>
                </a:solidFill>
                <a:effectLst/>
                <a:latin typeface="Garamond" panose="02020404030301010803" pitchFamily="18" charset="0"/>
                <a:ea typeface="Garamond" panose="02020404030301010803" pitchFamily="18" charset="0"/>
                <a:cs typeface="Garamond" panose="02020404030301010803" pitchFamily="18" charset="0"/>
              </a:rPr>
              <a:t>En casos especiales, puede que sea imposible capturar una foto digna de un individuo debido a problemas de salud. En estos casos, consulte con su especialista regional para determinar si se puede aceptar una foto alternativa.</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94538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s-ES" b="1" dirty="0">
                <a:latin typeface="Garamond"/>
                <a:ea typeface="+mj-lt"/>
                <a:cs typeface="+mj-lt"/>
              </a:rPr>
              <a:t>4.1 Notas Rápidas</a:t>
            </a:r>
            <a:endParaRPr lang="en-US" dirty="0">
              <a:latin typeface="Centaur"/>
            </a:endParaRPr>
          </a:p>
        </p:txBody>
      </p:sp>
      <p:sp>
        <p:nvSpPr>
          <p:cNvPr id="6" name="Content Placeholder 2">
            <a:extLst>
              <a:ext uri="{FF2B5EF4-FFF2-40B4-BE49-F238E27FC236}">
                <a16:creationId xmlns:a16="http://schemas.microsoft.com/office/drawing/2014/main" id="{4E528965-8C94-BFFA-7C81-0EB3EBDE2ACA}"/>
              </a:ext>
            </a:extLst>
          </p:cNvPr>
          <p:cNvSpPr txBox="1">
            <a:spLocks/>
          </p:cNvSpPr>
          <p:nvPr/>
        </p:nvSpPr>
        <p:spPr>
          <a:xfrm>
            <a:off x="425117" y="1295400"/>
            <a:ext cx="11271584" cy="5410200"/>
          </a:xfrm>
          <a:prstGeom prst="rect">
            <a:avLst/>
          </a:prstGeom>
        </p:spPr>
        <p:txBody>
          <a:bodyPr vert="horz" lIns="91440" tIns="45720" rIns="91440" bIns="45720" rtlCol="0" anchor="t">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indent="0" fontAlgn="base">
              <a:spcBef>
                <a:spcPts val="0"/>
              </a:spcBef>
              <a:spcAft>
                <a:spcPts val="0"/>
              </a:spcAft>
              <a:buNone/>
            </a:pPr>
            <a:r>
              <a:rPr lang="es-419" sz="2400" i="1" dirty="0">
                <a:effectLst/>
                <a:highlight>
                  <a:srgbClr val="FFFF00"/>
                </a:highlight>
                <a:latin typeface="Garamond" panose="02020404030301010803" pitchFamily="18" charset="0"/>
                <a:ea typeface="Times New Roman" panose="02020603050405020304" pitchFamily="18" charset="0"/>
                <a:cs typeface="Calibri" panose="020F0502020204030204" pitchFamily="34" charset="0"/>
              </a:rPr>
              <a:t>Razón de la revisión: Cambio para permitir que las cartas escritas en respuesta a una nota rápida sean enviadas a través de Portal </a:t>
            </a:r>
            <a:endParaRPr lang="en-US" sz="2400" dirty="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1000"/>
              </a:spcAft>
              <a:buNone/>
              <a:tabLst>
                <a:tab pos="2971800" algn="ctr"/>
              </a:tabLst>
            </a:pPr>
            <a:r>
              <a:rPr lang="es-ES" sz="2400" b="1" dirty="0">
                <a:effectLst/>
                <a:latin typeface="Garamond" panose="02020404030301010803"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tabLst>
                <a:tab pos="2971800" algn="ctr"/>
              </a:tabLst>
            </a:pPr>
            <a:r>
              <a:rPr lang="es-ES" sz="2400" dirty="0">
                <a:effectLst/>
                <a:latin typeface="Garamond" panose="02020404030301010803" pitchFamily="18" charset="0"/>
                <a:ea typeface="Calibri" panose="020F0502020204030204" pitchFamily="34" charset="0"/>
              </a:rPr>
              <a:t>Cuando se responde una nota rápida:	</a:t>
            </a:r>
            <a:endParaRPr lang="en-US" sz="24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tabLst>
                <a:tab pos="457200" algn="l"/>
                <a:tab pos="5372100" algn="l"/>
              </a:tabLst>
            </a:pPr>
            <a:r>
              <a:rPr lang="es-ES" sz="2400" dirty="0">
                <a:effectLst/>
                <a:latin typeface="Garamond" panose="02020404030301010803" pitchFamily="18" charset="0"/>
                <a:ea typeface="Calibri" panose="020F0502020204030204" pitchFamily="34" charset="0"/>
              </a:rPr>
              <a:t>Cuando responda una nota rápida, por favor conteste por correo electrónico el mensaje original de la nota rápida y adjunte cualquier documentación solicitada.  Esto asegura que el número de la nota rápida se incluya en el asunto o cuerpo del correo electrónico.</a:t>
            </a:r>
            <a:endParaRPr lang="en-US" sz="24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tabLst>
                <a:tab pos="457200" algn="l"/>
                <a:tab pos="5372100" algn="l"/>
              </a:tabLst>
            </a:pPr>
            <a:r>
              <a:rPr lang="es-ES" sz="2400" dirty="0">
                <a:effectLst/>
                <a:latin typeface="Garamond" panose="02020404030301010803" pitchFamily="18" charset="0"/>
                <a:ea typeface="Calibri" panose="020F0502020204030204" pitchFamily="34" charset="0"/>
              </a:rPr>
              <a:t>Favor dar prioridad las notas rápidas marcadas “urgente”. </a:t>
            </a:r>
            <a:endParaRPr lang="en-US" sz="24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tabLst>
                <a:tab pos="457200" algn="l"/>
                <a:tab pos="5372100" algn="l"/>
              </a:tabLst>
            </a:pPr>
            <a:r>
              <a:rPr lang="es-ES" sz="2400" u="sng" dirty="0">
                <a:solidFill>
                  <a:srgbClr val="FF0000"/>
                </a:solidFill>
                <a:effectLst/>
                <a:latin typeface="Garamond" panose="02020404030301010803" pitchFamily="18" charset="0"/>
                <a:ea typeface="Calibri" panose="020F0502020204030204" pitchFamily="34" charset="0"/>
              </a:rPr>
              <a:t>Cuando un apadrinado escribe una carta al padrino o madrina en respuesta a una nota rápida, por favor subir la carta por Portal y responder a la nota rápida indicando el número del lote</a:t>
            </a:r>
            <a:r>
              <a:rPr lang="es-ES" sz="2400" dirty="0">
                <a:solidFill>
                  <a:srgbClr val="FF0000"/>
                </a:solidFill>
                <a:effectLst/>
                <a:latin typeface="Garamond" panose="02020404030301010803" pitchFamily="18" charset="0"/>
                <a:ea typeface="Calibri" panose="020F0502020204030204" pitchFamily="34" charset="0"/>
              </a:rPr>
              <a:t> </a:t>
            </a:r>
            <a:r>
              <a:rPr lang="es-ES" sz="2400" dirty="0">
                <a:effectLst/>
                <a:latin typeface="Garamond" panose="02020404030301010803" pitchFamily="18" charset="0"/>
                <a:ea typeface="Calibri" panose="020F0502020204030204" pitchFamily="34" charset="0"/>
              </a:rPr>
              <a:t>o adjunte una copia de la carta a color escaneada en alta calidad o una carta escrita a computadora y la traducción (si se requiere).   Favor no incluir las palabras “nota rápida” en las cartas del miembro apadrinado que son enviadas en respuesta a la pregunta de la nota rápida. Este es un término para uso interno de Unbound que no se utiliza con los padrinos.</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5053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762000"/>
          </a:xfrm>
        </p:spPr>
        <p:txBody>
          <a:bodyPr>
            <a:noAutofit/>
          </a:bodyPr>
          <a:lstStyle/>
          <a:p>
            <a:pPr algn="l">
              <a:lnSpc>
                <a:spcPct val="115000"/>
              </a:lnSpc>
              <a:spcBef>
                <a:spcPts val="0"/>
              </a:spcBef>
            </a:pPr>
            <a:r>
              <a:rPr lang="es-ES" b="1" dirty="0">
                <a:latin typeface="Garamond"/>
                <a:ea typeface="+mj-lt"/>
                <a:cs typeface="+mj-lt"/>
              </a:rPr>
              <a:t>4.2.2 Jóvenes en Cambio de Padrino</a:t>
            </a:r>
            <a:endParaRPr lang="en-US" dirty="0">
              <a:latin typeface="Centaur"/>
            </a:endParaRPr>
          </a:p>
        </p:txBody>
      </p:sp>
      <p:sp>
        <p:nvSpPr>
          <p:cNvPr id="6" name="Content Placeholder 2">
            <a:extLst>
              <a:ext uri="{FF2B5EF4-FFF2-40B4-BE49-F238E27FC236}">
                <a16:creationId xmlns:a16="http://schemas.microsoft.com/office/drawing/2014/main" id="{4E528965-8C94-BFFA-7C81-0EB3EBDE2ACA}"/>
              </a:ext>
            </a:extLst>
          </p:cNvPr>
          <p:cNvSpPr txBox="1">
            <a:spLocks/>
          </p:cNvSpPr>
          <p:nvPr/>
        </p:nvSpPr>
        <p:spPr>
          <a:xfrm>
            <a:off x="425117" y="1040732"/>
            <a:ext cx="11271584" cy="5664868"/>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indent="0" fontAlgn="base">
              <a:spcBef>
                <a:spcPts val="0"/>
              </a:spcBef>
              <a:spcAft>
                <a:spcPts val="0"/>
              </a:spcAft>
              <a:buNone/>
            </a:pPr>
            <a:r>
              <a:rPr lang="es-419" sz="2200" i="1" dirty="0">
                <a:effectLst/>
                <a:highlight>
                  <a:srgbClr val="FFFF00"/>
                </a:highlight>
                <a:latin typeface="Garamond" panose="02020404030301010803" pitchFamily="18" charset="0"/>
                <a:ea typeface="Times New Roman" panose="02020603050405020304" pitchFamily="18" charset="0"/>
                <a:cs typeface="Calibri" panose="020F0502020204030204" pitchFamily="34" charset="0"/>
              </a:rPr>
              <a:t>Razón de la revisión: Cambio de política para solicitar que todos los apadrinados </a:t>
            </a:r>
            <a:r>
              <a:rPr lang="es-419" sz="2200" i="1">
                <a:effectLst/>
                <a:highlight>
                  <a:srgbClr val="FFFF00"/>
                </a:highlight>
                <a:latin typeface="Garamond" panose="02020404030301010803" pitchFamily="18" charset="0"/>
                <a:ea typeface="Times New Roman" panose="02020603050405020304" pitchFamily="18" charset="0"/>
                <a:cs typeface="Calibri" panose="020F0502020204030204" pitchFamily="34" charset="0"/>
              </a:rPr>
              <a:t>en estado </a:t>
            </a:r>
            <a:r>
              <a:rPr lang="es-419" sz="2200" i="1" dirty="0">
                <a:effectLst/>
                <a:highlight>
                  <a:srgbClr val="FFFF00"/>
                </a:highlight>
                <a:latin typeface="Garamond" panose="02020404030301010803" pitchFamily="18" charset="0"/>
                <a:ea typeface="Times New Roman" panose="02020603050405020304" pitchFamily="18" charset="0"/>
                <a:cs typeface="Calibri" panose="020F0502020204030204" pitchFamily="34" charset="0"/>
              </a:rPr>
              <a:t>de Beneficios hasta tengan fecha de retiro en la primera mitad del mes para asegurar que el equipo de retiros en Kansas tenga tiempo de procesar su retiro en el mes indicado.  </a:t>
            </a:r>
          </a:p>
          <a:p>
            <a:pPr marL="0" marR="0" indent="0" fontAlgn="base">
              <a:spcBef>
                <a:spcPts val="0"/>
              </a:spcBef>
              <a:spcAft>
                <a:spcPts val="0"/>
              </a:spcAft>
              <a:buNone/>
            </a:pPr>
            <a:endParaRPr lang="en-US" sz="2200" dirty="0">
              <a:effectLst/>
              <a:latin typeface="Times New Roman" panose="02020603050405020304" pitchFamily="18" charset="0"/>
              <a:ea typeface="Times New Roman" panose="02020603050405020304" pitchFamily="18" charset="0"/>
            </a:endParaRPr>
          </a:p>
          <a:p>
            <a:pPr marL="0" marR="0" lvl="0" indent="0">
              <a:lnSpc>
                <a:spcPct val="115000"/>
              </a:lnSpc>
              <a:spcBef>
                <a:spcPts val="0"/>
              </a:spcBef>
              <a:spcAft>
                <a:spcPts val="0"/>
              </a:spcAft>
              <a:buNone/>
            </a:pPr>
            <a:r>
              <a:rPr lang="es-ES" sz="2200" dirty="0">
                <a:effectLst/>
                <a:latin typeface="Garamond" panose="02020404030301010803" pitchFamily="18" charset="0"/>
                <a:ea typeface="Calibri" panose="020F0502020204030204" pitchFamily="34" charset="0"/>
              </a:rPr>
              <a:t>OPCIÓN 2: Mantener el joven en cambio de padrino en la lista de beneficiados hasta una fecha específica (aparecerá como “BENEFICIOS HASTA [fecha]”). Se requiere esta fecha y es la fecha en que Unbound- Kansas retirará automáticamente al estudiante.</a:t>
            </a:r>
            <a:endParaRPr lang="en-US" sz="22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mj-lt"/>
              <a:buAutoNum type="arabicPeriod"/>
            </a:pPr>
            <a:r>
              <a:rPr lang="es-ES" sz="2200" dirty="0">
                <a:effectLst/>
                <a:latin typeface="Garamond" panose="02020404030301010803" pitchFamily="18" charset="0"/>
                <a:ea typeface="Calibri" panose="020F0502020204030204" pitchFamily="34" charset="0"/>
              </a:rPr>
              <a:t>Esta opción se debe elegir para estudiantes que van a dejar el programa en los próximos 24 meses.</a:t>
            </a:r>
            <a:endParaRPr lang="en-US" sz="2200" dirty="0">
              <a:effectLst/>
              <a:latin typeface="Times New Roman" panose="02020603050405020304" pitchFamily="18" charset="0"/>
              <a:ea typeface="Calibri" panose="020F0502020204030204" pitchFamily="34" charset="0"/>
            </a:endParaRPr>
          </a:p>
          <a:p>
            <a:pPr marL="342900" marR="0" lvl="0" indent="-342900">
              <a:lnSpc>
                <a:spcPct val="115000"/>
              </a:lnSpc>
              <a:spcBef>
                <a:spcPts val="0"/>
              </a:spcBef>
              <a:spcAft>
                <a:spcPts val="0"/>
              </a:spcAft>
              <a:buFont typeface="+mj-lt"/>
              <a:buAutoNum type="arabicPeriod"/>
            </a:pPr>
            <a:r>
              <a:rPr lang="es-ES" sz="2200" dirty="0">
                <a:effectLst/>
                <a:latin typeface="Garamond" panose="02020404030301010803" pitchFamily="18" charset="0"/>
                <a:ea typeface="Calibri" panose="020F0502020204030204" pitchFamily="34" charset="0"/>
              </a:rPr>
              <a:t>Como con todas las personas en la lista de beneficiados en cambio de padrino, el proyecto continuará proporcionando beneficios al joven en estado “beneficios hasta” hasta que Unbound- Kansas lo retire en la fecha especificada.</a:t>
            </a:r>
            <a:endParaRPr lang="en-US" sz="2200" dirty="0">
              <a:effectLst/>
              <a:latin typeface="Times New Roman" panose="02020603050405020304" pitchFamily="18" charset="0"/>
              <a:ea typeface="Calibri" panose="020F0502020204030204" pitchFamily="34" charset="0"/>
            </a:endParaRPr>
          </a:p>
          <a:p>
            <a:pPr lvl="1"/>
            <a:r>
              <a:rPr lang="es-ES" sz="2200" dirty="0">
                <a:effectLst/>
                <a:latin typeface="Garamond" panose="02020404030301010803" pitchFamily="18" charset="0"/>
                <a:ea typeface="Calibri" panose="020F0502020204030204" pitchFamily="34" charset="0"/>
                <a:cs typeface="Times New Roman" panose="02020603050405020304" pitchFamily="18" charset="0"/>
              </a:rPr>
              <a:t>Para indicar la Opción 2, por favor enviar una página de salida a través de Portal, cambie la fecha de retiro a la fecha futura en que el joven completará sus estudios.  </a:t>
            </a:r>
            <a:r>
              <a:rPr lang="es-ES" sz="2200" u="sng"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Por favor, asegúrese de establecer una fecha de retiro para antes del día 15 del mes para apoyar los procesos en Kansas.</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105028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utdoor, tree, grass, person&#10;&#10;Description automatically generated">
            <a:extLst>
              <a:ext uri="{FF2B5EF4-FFF2-40B4-BE49-F238E27FC236}">
                <a16:creationId xmlns:a16="http://schemas.microsoft.com/office/drawing/2014/main" id="{6572FDBD-F910-CE8C-08FC-498DD9F1B9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sp>
        <p:nvSpPr>
          <p:cNvPr id="2060" name="Freeform: Shape 2059">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426899" y="4237484"/>
            <a:ext cx="9294644" cy="133682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2400"/>
              </a:spcAft>
              <a:buClrTx/>
              <a:buSzTx/>
              <a:buFontTx/>
              <a:buNone/>
              <a:tabLst/>
              <a:defRPr/>
            </a:pPr>
            <a:r>
              <a:rPr kumimoji="0" lang="es-AR" sz="5400" b="0" i="0" u="none" strike="noStrike" kern="1200" cap="none" spc="0" normalizeH="0" baseline="0" dirty="0">
                <a:ln>
                  <a:noFill/>
                </a:ln>
                <a:solidFill>
                  <a:srgbClr val="FFFFFF"/>
                </a:solidFill>
                <a:effectLst/>
                <a:uLnTx/>
                <a:uFillTx/>
                <a:latin typeface="Calibri"/>
                <a:ea typeface="+mn-ea"/>
                <a:cs typeface="+mn-cs"/>
              </a:rPr>
              <a:t>Manual de </a:t>
            </a:r>
            <a:r>
              <a:rPr lang="es-AR" sz="5400" dirty="0">
                <a:solidFill>
                  <a:srgbClr val="FFFFFF"/>
                </a:solidFill>
                <a:latin typeface="Calibri"/>
              </a:rPr>
              <a:t>Políticas</a:t>
            </a:r>
            <a:r>
              <a:rPr kumimoji="0" lang="es-AR" sz="5400" b="0" i="0" u="none" strike="noStrike" kern="1200" cap="none" spc="0" normalizeH="0" baseline="0" dirty="0">
                <a:ln>
                  <a:noFill/>
                </a:ln>
                <a:solidFill>
                  <a:srgbClr val="FFFFFF"/>
                </a:solidFill>
                <a:effectLst/>
                <a:uLnTx/>
                <a:uFillTx/>
                <a:latin typeface="Calibri"/>
                <a:ea typeface="+mn-ea"/>
                <a:cs typeface="+mn-cs"/>
              </a:rPr>
              <a:t> Financieras</a:t>
            </a:r>
          </a:p>
        </p:txBody>
      </p:sp>
      <p:pic>
        <p:nvPicPr>
          <p:cNvPr id="18" name="Picture 17">
            <a:extLst>
              <a:ext uri="{FF2B5EF4-FFF2-40B4-BE49-F238E27FC236}">
                <a16:creationId xmlns:a16="http://schemas.microsoft.com/office/drawing/2014/main" id="{A267A453-2BDF-4C9A-89AF-6CDB834CE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4172264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s-ES" b="1" dirty="0">
                <a:latin typeface="Garamond"/>
                <a:ea typeface="+mj-lt"/>
                <a:cs typeface="+mj-lt"/>
              </a:rPr>
              <a:t>11.1 Auditoria Externa</a:t>
            </a:r>
            <a:endParaRPr lang="en-US" dirty="0">
              <a:latin typeface="Centaur"/>
            </a:endParaRPr>
          </a:p>
        </p:txBody>
      </p:sp>
      <p:sp>
        <p:nvSpPr>
          <p:cNvPr id="6" name="Content Placeholder 2">
            <a:extLst>
              <a:ext uri="{FF2B5EF4-FFF2-40B4-BE49-F238E27FC236}">
                <a16:creationId xmlns:a16="http://schemas.microsoft.com/office/drawing/2014/main" id="{4E528965-8C94-BFFA-7C81-0EB3EBDE2ACA}"/>
              </a:ext>
            </a:extLst>
          </p:cNvPr>
          <p:cNvSpPr txBox="1">
            <a:spLocks/>
          </p:cNvSpPr>
          <p:nvPr/>
        </p:nvSpPr>
        <p:spPr>
          <a:xfrm>
            <a:off x="425117" y="1295400"/>
            <a:ext cx="11271584" cy="5410200"/>
          </a:xfrm>
          <a:prstGeom prst="rect">
            <a:avLst/>
          </a:prstGeom>
        </p:spPr>
        <p:txBody>
          <a:bodyPr vert="horz" lIns="91440" tIns="45720" rIns="91440" bIns="45720" rtlCol="0" anchor="t">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indent="0">
              <a:lnSpc>
                <a:spcPct val="115000"/>
              </a:lnSpc>
              <a:spcBef>
                <a:spcPts val="0"/>
              </a:spcBef>
              <a:spcAft>
                <a:spcPts val="0"/>
              </a:spcAft>
              <a:buNone/>
            </a:pPr>
            <a:r>
              <a:rPr lang="es-419" sz="1800" i="1" dirty="0">
                <a:effectLst/>
                <a:highlight>
                  <a:srgbClr val="FFFF00"/>
                </a:highlight>
                <a:latin typeface="Garamond" panose="02020404030301010803" pitchFamily="18" charset="0"/>
                <a:ea typeface="Calibri" panose="020F0502020204030204" pitchFamily="34" charset="0"/>
              </a:rPr>
              <a:t>Razón de la revisión: Clarificar que el auditor externo no debe ayudar con la preparación de informes que el proyecto presenta al gobierno. Esto va en contra de los principios de independencia del auditor externo.</a:t>
            </a:r>
            <a:r>
              <a:rPr lang="es-419" sz="1800" i="1" dirty="0">
                <a:effectLst/>
                <a:latin typeface="Garamond" panose="02020404030301010803"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s-419" sz="1800" b="1" dirty="0">
                <a:effectLst/>
                <a:latin typeface="Garamond" panose="02020404030301010803"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s-419" sz="1800" dirty="0">
                <a:effectLst/>
                <a:latin typeface="Garamond" panose="02020404030301010803" pitchFamily="18" charset="0"/>
                <a:ea typeface="Calibri" panose="020F0502020204030204" pitchFamily="34" charset="0"/>
              </a:rPr>
              <a:t>Las auditorías externas son las auditorias llevadas a cabo por firmas de auditoría independientes ajenas a Kansas. Kansas recomienda que los proyectos sean auditados anualmente por firmas de auditoría locales para revisar la contabilidad del proyecto y asegurar que cumplen con leyes locales.</a:t>
            </a:r>
            <a:endParaRPr lang="en-US" sz="18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s-419" sz="1800" dirty="0">
                <a:effectLst/>
                <a:latin typeface="Garamond" panose="02020404030301010803"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s-419" sz="1800" dirty="0">
                <a:effectLst/>
                <a:latin typeface="Garamond" panose="02020404030301010803" pitchFamily="18" charset="0"/>
                <a:ea typeface="Calibri" panose="020F0502020204030204" pitchFamily="34" charset="0"/>
              </a:rPr>
              <a:t>Las auditorías iniciadas por el proyecto deben revisar los registros financieros para determinar si el auditor puede dar fe de que los libros reflejan una declaración de situación financiera materialmente precisa. </a:t>
            </a:r>
            <a:r>
              <a:rPr lang="es-419" sz="1800" strike="sngStrike" dirty="0">
                <a:effectLst/>
                <a:latin typeface="Garamond" panose="02020404030301010803" pitchFamily="18" charset="0"/>
                <a:ea typeface="Calibri" panose="020F0502020204030204" pitchFamily="34" charset="0"/>
              </a:rPr>
              <a:t>El auditor externo también a menudo ayuda con la preparación de informes financieros que se presentarán al gobierno.</a:t>
            </a:r>
            <a:endParaRPr lang="en-US" sz="18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s-419" sz="1800" dirty="0">
                <a:effectLst/>
                <a:latin typeface="Garamond" panose="02020404030301010803"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s-419" sz="1800" dirty="0">
                <a:effectLst/>
                <a:latin typeface="Garamond" panose="02020404030301010803" pitchFamily="18" charset="0"/>
                <a:ea typeface="Calibri" panose="020F0502020204030204" pitchFamily="34" charset="0"/>
              </a:rPr>
              <a:t>Los auditores externos deberán ser rotados de acuerdo con las regulaciones locales del proyecto. En caso de no existir regulación, el proyecto deberá hacer cambio de auditores externos cada 3-5 años.</a:t>
            </a:r>
            <a:endParaRPr lang="en-US" sz="18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s-419" sz="1800" dirty="0">
                <a:effectLst/>
                <a:latin typeface="Garamond" panose="02020404030301010803"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s-419" sz="1800" dirty="0">
                <a:effectLst/>
                <a:latin typeface="Garamond" panose="02020404030301010803" pitchFamily="18" charset="0"/>
                <a:ea typeface="Calibri" panose="020F0502020204030204" pitchFamily="34" charset="0"/>
              </a:rPr>
              <a:t>El reporte de una auditoría local será presentado por el auditor o bien al proyecto o bien a la Junta de Consejo del proyecto. El proyecto debe compartir el informe con Unbound-Kansas, junto con cualquier medida tomada para implementar las recomendaciones del auditor.</a:t>
            </a:r>
            <a:endParaRPr lang="en-US" sz="1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9685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811310"/>
          </a:xfrm>
        </p:spPr>
        <p:txBody>
          <a:bodyPr>
            <a:noAutofit/>
          </a:bodyPr>
          <a:lstStyle/>
          <a:p>
            <a:pPr algn="l">
              <a:lnSpc>
                <a:spcPct val="115000"/>
              </a:lnSpc>
              <a:spcBef>
                <a:spcPts val="0"/>
              </a:spcBef>
            </a:pPr>
            <a:r>
              <a:rPr lang="es-ES" sz="3600" b="1" dirty="0">
                <a:latin typeface="Garamond"/>
                <a:ea typeface="+mj-lt"/>
                <a:cs typeface="+mj-lt"/>
              </a:rPr>
              <a:t>13 </a:t>
            </a:r>
            <a:r>
              <a:rPr lang="es-ES" sz="3600" b="1" dirty="0" err="1">
                <a:latin typeface="Garamond"/>
                <a:ea typeface="+mj-lt"/>
                <a:cs typeface="+mj-lt"/>
              </a:rPr>
              <a:t>Guia</a:t>
            </a:r>
            <a:r>
              <a:rPr lang="es-ES" sz="3600" b="1" dirty="0">
                <a:latin typeface="Garamond"/>
                <a:ea typeface="+mj-lt"/>
                <a:cs typeface="+mj-lt"/>
              </a:rPr>
              <a:t> para la Agrupación de Cuentas de GL y Códigos de </a:t>
            </a:r>
            <a:r>
              <a:rPr lang="es-ES" sz="3600" b="1" dirty="0" err="1">
                <a:latin typeface="Garamond"/>
                <a:ea typeface="+mj-lt"/>
                <a:cs typeface="+mj-lt"/>
              </a:rPr>
              <a:t>Depto</a:t>
            </a:r>
            <a:r>
              <a:rPr lang="es-ES" sz="3600" b="1" dirty="0">
                <a:latin typeface="Garamond"/>
                <a:ea typeface="+mj-lt"/>
                <a:cs typeface="+mj-lt"/>
              </a:rPr>
              <a:t>/Programa</a:t>
            </a:r>
            <a:endParaRPr lang="en-US" sz="3800" dirty="0">
              <a:latin typeface="Centaur"/>
            </a:endParaRPr>
          </a:p>
        </p:txBody>
      </p:sp>
      <p:sp>
        <p:nvSpPr>
          <p:cNvPr id="6" name="Content Placeholder 2">
            <a:extLst>
              <a:ext uri="{FF2B5EF4-FFF2-40B4-BE49-F238E27FC236}">
                <a16:creationId xmlns:a16="http://schemas.microsoft.com/office/drawing/2014/main" id="{4E528965-8C94-BFFA-7C81-0EB3EBDE2ACA}"/>
              </a:ext>
            </a:extLst>
          </p:cNvPr>
          <p:cNvSpPr txBox="1">
            <a:spLocks/>
          </p:cNvSpPr>
          <p:nvPr/>
        </p:nvSpPr>
        <p:spPr>
          <a:xfrm>
            <a:off x="425117" y="1963710"/>
            <a:ext cx="11271584" cy="4741889"/>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indent="0" fontAlgn="base">
              <a:spcBef>
                <a:spcPts val="0"/>
              </a:spcBef>
              <a:spcAft>
                <a:spcPts val="0"/>
              </a:spcAft>
              <a:buNone/>
            </a:pPr>
            <a:r>
              <a:rPr lang="es-419" i="1" dirty="0">
                <a:effectLst/>
                <a:highlight>
                  <a:srgbClr val="FFFF00"/>
                </a:highlight>
                <a:latin typeface="Garamond" panose="02020404030301010803" pitchFamily="18" charset="0"/>
                <a:ea typeface="Times New Roman" panose="02020603050405020304" pitchFamily="18" charset="0"/>
              </a:rPr>
              <a:t>Razón de la revisión: Se agrego un nuevo departamento (Depto. 150). Se puede utilizar este departamento en los casos en los que la norma del país establezca un criterio de calificación de los gastos, administrativos y de programa, diferente al que establece Unbound-Kansas.</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60179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oman scholar">
            <a:extLst>
              <a:ext uri="{FF2B5EF4-FFF2-40B4-BE49-F238E27FC236}">
                <a16:creationId xmlns:a16="http://schemas.microsoft.com/office/drawing/2014/main" id="{5DAE5FEB-9389-EB80-DB0B-38792ADF4D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50F3E74-8896-70E4-841B-F95438925019}"/>
              </a:ext>
            </a:extLst>
          </p:cNvPr>
          <p:cNvSpPr txBox="1"/>
          <p:nvPr/>
        </p:nvSpPr>
        <p:spPr>
          <a:xfrm>
            <a:off x="0" y="4253202"/>
            <a:ext cx="10403174" cy="1754326"/>
          </a:xfrm>
          <a:prstGeom prst="rect">
            <a:avLst/>
          </a:prstGeom>
          <a:solidFill>
            <a:schemeClr val="tx1">
              <a:lumMod val="75000"/>
              <a:lumOff val="25000"/>
              <a:alpha val="80000"/>
            </a:schemeClr>
          </a:solidFill>
        </p:spPr>
        <p:txBody>
          <a:bodyPr wrap="square" rtlCol="0">
            <a:spAutoFit/>
          </a:bodyPr>
          <a:lstStyle/>
          <a:p>
            <a:endParaRPr lang="es-AR" dirty="0"/>
          </a:p>
          <a:p>
            <a:endParaRPr lang="es-AR" dirty="0"/>
          </a:p>
          <a:p>
            <a:endParaRPr lang="es-AR" dirty="0"/>
          </a:p>
          <a:p>
            <a:endParaRPr lang="es-AR" dirty="0"/>
          </a:p>
          <a:p>
            <a:endParaRPr lang="es-AR" dirty="0"/>
          </a:p>
          <a:p>
            <a:endParaRPr lang="es-AR" dirty="0"/>
          </a:p>
        </p:txBody>
      </p:sp>
      <p:sp>
        <p:nvSpPr>
          <p:cNvPr id="6" name="TextBox 5"/>
          <p:cNvSpPr txBox="1"/>
          <p:nvPr/>
        </p:nvSpPr>
        <p:spPr>
          <a:xfrm>
            <a:off x="749808" y="4439262"/>
            <a:ext cx="8856059" cy="1421887"/>
          </a:xfrm>
          <a:prstGeom prst="rect">
            <a:avLst/>
          </a:prstGeom>
        </p:spPr>
        <p:txBody>
          <a:bodyPr vert="horz" lIns="91440" tIns="45720" rIns="91440" bIns="45720" rtlCol="0" anchor="b">
            <a:normAutofit fontScale="85000" lnSpcReduction="20000"/>
          </a:bodyPr>
          <a:lstStyle/>
          <a:p>
            <a:pPr>
              <a:lnSpc>
                <a:spcPct val="90000"/>
              </a:lnSpc>
              <a:spcBef>
                <a:spcPct val="0"/>
              </a:spcBef>
              <a:spcAft>
                <a:spcPts val="2400"/>
              </a:spcAft>
            </a:pPr>
            <a:r>
              <a:rPr lang="es-AR" sz="6400" dirty="0">
                <a:solidFill>
                  <a:srgbClr val="FFFFFF"/>
                </a:solidFill>
                <a:latin typeface="+mj-lt"/>
                <a:ea typeface="+mj-ea"/>
                <a:cs typeface="+mj-cs"/>
              </a:rPr>
              <a:t>Manual de Becas-Servicio</a:t>
            </a:r>
          </a:p>
          <a:p>
            <a:pPr>
              <a:lnSpc>
                <a:spcPct val="90000"/>
              </a:lnSpc>
              <a:spcBef>
                <a:spcPct val="0"/>
              </a:spcBef>
              <a:spcAft>
                <a:spcPts val="2400"/>
              </a:spcAft>
            </a:pPr>
            <a:r>
              <a:rPr lang="es-AR" sz="4200" dirty="0">
                <a:solidFill>
                  <a:srgbClr val="FFFFFF"/>
                </a:solidFill>
                <a:latin typeface="+mj-lt"/>
                <a:ea typeface="+mj-ea"/>
                <a:cs typeface="+mj-cs"/>
              </a:rPr>
              <a:t>Sin cambios significativos</a:t>
            </a:r>
          </a:p>
        </p:txBody>
      </p:sp>
      <p:pic>
        <p:nvPicPr>
          <p:cNvPr id="2" name="Picture 1">
            <a:extLst>
              <a:ext uri="{FF2B5EF4-FFF2-40B4-BE49-F238E27FC236}">
                <a16:creationId xmlns:a16="http://schemas.microsoft.com/office/drawing/2014/main" id="{82832605-CF3F-B477-23B6-A5A1BEBE99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6943" y="5442965"/>
            <a:ext cx="1028699" cy="1129127"/>
          </a:xfrm>
          <a:prstGeom prst="rect">
            <a:avLst/>
          </a:prstGeom>
        </p:spPr>
      </p:pic>
    </p:spTree>
    <p:extLst>
      <p:ext uri="{BB962C8B-B14F-4D97-AF65-F5344CB8AC3E}">
        <p14:creationId xmlns:p14="http://schemas.microsoft.com/office/powerpoint/2010/main" val="3663131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gents of Change women">
            <a:extLst>
              <a:ext uri="{FF2B5EF4-FFF2-40B4-BE49-F238E27FC236}">
                <a16:creationId xmlns:a16="http://schemas.microsoft.com/office/drawing/2014/main" id="{962385D7-ECC6-7D67-4056-0BAB54CDD2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30"/>
          <a:stretch/>
        </p:blipFill>
        <p:spPr bwMode="auto">
          <a:xfrm>
            <a:off x="2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8DC4D6-6817-8DF6-0DFA-5C424BC3A3FE}"/>
              </a:ext>
            </a:extLst>
          </p:cNvPr>
          <p:cNvSpPr txBox="1"/>
          <p:nvPr/>
        </p:nvSpPr>
        <p:spPr>
          <a:xfrm>
            <a:off x="0" y="4203120"/>
            <a:ext cx="10403174" cy="1903751"/>
          </a:xfrm>
          <a:prstGeom prst="rect">
            <a:avLst/>
          </a:prstGeom>
          <a:solidFill>
            <a:schemeClr val="tx1">
              <a:lumMod val="75000"/>
              <a:lumOff val="25000"/>
              <a:alpha val="80000"/>
            </a:schemeClr>
          </a:solidFill>
        </p:spPr>
        <p:txBody>
          <a:bodyPr wrap="square" rtlCol="0">
            <a:spAutoFit/>
          </a:bodyPr>
          <a:lstStyle/>
          <a:p>
            <a:endParaRPr lang="en-US" dirty="0"/>
          </a:p>
        </p:txBody>
      </p:sp>
      <p:sp>
        <p:nvSpPr>
          <p:cNvPr id="6" name="TextBox 5"/>
          <p:cNvSpPr txBox="1"/>
          <p:nvPr/>
        </p:nvSpPr>
        <p:spPr>
          <a:xfrm>
            <a:off x="603504" y="4390637"/>
            <a:ext cx="8856059" cy="1528718"/>
          </a:xfrm>
          <a:prstGeom prst="rect">
            <a:avLst/>
          </a:prstGeom>
        </p:spPr>
        <p:txBody>
          <a:bodyPr vert="horz" lIns="91440" tIns="45720" rIns="91440" bIns="45720" rtlCol="0" anchor="b">
            <a:normAutofit fontScale="70000" lnSpcReduction="20000"/>
          </a:bodyPr>
          <a:lstStyle/>
          <a:p>
            <a:pPr>
              <a:lnSpc>
                <a:spcPct val="90000"/>
              </a:lnSpc>
              <a:spcBef>
                <a:spcPct val="0"/>
              </a:spcBef>
              <a:spcAft>
                <a:spcPts val="2400"/>
              </a:spcAft>
            </a:pPr>
            <a:r>
              <a:rPr lang="es-AR" sz="8600" dirty="0">
                <a:solidFill>
                  <a:srgbClr val="FFFFFF"/>
                </a:solidFill>
                <a:latin typeface="+mj-lt"/>
                <a:ea typeface="+mj-ea"/>
                <a:cs typeface="+mj-cs"/>
              </a:rPr>
              <a:t>Manual de Viajes</a:t>
            </a:r>
          </a:p>
          <a:p>
            <a:pPr>
              <a:lnSpc>
                <a:spcPct val="90000"/>
              </a:lnSpc>
              <a:spcBef>
                <a:spcPct val="0"/>
              </a:spcBef>
              <a:spcAft>
                <a:spcPts val="2400"/>
              </a:spcAft>
            </a:pPr>
            <a:r>
              <a:rPr lang="es-AR" sz="5100" dirty="0">
                <a:solidFill>
                  <a:srgbClr val="FFFFFF"/>
                </a:solidFill>
                <a:latin typeface="+mj-lt"/>
                <a:ea typeface="+mj-ea"/>
                <a:cs typeface="+mj-cs"/>
              </a:rPr>
              <a:t>Sin cambios significativos</a:t>
            </a:r>
          </a:p>
        </p:txBody>
      </p:sp>
      <p:pic>
        <p:nvPicPr>
          <p:cNvPr id="2" name="Picture 1">
            <a:extLst>
              <a:ext uri="{FF2B5EF4-FFF2-40B4-BE49-F238E27FC236}">
                <a16:creationId xmlns:a16="http://schemas.microsoft.com/office/drawing/2014/main" id="{B7A56781-7335-146C-4311-D59BF671CF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2545833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8DC4D6-6817-8DF6-0DFA-5C424BC3A3FE}"/>
              </a:ext>
            </a:extLst>
          </p:cNvPr>
          <p:cNvSpPr txBox="1"/>
          <p:nvPr/>
        </p:nvSpPr>
        <p:spPr>
          <a:xfrm>
            <a:off x="0" y="4203120"/>
            <a:ext cx="8709841" cy="1903751"/>
          </a:xfrm>
          <a:prstGeom prst="rect">
            <a:avLst/>
          </a:prstGeom>
          <a:solidFill>
            <a:schemeClr val="tx1">
              <a:lumMod val="75000"/>
              <a:lumOff val="25000"/>
              <a:alpha val="80000"/>
            </a:schemeClr>
          </a:solidFill>
        </p:spPr>
        <p:txBody>
          <a:bodyPr wrap="square" rtlCol="0">
            <a:spAutoFit/>
          </a:bodyPr>
          <a:lstStyle/>
          <a:p>
            <a:endParaRPr lang="en-US" dirty="0"/>
          </a:p>
        </p:txBody>
      </p:sp>
      <p:sp>
        <p:nvSpPr>
          <p:cNvPr id="6" name="TextBox 5"/>
          <p:cNvSpPr txBox="1"/>
          <p:nvPr/>
        </p:nvSpPr>
        <p:spPr>
          <a:xfrm>
            <a:off x="603504" y="4390637"/>
            <a:ext cx="8856059" cy="1528718"/>
          </a:xfrm>
          <a:prstGeom prst="rect">
            <a:avLst/>
          </a:prstGeom>
        </p:spPr>
        <p:txBody>
          <a:bodyPr vert="horz" lIns="91440" tIns="45720" rIns="91440" bIns="45720" rtlCol="0" anchor="b">
            <a:normAutofit fontScale="55000" lnSpcReduction="20000"/>
          </a:bodyPr>
          <a:lstStyle/>
          <a:p>
            <a:pPr>
              <a:lnSpc>
                <a:spcPct val="90000"/>
              </a:lnSpc>
              <a:spcBef>
                <a:spcPct val="0"/>
              </a:spcBef>
              <a:spcAft>
                <a:spcPts val="2400"/>
              </a:spcAft>
            </a:pPr>
            <a:r>
              <a:rPr lang="es-AR" sz="8600" dirty="0">
                <a:solidFill>
                  <a:srgbClr val="FFFFFF"/>
                </a:solidFill>
                <a:latin typeface="+mj-lt"/>
                <a:ea typeface="+mj-ea"/>
                <a:cs typeface="+mj-cs"/>
              </a:rPr>
              <a:t>Manual de </a:t>
            </a:r>
            <a:r>
              <a:rPr lang="es-AR" sz="8600" dirty="0">
                <a:solidFill>
                  <a:srgbClr val="FFFFFF"/>
                </a:solidFill>
                <a:ea typeface="+mn-lt"/>
                <a:cs typeface="+mn-lt"/>
              </a:rPr>
              <a:t>E</a:t>
            </a:r>
            <a:r>
              <a:rPr lang="es-AR" sz="8600" dirty="0">
                <a:solidFill>
                  <a:schemeClr val="bg1"/>
                </a:solidFill>
                <a:ea typeface="+mn-lt"/>
                <a:cs typeface="+mn-lt"/>
              </a:rPr>
              <a:t>valuación</a:t>
            </a:r>
            <a:endParaRPr lang="es-AR" sz="8600" dirty="0">
              <a:solidFill>
                <a:schemeClr val="bg1"/>
              </a:solidFill>
              <a:latin typeface="+mj-lt"/>
              <a:ea typeface="+mj-ea"/>
              <a:cs typeface="+mj-cs"/>
            </a:endParaRPr>
          </a:p>
          <a:p>
            <a:pPr>
              <a:lnSpc>
                <a:spcPct val="90000"/>
              </a:lnSpc>
              <a:spcBef>
                <a:spcPct val="0"/>
              </a:spcBef>
              <a:spcAft>
                <a:spcPts val="2400"/>
              </a:spcAft>
            </a:pPr>
            <a:r>
              <a:rPr lang="es-AR" sz="5100" dirty="0">
                <a:solidFill>
                  <a:schemeClr val="bg1"/>
                </a:solidFill>
                <a:ea typeface="+mn-lt"/>
                <a:cs typeface="+mn-lt"/>
              </a:rPr>
              <a:t>Versión actualizada en el sitio web de evaluación del programa</a:t>
            </a:r>
            <a:endParaRPr lang="es-AR" dirty="0">
              <a:solidFill>
                <a:schemeClr val="bg1"/>
              </a:solidFill>
              <a:ea typeface="+mj-ea"/>
              <a:cs typeface="+mj-cs"/>
            </a:endParaRPr>
          </a:p>
        </p:txBody>
      </p:sp>
      <p:pic>
        <p:nvPicPr>
          <p:cNvPr id="5" name="Picture 6" descr="Graphical user interface, text, website&#10;&#10;Description automatically generated">
            <a:extLst>
              <a:ext uri="{FF2B5EF4-FFF2-40B4-BE49-F238E27FC236}">
                <a16:creationId xmlns:a16="http://schemas.microsoft.com/office/drawing/2014/main" id="{9809E75F-21F9-7212-8854-C8A0DE5890D9}"/>
              </a:ext>
            </a:extLst>
          </p:cNvPr>
          <p:cNvPicPr>
            <a:picLocks noChangeAspect="1"/>
          </p:cNvPicPr>
          <p:nvPr/>
        </p:nvPicPr>
        <p:blipFill>
          <a:blip r:embed="rId2"/>
          <a:stretch>
            <a:fillRect/>
          </a:stretch>
        </p:blipFill>
        <p:spPr>
          <a:xfrm>
            <a:off x="4583290" y="1276"/>
            <a:ext cx="7606829" cy="4202558"/>
          </a:xfrm>
          <a:prstGeom prst="rect">
            <a:avLst/>
          </a:prstGeom>
        </p:spPr>
      </p:pic>
      <p:sp>
        <p:nvSpPr>
          <p:cNvPr id="8" name="Oval 7">
            <a:extLst>
              <a:ext uri="{FF2B5EF4-FFF2-40B4-BE49-F238E27FC236}">
                <a16:creationId xmlns:a16="http://schemas.microsoft.com/office/drawing/2014/main" id="{430422DC-56E6-7695-17A7-2265BD019DCC}"/>
              </a:ext>
            </a:extLst>
          </p:cNvPr>
          <p:cNvSpPr/>
          <p:nvPr/>
        </p:nvSpPr>
        <p:spPr>
          <a:xfrm>
            <a:off x="7738416" y="3650897"/>
            <a:ext cx="2259659" cy="650993"/>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373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person, building, ground&#10;&#10;Description automatically generated">
            <a:extLst>
              <a:ext uri="{FF2B5EF4-FFF2-40B4-BE49-F238E27FC236}">
                <a16:creationId xmlns:a16="http://schemas.microsoft.com/office/drawing/2014/main" id="{58557964-4F65-4806-BC8D-5F164C75E3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880" r="20551" b="8819"/>
          <a:stretch/>
        </p:blipFill>
        <p:spPr>
          <a:xfrm>
            <a:off x="0" y="-240632"/>
            <a:ext cx="12192000" cy="7098632"/>
          </a:xfrm>
          <a:prstGeom prst="rect">
            <a:avLst/>
          </a:prstGeom>
        </p:spPr>
      </p:pic>
      <p:sp>
        <p:nvSpPr>
          <p:cNvPr id="2" name="TextBox 1">
            <a:extLst>
              <a:ext uri="{FF2B5EF4-FFF2-40B4-BE49-F238E27FC236}">
                <a16:creationId xmlns:a16="http://schemas.microsoft.com/office/drawing/2014/main" id="{24F7FFD5-B111-D258-A530-FDFEEBC5CF09}"/>
              </a:ext>
            </a:extLst>
          </p:cNvPr>
          <p:cNvSpPr txBox="1"/>
          <p:nvPr/>
        </p:nvSpPr>
        <p:spPr>
          <a:xfrm>
            <a:off x="0" y="4199861"/>
            <a:ext cx="10403174" cy="1903751"/>
          </a:xfrm>
          <a:prstGeom prst="rect">
            <a:avLst/>
          </a:prstGeom>
          <a:solidFill>
            <a:schemeClr val="tx1">
              <a:lumMod val="75000"/>
              <a:lumOff val="25000"/>
              <a:alpha val="88000"/>
            </a:schemeClr>
          </a:solidFill>
        </p:spPr>
        <p:txBody>
          <a:bodyPr wrap="square" rtlCol="0">
            <a:spAutoFit/>
          </a:bodyPr>
          <a:lstStyle/>
          <a:p>
            <a:endParaRPr lang="en-US" dirty="0"/>
          </a:p>
        </p:txBody>
      </p:sp>
      <p:sp>
        <p:nvSpPr>
          <p:cNvPr id="6" name="TextBox 5"/>
          <p:cNvSpPr txBox="1"/>
          <p:nvPr/>
        </p:nvSpPr>
        <p:spPr>
          <a:xfrm>
            <a:off x="841248" y="4199861"/>
            <a:ext cx="8856059" cy="1336826"/>
          </a:xfrm>
          <a:prstGeom prst="rect">
            <a:avLst/>
          </a:prstGeom>
        </p:spPr>
        <p:txBody>
          <a:bodyPr vert="horz" lIns="91440" tIns="45720" rIns="91440" bIns="45720" rtlCol="0" anchor="b">
            <a:normAutofit/>
          </a:bodyPr>
          <a:lstStyle/>
          <a:p>
            <a:pPr>
              <a:lnSpc>
                <a:spcPct val="90000"/>
              </a:lnSpc>
              <a:spcBef>
                <a:spcPct val="0"/>
              </a:spcBef>
              <a:spcAft>
                <a:spcPts val="2400"/>
              </a:spcAft>
            </a:pPr>
            <a:r>
              <a:rPr lang="es-AR" sz="5400" dirty="0">
                <a:solidFill>
                  <a:srgbClr val="FFFFFF"/>
                </a:solidFill>
                <a:latin typeface="+mj-lt"/>
                <a:ea typeface="+mj-ea"/>
                <a:cs typeface="+mj-cs"/>
              </a:rPr>
              <a:t>¿Preguntas?</a:t>
            </a:r>
            <a:endParaRPr lang="es-AR" sz="5400" dirty="0">
              <a:solidFill>
                <a:srgbClr val="FFFFFF"/>
              </a:solidFill>
              <a:latin typeface="+mj-lt"/>
              <a:ea typeface="+mj-ea"/>
              <a:cs typeface="Calibri"/>
            </a:endParaRPr>
          </a:p>
        </p:txBody>
      </p:sp>
      <p:pic>
        <p:nvPicPr>
          <p:cNvPr id="19" name="Picture 18">
            <a:extLst>
              <a:ext uri="{FF2B5EF4-FFF2-40B4-BE49-F238E27FC236}">
                <a16:creationId xmlns:a16="http://schemas.microsoft.com/office/drawing/2014/main" id="{01F18167-C3C9-4E2A-BAD7-9F19824F1C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3905190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942877" y="341940"/>
            <a:ext cx="8248952" cy="2212873"/>
          </a:xfrm>
        </p:spPr>
        <p:txBody>
          <a:bodyPr/>
          <a:lstStyle/>
          <a:p>
            <a:r>
              <a:rPr lang="es-AR" sz="6000"/>
              <a:t>Preguntas versus Chat</a:t>
            </a:r>
          </a:p>
        </p:txBody>
      </p:sp>
      <p:sp>
        <p:nvSpPr>
          <p:cNvPr id="4" name="Text Placeholder 3"/>
          <p:cNvSpPr txBox="1">
            <a:spLocks/>
          </p:cNvSpPr>
          <p:nvPr/>
        </p:nvSpPr>
        <p:spPr>
          <a:xfrm>
            <a:off x="2328672" y="1262898"/>
            <a:ext cx="7562088" cy="42497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defRPr/>
            </a:pPr>
            <a:r>
              <a:rPr lang="es-AR" sz="2800">
                <a:solidFill>
                  <a:prstClr val="white"/>
                </a:solidFill>
                <a:latin typeface="Calibri"/>
              </a:rPr>
              <a:t>Favor de enviar sus saludos a través del “Chat.” Elige a “Todos los presentadores y participantes.”</a:t>
            </a:r>
          </a:p>
          <a:p>
            <a:pPr marL="285750" indent="-285750">
              <a:buFont typeface="Arial" panose="020B0604020202020204" pitchFamily="34" charset="0"/>
              <a:buChar char="•"/>
              <a:defRPr/>
            </a:pPr>
            <a:r>
              <a:rPr lang="es-AR" sz="2800">
                <a:solidFill>
                  <a:prstClr val="white"/>
                </a:solidFill>
                <a:latin typeface="Calibri"/>
              </a:rPr>
              <a:t>Favor de hacer sus preguntas en la ventana de P&amp;R (Q&amp;A)</a:t>
            </a:r>
          </a:p>
          <a:p>
            <a:pPr>
              <a:defRPr/>
            </a:pPr>
            <a:br>
              <a:rPr lang="es-AR" sz="2800">
                <a:solidFill>
                  <a:prstClr val="white"/>
                </a:solidFill>
                <a:latin typeface="Calibri"/>
              </a:rPr>
            </a:br>
            <a:endParaRPr lang="es-AR" sz="2800">
              <a:solidFill>
                <a:prstClr val="white"/>
              </a:solidFill>
              <a:latin typeface="Calibri"/>
            </a:endParaRPr>
          </a:p>
        </p:txBody>
      </p:sp>
      <p:pic>
        <p:nvPicPr>
          <p:cNvPr id="7" name="Picture 6" descr="Text&#10;&#10;Description automatically generated">
            <a:extLst>
              <a:ext uri="{FF2B5EF4-FFF2-40B4-BE49-F238E27FC236}">
                <a16:creationId xmlns:a16="http://schemas.microsoft.com/office/drawing/2014/main" id="{797918A5-C2E7-467F-8A28-73D7B07DE8D3}"/>
              </a:ext>
            </a:extLst>
          </p:cNvPr>
          <p:cNvPicPr>
            <a:picLocks noChangeAspect="1"/>
          </p:cNvPicPr>
          <p:nvPr/>
        </p:nvPicPr>
        <p:blipFill rotWithShape="1">
          <a:blip r:embed="rId3">
            <a:extLst>
              <a:ext uri="{28A0092B-C50C-407E-A947-70E740481C1C}">
                <a14:useLocalDpi xmlns:a14="http://schemas.microsoft.com/office/drawing/2010/main" val="0"/>
              </a:ext>
            </a:extLst>
          </a:blip>
          <a:srcRect l="15252" t="74574" r="11914"/>
          <a:stretch/>
        </p:blipFill>
        <p:spPr>
          <a:xfrm>
            <a:off x="2683582" y="3288615"/>
            <a:ext cx="6509749" cy="1209499"/>
          </a:xfrm>
          <a:prstGeom prst="rect">
            <a:avLst/>
          </a:prstGeom>
        </p:spPr>
      </p:pic>
      <p:cxnSp>
        <p:nvCxnSpPr>
          <p:cNvPr id="9" name="Straight Arrow Connector 8">
            <a:extLst>
              <a:ext uri="{FF2B5EF4-FFF2-40B4-BE49-F238E27FC236}">
                <a16:creationId xmlns:a16="http://schemas.microsoft.com/office/drawing/2014/main" id="{1C84F69A-9948-4B95-94A7-923751EA3B37}"/>
              </a:ext>
            </a:extLst>
          </p:cNvPr>
          <p:cNvCxnSpPr>
            <a:cxnSpLocks/>
          </p:cNvCxnSpPr>
          <p:nvPr/>
        </p:nvCxnSpPr>
        <p:spPr>
          <a:xfrm flipV="1">
            <a:off x="4600218" y="4498113"/>
            <a:ext cx="9144" cy="7177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DD1D60B6-FB06-496A-BA52-2BCBBE9914E5}"/>
              </a:ext>
            </a:extLst>
          </p:cNvPr>
          <p:cNvCxnSpPr>
            <a:cxnSpLocks/>
          </p:cNvCxnSpPr>
          <p:nvPr/>
        </p:nvCxnSpPr>
        <p:spPr>
          <a:xfrm flipV="1">
            <a:off x="5938455" y="4539453"/>
            <a:ext cx="9144" cy="7177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D37DC9D1-F14E-42D5-8BB4-87151AFC87C5}"/>
              </a:ext>
            </a:extLst>
          </p:cNvPr>
          <p:cNvSpPr txBox="1"/>
          <p:nvPr/>
        </p:nvSpPr>
        <p:spPr>
          <a:xfrm>
            <a:off x="3673004" y="5199447"/>
            <a:ext cx="1757620" cy="461665"/>
          </a:xfrm>
          <a:prstGeom prst="rect">
            <a:avLst/>
          </a:prstGeom>
          <a:noFill/>
        </p:spPr>
        <p:txBody>
          <a:bodyPr wrap="square" rtlCol="0">
            <a:spAutoFit/>
          </a:bodyPr>
          <a:lstStyle/>
          <a:p>
            <a:r>
              <a:rPr lang="es-AR" sz="2400">
                <a:solidFill>
                  <a:prstClr val="white"/>
                </a:solidFill>
                <a:latin typeface="Calibri"/>
              </a:rPr>
              <a:t>Preguntas</a:t>
            </a:r>
          </a:p>
        </p:txBody>
      </p:sp>
      <p:sp>
        <p:nvSpPr>
          <p:cNvPr id="5" name="TextBox 4">
            <a:extLst>
              <a:ext uri="{FF2B5EF4-FFF2-40B4-BE49-F238E27FC236}">
                <a16:creationId xmlns:a16="http://schemas.microsoft.com/office/drawing/2014/main" id="{1FFE0C67-D2CA-45E4-8E43-A27AE9DC061E}"/>
              </a:ext>
            </a:extLst>
          </p:cNvPr>
          <p:cNvSpPr txBox="1"/>
          <p:nvPr/>
        </p:nvSpPr>
        <p:spPr>
          <a:xfrm>
            <a:off x="5499829" y="5164483"/>
            <a:ext cx="2803034" cy="1200329"/>
          </a:xfrm>
          <a:prstGeom prst="rect">
            <a:avLst/>
          </a:prstGeom>
          <a:noFill/>
        </p:spPr>
        <p:txBody>
          <a:bodyPr wrap="square" rtlCol="0">
            <a:spAutoFit/>
          </a:bodyPr>
          <a:lstStyle/>
          <a:p>
            <a:r>
              <a:rPr lang="es-AR" sz="2400">
                <a:solidFill>
                  <a:prstClr val="white"/>
                </a:solidFill>
                <a:latin typeface="Calibri"/>
              </a:rPr>
              <a:t>Saludos a “Todos los presentadores y participantes.”</a:t>
            </a:r>
            <a:endParaRPr lang="es-AR">
              <a:solidFill>
                <a:prstClr val="white"/>
              </a:solidFill>
              <a:latin typeface="Calibri"/>
            </a:endParaRPr>
          </a:p>
        </p:txBody>
      </p:sp>
    </p:spTree>
    <p:extLst>
      <p:ext uri="{BB962C8B-B14F-4D97-AF65-F5344CB8AC3E}">
        <p14:creationId xmlns:p14="http://schemas.microsoft.com/office/powerpoint/2010/main" val="2875999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person, indoor, little, young&#10;&#10;Description automatically generated">
            <a:extLst>
              <a:ext uri="{FF2B5EF4-FFF2-40B4-BE49-F238E27FC236}">
                <a16:creationId xmlns:a16="http://schemas.microsoft.com/office/drawing/2014/main" id="{AD3EC4BA-9412-B9E7-BAF7-14B85D824E0B}"/>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95"/>
                    </a14:imgEffect>
                    <a14:imgEffect>
                      <a14:saturation sat="184000"/>
                    </a14:imgEffect>
                  </a14:imgLayer>
                </a14:imgProps>
              </a:ext>
            </a:extLst>
          </a:blip>
          <a:srcRect t="24787" r="26969" b="13670"/>
          <a:stretch/>
        </p:blipFill>
        <p:spPr>
          <a:xfrm>
            <a:off x="0" y="0"/>
            <a:ext cx="12192000" cy="6858000"/>
          </a:xfrm>
          <a:prstGeom prst="rect">
            <a:avLst/>
          </a:prstGeom>
        </p:spPr>
      </p:pic>
      <p:sp>
        <p:nvSpPr>
          <p:cNvPr id="3" name="TextBox 2">
            <a:extLst>
              <a:ext uri="{FF2B5EF4-FFF2-40B4-BE49-F238E27FC236}">
                <a16:creationId xmlns:a16="http://schemas.microsoft.com/office/drawing/2014/main" id="{A25F256E-6676-5BAD-12A3-B53DE4C8382C}"/>
              </a:ext>
            </a:extLst>
          </p:cNvPr>
          <p:cNvSpPr txBox="1"/>
          <p:nvPr/>
        </p:nvSpPr>
        <p:spPr>
          <a:xfrm>
            <a:off x="0" y="4513554"/>
            <a:ext cx="10403174" cy="1903751"/>
          </a:xfrm>
          <a:prstGeom prst="rect">
            <a:avLst/>
          </a:prstGeom>
          <a:solidFill>
            <a:schemeClr val="tx1">
              <a:lumMod val="75000"/>
              <a:lumOff val="25000"/>
              <a:alpha val="80000"/>
            </a:schemeClr>
          </a:solidFill>
        </p:spPr>
        <p:txBody>
          <a:bodyPr wrap="square" rtlCol="0">
            <a:spAutoFit/>
          </a:bodyPr>
          <a:lstStyle/>
          <a:p>
            <a:endParaRPr lang="en-US" dirty="0"/>
          </a:p>
        </p:txBody>
      </p:sp>
      <p:sp>
        <p:nvSpPr>
          <p:cNvPr id="6" name="TextBox 5"/>
          <p:cNvSpPr txBox="1"/>
          <p:nvPr/>
        </p:nvSpPr>
        <p:spPr>
          <a:xfrm>
            <a:off x="826258" y="4959458"/>
            <a:ext cx="8856059" cy="1011944"/>
          </a:xfrm>
          <a:prstGeom prst="rect">
            <a:avLst/>
          </a:prstGeom>
        </p:spPr>
        <p:txBody>
          <a:bodyPr vert="horz" lIns="91440" tIns="45720" rIns="91440" bIns="45720" rtlCol="0" anchor="b">
            <a:normAutofit/>
          </a:bodyPr>
          <a:lstStyle/>
          <a:p>
            <a:pPr>
              <a:lnSpc>
                <a:spcPct val="90000"/>
              </a:lnSpc>
              <a:spcBef>
                <a:spcPct val="0"/>
              </a:spcBef>
              <a:spcAft>
                <a:spcPts val="2400"/>
              </a:spcAft>
            </a:pPr>
            <a:r>
              <a:rPr lang="es-AR" sz="5400" dirty="0">
                <a:solidFill>
                  <a:srgbClr val="FFFFFF"/>
                </a:solidFill>
                <a:latin typeface="+mj-lt"/>
                <a:ea typeface="+mj-ea"/>
                <a:cs typeface="+mj-cs"/>
              </a:rPr>
              <a:t>Prioridades Globales del 2023</a:t>
            </a:r>
            <a:endParaRPr lang="en-US" dirty="0">
              <a:ea typeface="+mj-ea"/>
              <a:cs typeface="+mj-cs"/>
            </a:endParaRPr>
          </a:p>
        </p:txBody>
      </p:sp>
      <p:pic>
        <p:nvPicPr>
          <p:cNvPr id="18" name="Picture 17">
            <a:extLst>
              <a:ext uri="{FF2B5EF4-FFF2-40B4-BE49-F238E27FC236}">
                <a16:creationId xmlns:a16="http://schemas.microsoft.com/office/drawing/2014/main" id="{A267A453-2BDF-4C9A-89AF-6CDB834CE4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
        <p:nvSpPr>
          <p:cNvPr id="4" name="TextBox 3">
            <a:extLst>
              <a:ext uri="{FF2B5EF4-FFF2-40B4-BE49-F238E27FC236}">
                <a16:creationId xmlns:a16="http://schemas.microsoft.com/office/drawing/2014/main" id="{F9EFED08-ABEE-9B8A-580A-42916D9BE42C}"/>
              </a:ext>
            </a:extLst>
          </p:cNvPr>
          <p:cNvSpPr txBox="1"/>
          <p:nvPr/>
        </p:nvSpPr>
        <p:spPr>
          <a:xfrm>
            <a:off x="7505094" y="858761"/>
            <a:ext cx="4378474" cy="28751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indent="-742950">
              <a:spcAft>
                <a:spcPts val="2500"/>
              </a:spcAft>
              <a:buAutoNum type="arabicPeriod"/>
            </a:pPr>
            <a:r>
              <a:rPr lang="es-AR" sz="4000" dirty="0">
                <a:solidFill>
                  <a:srgbClr val="FFFFFF"/>
                </a:solidFill>
                <a:cs typeface="Calibri"/>
              </a:rPr>
              <a:t>Semáforo de eliminación de la Pobreza</a:t>
            </a:r>
            <a:endParaRPr lang="en-US">
              <a:cs typeface="Calibri"/>
            </a:endParaRPr>
          </a:p>
          <a:p>
            <a:pPr marL="742950" indent="-742950">
              <a:spcAft>
                <a:spcPts val="1600"/>
              </a:spcAft>
              <a:buAutoNum type="arabicPeriod"/>
            </a:pPr>
            <a:r>
              <a:rPr lang="es-AR" sz="4000" dirty="0">
                <a:solidFill>
                  <a:srgbClr val="FFFFFF"/>
                </a:solidFill>
                <a:cs typeface="Calibri"/>
              </a:rPr>
              <a:t>Video mensajes</a:t>
            </a:r>
          </a:p>
        </p:txBody>
      </p:sp>
    </p:spTree>
    <p:extLst>
      <p:ext uri="{BB962C8B-B14F-4D97-AF65-F5344CB8AC3E}">
        <p14:creationId xmlns:p14="http://schemas.microsoft.com/office/powerpoint/2010/main" val="1573718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person, indoor, little, young&#10;&#10;Description automatically generated">
            <a:extLst>
              <a:ext uri="{FF2B5EF4-FFF2-40B4-BE49-F238E27FC236}">
                <a16:creationId xmlns:a16="http://schemas.microsoft.com/office/drawing/2014/main" id="{AD3EC4BA-9412-B9E7-BAF7-14B85D824E0B}"/>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95"/>
                    </a14:imgEffect>
                    <a14:imgEffect>
                      <a14:saturation sat="184000"/>
                    </a14:imgEffect>
                  </a14:imgLayer>
                </a14:imgProps>
              </a:ext>
            </a:extLst>
          </a:blip>
          <a:srcRect t="24787" r="26969" b="13670"/>
          <a:stretch/>
        </p:blipFill>
        <p:spPr>
          <a:xfrm>
            <a:off x="0" y="0"/>
            <a:ext cx="12192000" cy="6858000"/>
          </a:xfrm>
          <a:prstGeom prst="rect">
            <a:avLst/>
          </a:prstGeom>
        </p:spPr>
      </p:pic>
      <p:sp>
        <p:nvSpPr>
          <p:cNvPr id="3" name="TextBox 2">
            <a:extLst>
              <a:ext uri="{FF2B5EF4-FFF2-40B4-BE49-F238E27FC236}">
                <a16:creationId xmlns:a16="http://schemas.microsoft.com/office/drawing/2014/main" id="{A25F256E-6676-5BAD-12A3-B53DE4C8382C}"/>
              </a:ext>
            </a:extLst>
          </p:cNvPr>
          <p:cNvSpPr txBox="1"/>
          <p:nvPr/>
        </p:nvSpPr>
        <p:spPr>
          <a:xfrm>
            <a:off x="0" y="4513554"/>
            <a:ext cx="10403174" cy="1903751"/>
          </a:xfrm>
          <a:prstGeom prst="rect">
            <a:avLst/>
          </a:prstGeom>
          <a:solidFill>
            <a:schemeClr val="tx1">
              <a:lumMod val="75000"/>
              <a:lumOff val="25000"/>
              <a:alpha val="80000"/>
            </a:schemeClr>
          </a:solidFill>
        </p:spPr>
        <p:txBody>
          <a:bodyPr wrap="square" rtlCol="0">
            <a:spAutoFit/>
          </a:bodyPr>
          <a:lstStyle/>
          <a:p>
            <a:endParaRPr lang="en-US" dirty="0"/>
          </a:p>
        </p:txBody>
      </p:sp>
      <p:sp>
        <p:nvSpPr>
          <p:cNvPr id="6" name="TextBox 5"/>
          <p:cNvSpPr txBox="1"/>
          <p:nvPr/>
        </p:nvSpPr>
        <p:spPr>
          <a:xfrm>
            <a:off x="826258" y="4959458"/>
            <a:ext cx="8856059" cy="1011944"/>
          </a:xfrm>
          <a:prstGeom prst="rect">
            <a:avLst/>
          </a:prstGeom>
        </p:spPr>
        <p:txBody>
          <a:bodyPr vert="horz" lIns="91440" tIns="45720" rIns="91440" bIns="45720" rtlCol="0" anchor="b">
            <a:normAutofit/>
          </a:bodyPr>
          <a:lstStyle/>
          <a:p>
            <a:pPr>
              <a:lnSpc>
                <a:spcPct val="90000"/>
              </a:lnSpc>
              <a:spcBef>
                <a:spcPct val="0"/>
              </a:spcBef>
              <a:spcAft>
                <a:spcPts val="2400"/>
              </a:spcAft>
            </a:pPr>
            <a:r>
              <a:rPr lang="es-AR" sz="5400">
                <a:solidFill>
                  <a:srgbClr val="FFFFFF"/>
                </a:solidFill>
                <a:latin typeface="+mj-lt"/>
                <a:ea typeface="+mj-ea"/>
                <a:cs typeface="+mj-cs"/>
              </a:rPr>
              <a:t>Manual de Apadrinamiento</a:t>
            </a:r>
          </a:p>
        </p:txBody>
      </p:sp>
      <p:pic>
        <p:nvPicPr>
          <p:cNvPr id="18" name="Picture 17">
            <a:extLst>
              <a:ext uri="{FF2B5EF4-FFF2-40B4-BE49-F238E27FC236}">
                <a16:creationId xmlns:a16="http://schemas.microsoft.com/office/drawing/2014/main" id="{A267A453-2BDF-4C9A-89AF-6CDB834CE4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1118014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s-ES" sz="3600" b="1" dirty="0">
                <a:latin typeface="Garamond"/>
                <a:ea typeface="+mj-lt"/>
                <a:cs typeface="+mj-lt"/>
              </a:rPr>
              <a:t>2.4.7 Oficinas Sucursales de Unbound </a:t>
            </a:r>
            <a:r>
              <a:rPr lang="es-ES" sz="2800" dirty="0">
                <a:latin typeface="Garamond"/>
                <a:ea typeface="+mj-lt"/>
                <a:cs typeface="+mj-lt"/>
              </a:rPr>
              <a:t>(nueva sección)</a:t>
            </a:r>
            <a:endParaRPr lang="en-US" sz="3800" dirty="0">
              <a:latin typeface="Centaur"/>
            </a:endParaRPr>
          </a:p>
        </p:txBody>
      </p:sp>
      <p:sp>
        <p:nvSpPr>
          <p:cNvPr id="6" name="Content Placeholder 2">
            <a:extLst>
              <a:ext uri="{FF2B5EF4-FFF2-40B4-BE49-F238E27FC236}">
                <a16:creationId xmlns:a16="http://schemas.microsoft.com/office/drawing/2014/main" id="{4E528965-8C94-BFFA-7C81-0EB3EBDE2ACA}"/>
              </a:ext>
            </a:extLst>
          </p:cNvPr>
          <p:cNvSpPr txBox="1">
            <a:spLocks/>
          </p:cNvSpPr>
          <p:nvPr/>
        </p:nvSpPr>
        <p:spPr>
          <a:xfrm>
            <a:off x="425117" y="1040732"/>
            <a:ext cx="11271584" cy="5664868"/>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5000"/>
              </a:lnSpc>
              <a:spcBef>
                <a:spcPts val="0"/>
              </a:spcBef>
              <a:spcAft>
                <a:spcPts val="1000"/>
              </a:spcAft>
              <a:buFont typeface="Arial" panose="020B0604020202020204" pitchFamily="34" charset="0"/>
              <a:buNone/>
            </a:pPr>
            <a:r>
              <a:rPr lang="es-419" sz="2800" i="1" dirty="0">
                <a:solidFill>
                  <a:srgbClr val="000000"/>
                </a:solidFill>
                <a:highlight>
                  <a:srgbClr val="FFFF00"/>
                </a:highlight>
                <a:latin typeface="Garamond" panose="02020404030301010803" pitchFamily="18" charset="0"/>
                <a:ea typeface="Calibri" panose="020F0502020204030204" pitchFamily="34" charset="0"/>
              </a:rPr>
              <a:t>Razón de la revisión: Nueva sección.</a:t>
            </a:r>
            <a:endParaRPr lang="en-US" sz="2800" dirty="0">
              <a:latin typeface="Times New Roman" panose="02020603050405020304" pitchFamily="18" charset="0"/>
              <a:ea typeface="Calibri" panose="020F0502020204030204" pitchFamily="34" charset="0"/>
            </a:endParaRPr>
          </a:p>
          <a:p>
            <a:pPr marL="0" indent="0">
              <a:lnSpc>
                <a:spcPct val="115000"/>
              </a:lnSpc>
              <a:spcBef>
                <a:spcPts val="0"/>
              </a:spcBef>
              <a:buFont typeface="Arial" panose="020B0604020202020204" pitchFamily="34" charset="0"/>
              <a:buNone/>
            </a:pPr>
            <a:r>
              <a:rPr lang="es-ES" sz="2400" u="sng" dirty="0">
                <a:solidFill>
                  <a:srgbClr val="FF0000"/>
                </a:solidFill>
                <a:latin typeface="Times New Roman" panose="02020603050405020304" pitchFamily="18" charset="0"/>
                <a:ea typeface="Times New Roman" panose="02020603050405020304" pitchFamily="18" charset="0"/>
              </a:rPr>
              <a:t>Oficinas sucursales de Unbound se localicen fuera de los EEUU sino pertenecen a la personería jurídica de Unbound y la estructura de Unbound Kansas. Estas oficinas contratan miembros del equipo de la sede central y el personal corresponden directamente a varios departamentos de Unbound Kansas según sus roles y responsabilidades.</a:t>
            </a:r>
            <a:endParaRPr lang="en-US" sz="2400" dirty="0">
              <a:latin typeface="Times New Roman" panose="02020603050405020304" pitchFamily="18" charset="0"/>
              <a:ea typeface="Calibri" panose="020F0502020204030204" pitchFamily="34" charset="0"/>
            </a:endParaRPr>
          </a:p>
          <a:p>
            <a:pPr marL="0" indent="0">
              <a:lnSpc>
                <a:spcPct val="115000"/>
              </a:lnSpc>
              <a:spcBef>
                <a:spcPts val="0"/>
              </a:spcBef>
              <a:buFont typeface="Arial" panose="020B0604020202020204" pitchFamily="34" charset="0"/>
              <a:buNone/>
            </a:pPr>
            <a:r>
              <a:rPr lang="es-ES" sz="2400" b="1" dirty="0">
                <a:solidFill>
                  <a:srgbClr val="FF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Calibri" panose="020F0502020204030204" pitchFamily="34" charset="0"/>
            </a:endParaRPr>
          </a:p>
          <a:p>
            <a:pPr marL="0" indent="0">
              <a:lnSpc>
                <a:spcPct val="115000"/>
              </a:lnSpc>
              <a:spcBef>
                <a:spcPts val="0"/>
              </a:spcBef>
              <a:buFont typeface="Arial" panose="020B0604020202020204" pitchFamily="34" charset="0"/>
              <a:buNone/>
            </a:pPr>
            <a:r>
              <a:rPr lang="es-ES" sz="2400" u="sng" dirty="0">
                <a:solidFill>
                  <a:srgbClr val="FF0000"/>
                </a:solidFill>
                <a:latin typeface="Times New Roman" panose="02020603050405020304" pitchFamily="18" charset="0"/>
                <a:ea typeface="Times New Roman" panose="02020603050405020304" pitchFamily="18" charset="0"/>
              </a:rPr>
              <a:t>Unbound Colombia se encuentra en Medellín, Colombia e incluye miembros de los equipos Programas Internacionales, Finanzas, Mercadeo y Comunicaciones y Apoyo al Padrino.</a:t>
            </a:r>
            <a:endParaRPr lang="en-US" sz="2400" dirty="0">
              <a:latin typeface="Times New Roman" panose="02020603050405020304" pitchFamily="18" charset="0"/>
              <a:ea typeface="Calibri" panose="020F0502020204030204" pitchFamily="34" charset="0"/>
            </a:endParaRPr>
          </a:p>
          <a:p>
            <a:pPr marL="0" indent="0">
              <a:lnSpc>
                <a:spcPct val="115000"/>
              </a:lnSpc>
              <a:spcBef>
                <a:spcPts val="0"/>
              </a:spcBef>
              <a:buFont typeface="Arial" panose="020B0604020202020204" pitchFamily="34" charset="0"/>
              <a:buNone/>
            </a:pPr>
            <a:r>
              <a:rPr lang="es-ES" sz="2400" b="1" dirty="0">
                <a:solidFill>
                  <a:srgbClr val="FF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Calibri" panose="020F0502020204030204" pitchFamily="34" charset="0"/>
            </a:endParaRPr>
          </a:p>
          <a:p>
            <a:pPr marL="0" indent="0">
              <a:lnSpc>
                <a:spcPct val="115000"/>
              </a:lnSpc>
              <a:spcBef>
                <a:spcPts val="0"/>
              </a:spcBef>
              <a:buFont typeface="Arial" panose="020B0604020202020204" pitchFamily="34" charset="0"/>
              <a:buNone/>
            </a:pPr>
            <a:r>
              <a:rPr lang="es-ES" sz="2400" u="sng" dirty="0">
                <a:solidFill>
                  <a:srgbClr val="FF0000"/>
                </a:solidFill>
                <a:latin typeface="Times New Roman" panose="02020603050405020304" pitchFamily="18" charset="0"/>
                <a:ea typeface="Times New Roman" panose="02020603050405020304" pitchFamily="18" charset="0"/>
              </a:rPr>
              <a:t>Unbound Filipinas se encuentra en Manila, Filipinas e incluye personal de los equipos Programas Internacionales y Mercadeo y Comunicaciones.</a:t>
            </a:r>
            <a:endParaRPr lang="en-US" sz="2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693315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s-ES" b="1" dirty="0">
                <a:latin typeface="Garamond"/>
                <a:ea typeface="+mj-lt"/>
                <a:cs typeface="+mj-lt"/>
              </a:rPr>
              <a:t>6.4.5.5 Sitio de una ISV</a:t>
            </a:r>
            <a:endParaRPr lang="en-US" dirty="0">
              <a:latin typeface="Centaur"/>
            </a:endParaRPr>
          </a:p>
        </p:txBody>
      </p:sp>
      <p:sp>
        <p:nvSpPr>
          <p:cNvPr id="6" name="Content Placeholder 2">
            <a:extLst>
              <a:ext uri="{FF2B5EF4-FFF2-40B4-BE49-F238E27FC236}">
                <a16:creationId xmlns:a16="http://schemas.microsoft.com/office/drawing/2014/main" id="{4E528965-8C94-BFFA-7C81-0EB3EBDE2ACA}"/>
              </a:ext>
            </a:extLst>
          </p:cNvPr>
          <p:cNvSpPr txBox="1">
            <a:spLocks/>
          </p:cNvSpPr>
          <p:nvPr/>
        </p:nvSpPr>
        <p:spPr>
          <a:xfrm>
            <a:off x="425117" y="1295400"/>
            <a:ext cx="11271584" cy="541020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indent="0">
              <a:lnSpc>
                <a:spcPct val="120000"/>
              </a:lnSpc>
              <a:spcBef>
                <a:spcPts val="0"/>
              </a:spcBef>
              <a:spcAft>
                <a:spcPts val="0"/>
              </a:spcAft>
              <a:buNone/>
            </a:pPr>
            <a:r>
              <a:rPr lang="es-AR" sz="2400" i="1" dirty="0">
                <a:effectLst/>
                <a:highlight>
                  <a:srgbClr val="FFFF00"/>
                </a:highlight>
                <a:latin typeface="Garamond" panose="02020404030301010803" pitchFamily="18" charset="0"/>
                <a:ea typeface="Times New Roman" panose="02020603050405020304" pitchFamily="18" charset="0"/>
                <a:cs typeface="Calibri" panose="020F0502020204030204" pitchFamily="34" charset="0"/>
              </a:rPr>
              <a:t>Razón de la revisión: Agregar información y guía sobre viajes necesarios para la ISV dentro del contexto cambiante de salud global. </a:t>
            </a:r>
            <a:endParaRPr lang="es-AR" sz="2400" dirty="0">
              <a:effectLst/>
              <a:latin typeface="Times New Roman" panose="02020603050405020304" pitchFamily="18" charset="0"/>
              <a:ea typeface="Times New Roman" panose="02020603050405020304" pitchFamily="18" charset="0"/>
            </a:endParaRPr>
          </a:p>
          <a:p>
            <a:pPr marL="0" marR="0" indent="0">
              <a:lnSpc>
                <a:spcPct val="120000"/>
              </a:lnSpc>
              <a:spcBef>
                <a:spcPts val="0"/>
              </a:spcBef>
              <a:spcAft>
                <a:spcPts val="0"/>
              </a:spcAft>
              <a:buNone/>
            </a:pPr>
            <a:r>
              <a:rPr lang="es-AR" sz="2400" b="1" dirty="0">
                <a:effectLst/>
                <a:latin typeface="Garamond" panose="02020404030301010803" pitchFamily="18" charset="0"/>
                <a:ea typeface="Garamond" panose="02020404030301010803" pitchFamily="18" charset="0"/>
                <a:cs typeface="Garamond" panose="02020404030301010803" pitchFamily="18" charset="0"/>
              </a:rPr>
              <a:t> </a:t>
            </a:r>
            <a:endParaRPr lang="es-AR" sz="2400" dirty="0">
              <a:effectLst/>
              <a:latin typeface="Times New Roman" panose="02020603050405020304" pitchFamily="18" charset="0"/>
              <a:ea typeface="Calibri" panose="020F0502020204030204" pitchFamily="34" charset="0"/>
            </a:endParaRPr>
          </a:p>
          <a:p>
            <a:pPr marL="0" marR="0" indent="0">
              <a:lnSpc>
                <a:spcPct val="120000"/>
              </a:lnSpc>
              <a:spcBef>
                <a:spcPts val="0"/>
              </a:spcBef>
              <a:spcAft>
                <a:spcPts val="0"/>
              </a:spcAft>
              <a:buNone/>
            </a:pPr>
            <a:r>
              <a:rPr lang="es-AR" sz="2400" dirty="0">
                <a:latin typeface="Garamond" panose="02020404030301010803" pitchFamily="18" charset="0"/>
                <a:ea typeface="Calibri" panose="020F0502020204030204" pitchFamily="34" charset="0"/>
              </a:rPr>
              <a:t>[Nuevo párrafo]</a:t>
            </a:r>
            <a:endParaRPr lang="es-AR" sz="2400" dirty="0">
              <a:effectLst/>
              <a:latin typeface="Times New Roman" panose="02020603050405020304" pitchFamily="18" charset="0"/>
              <a:ea typeface="Calibri" panose="020F0502020204030204" pitchFamily="34" charset="0"/>
            </a:endParaRPr>
          </a:p>
          <a:p>
            <a:pPr marL="0" marR="0" indent="0">
              <a:lnSpc>
                <a:spcPct val="120000"/>
              </a:lnSpc>
              <a:spcBef>
                <a:spcPts val="0"/>
              </a:spcBef>
              <a:spcAft>
                <a:spcPts val="0"/>
              </a:spcAft>
              <a:buNone/>
            </a:pPr>
            <a:r>
              <a:rPr lang="es-AR" sz="2400" b="1" dirty="0">
                <a:effectLst/>
                <a:latin typeface="Garamond" panose="02020404030301010803" pitchFamily="18" charset="0"/>
                <a:ea typeface="Garamond" panose="02020404030301010803" pitchFamily="18" charset="0"/>
                <a:cs typeface="Garamond" panose="02020404030301010803" pitchFamily="18" charset="0"/>
              </a:rPr>
              <a:t> </a:t>
            </a:r>
            <a:r>
              <a:rPr lang="es-AR" sz="2400" u="sng" dirty="0">
                <a:solidFill>
                  <a:srgbClr val="FF0000"/>
                </a:solidFill>
                <a:effectLst/>
                <a:latin typeface="Garamond" panose="02020404030301010803" pitchFamily="18" charset="0"/>
                <a:ea typeface="Garamond" panose="02020404030301010803" pitchFamily="18" charset="0"/>
                <a:cs typeface="Garamond" panose="02020404030301010803" pitchFamily="18" charset="0"/>
              </a:rPr>
              <a:t>Tenga en cuenta los riesgos de un viaje largo que viaja fuera de la zona o región en la que vive la familia apadrinada, considere las ventajas y desventajas de acuerdo con la política de protección de </a:t>
            </a:r>
            <a:r>
              <a:rPr lang="es-AR" sz="2400" u="sng">
                <a:solidFill>
                  <a:srgbClr val="FF0000"/>
                </a:solidFill>
                <a:effectLst/>
                <a:latin typeface="Garamond" panose="02020404030301010803" pitchFamily="18" charset="0"/>
                <a:ea typeface="Garamond" panose="02020404030301010803" pitchFamily="18" charset="0"/>
                <a:cs typeface="Garamond" panose="02020404030301010803" pitchFamily="18" charset="0"/>
              </a:rPr>
              <a:t>miembros apadrinados</a:t>
            </a:r>
            <a:r>
              <a:rPr lang="es-AR" sz="2400" u="sng" dirty="0">
                <a:solidFill>
                  <a:srgbClr val="FF0000"/>
                </a:solidFill>
                <a:effectLst/>
                <a:latin typeface="Garamond" panose="02020404030301010803" pitchFamily="18" charset="0"/>
                <a:ea typeface="Garamond" panose="02020404030301010803" pitchFamily="18" charset="0"/>
                <a:cs typeface="Garamond" panose="02020404030301010803" pitchFamily="18" charset="0"/>
              </a:rPr>
              <a:t>, las medidas de salud pública vigentes, como las restricciones de viaje y la rapidez con que pueden cambiar.</a:t>
            </a:r>
            <a:r>
              <a:rPr lang="es-AR" sz="2400" u="sng" dirty="0">
                <a:solidFill>
                  <a:srgbClr val="FF0000"/>
                </a:solidFill>
                <a:effectLst/>
                <a:latin typeface="Times New Roman" panose="02020603050405020304" pitchFamily="18" charset="0"/>
                <a:ea typeface="Times New Roman" panose="02020603050405020304" pitchFamily="18" charset="0"/>
              </a:rPr>
              <a:t> </a:t>
            </a:r>
            <a:r>
              <a:rPr lang="es-AR" sz="2400" u="sng" dirty="0">
                <a:solidFill>
                  <a:srgbClr val="FF0000"/>
                </a:solidFill>
                <a:effectLst/>
                <a:latin typeface="Garamond" panose="02020404030301010803" pitchFamily="18" charset="0"/>
                <a:ea typeface="Garamond" panose="02020404030301010803" pitchFamily="18" charset="0"/>
                <a:cs typeface="Garamond" panose="02020404030301010803" pitchFamily="18" charset="0"/>
              </a:rPr>
              <a:t>El sitio de visita debe ser donde la familia pueda viajar y regresar a casa el mismo día de la visita. Si esto no es posible, póngase en contacto con un coordinador de ISV </a:t>
            </a:r>
            <a:r>
              <a:rPr lang="es-AR" sz="2400" u="sng" dirty="0">
                <a:solidFill>
                  <a:srgbClr val="FF0000"/>
                </a:solidFill>
                <a:effectLst/>
                <a:latin typeface="Garamond" panose="02020404030301010803" pitchFamily="18" charset="0"/>
                <a:ea typeface="Garamond" panose="02020404030301010803" pitchFamily="18" charset="0"/>
                <a:cs typeface="Garamond" panose="02020404030301010803" pitchFamily="18" charset="0"/>
                <a:hlinkClick r:id="rId3"/>
              </a:rPr>
              <a:t>ISV@unbound.org</a:t>
            </a:r>
            <a:r>
              <a:rPr lang="es-AR" sz="2400" u="sng" dirty="0">
                <a:solidFill>
                  <a:srgbClr val="FF0000"/>
                </a:solidFill>
                <a:effectLst/>
                <a:latin typeface="Garamond" panose="02020404030301010803" pitchFamily="18" charset="0"/>
                <a:ea typeface="Garamond" panose="02020404030301010803" pitchFamily="18" charset="0"/>
                <a:cs typeface="Garamond" panose="02020404030301010803" pitchFamily="18" charset="0"/>
              </a:rPr>
              <a:t>. Unbound no lleva a las familias patrocinadas a través de las fronteras internacionales.     </a:t>
            </a:r>
            <a:endParaRPr lang="es-AR"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4256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64252-55BB-F252-4766-3F52DF1D9BF6}"/>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288"/>
                    </a14:imgEffect>
                    <a14:imgEffect>
                      <a14:saturation sat="135000"/>
                    </a14:imgEffect>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7023" y="15498"/>
            <a:ext cx="12177954" cy="6858000"/>
          </a:xfrm>
          <a:prstGeom prst="rect">
            <a:avLst/>
          </a:prstGeom>
        </p:spPr>
      </p:pic>
      <p:pic>
        <p:nvPicPr>
          <p:cNvPr id="16" name="Picture 15">
            <a:extLst>
              <a:ext uri="{FF2B5EF4-FFF2-40B4-BE49-F238E27FC236}">
                <a16:creationId xmlns:a16="http://schemas.microsoft.com/office/drawing/2014/main" id="{82C4551B-3502-4E43-9E80-E239891C10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6943" y="5442965"/>
            <a:ext cx="1028699" cy="1129127"/>
          </a:xfrm>
          <a:prstGeom prst="rect">
            <a:avLst/>
          </a:prstGeom>
        </p:spPr>
      </p:pic>
      <p:sp>
        <p:nvSpPr>
          <p:cNvPr id="2" name="TextBox 1">
            <a:extLst>
              <a:ext uri="{FF2B5EF4-FFF2-40B4-BE49-F238E27FC236}">
                <a16:creationId xmlns:a16="http://schemas.microsoft.com/office/drawing/2014/main" id="{7DD8FF12-C763-0C7B-8553-0CA299BEA911}"/>
              </a:ext>
            </a:extLst>
          </p:cNvPr>
          <p:cNvSpPr txBox="1"/>
          <p:nvPr/>
        </p:nvSpPr>
        <p:spPr>
          <a:xfrm>
            <a:off x="-24827" y="4491089"/>
            <a:ext cx="10403174" cy="1903751"/>
          </a:xfrm>
          <a:prstGeom prst="rect">
            <a:avLst/>
          </a:prstGeom>
          <a:solidFill>
            <a:schemeClr val="tx1">
              <a:lumMod val="75000"/>
              <a:lumOff val="25000"/>
              <a:alpha val="80000"/>
            </a:schemeClr>
          </a:solidFill>
        </p:spPr>
        <p:txBody>
          <a:bodyPr wrap="square" rtlCol="0">
            <a:spAutoFit/>
          </a:bodyPr>
          <a:lstStyle/>
          <a:p>
            <a:endParaRPr lang="en-US" dirty="0"/>
          </a:p>
        </p:txBody>
      </p:sp>
      <p:sp>
        <p:nvSpPr>
          <p:cNvPr id="6" name="TextBox 5"/>
          <p:cNvSpPr txBox="1"/>
          <p:nvPr/>
        </p:nvSpPr>
        <p:spPr>
          <a:xfrm>
            <a:off x="469288" y="4513554"/>
            <a:ext cx="8856059" cy="1336826"/>
          </a:xfrm>
          <a:prstGeom prst="rect">
            <a:avLst/>
          </a:prstGeom>
        </p:spPr>
        <p:txBody>
          <a:bodyPr vert="horz" lIns="91440" tIns="45720" rIns="91440" bIns="45720" rtlCol="0" anchor="b">
            <a:normAutofit/>
          </a:bodyPr>
          <a:lstStyle/>
          <a:p>
            <a:pPr>
              <a:lnSpc>
                <a:spcPct val="90000"/>
              </a:lnSpc>
              <a:spcBef>
                <a:spcPct val="0"/>
              </a:spcBef>
              <a:spcAft>
                <a:spcPts val="2400"/>
              </a:spcAft>
            </a:pPr>
            <a:r>
              <a:rPr lang="es-AR" sz="5400">
                <a:solidFill>
                  <a:srgbClr val="FFFFFF"/>
                </a:solidFill>
                <a:latin typeface="+mj-lt"/>
                <a:ea typeface="+mj-ea"/>
                <a:cs typeface="+mj-cs"/>
              </a:rPr>
              <a:t>Manual de Correspondencia</a:t>
            </a:r>
          </a:p>
        </p:txBody>
      </p:sp>
    </p:spTree>
    <p:extLst>
      <p:ext uri="{BB962C8B-B14F-4D97-AF65-F5344CB8AC3E}">
        <p14:creationId xmlns:p14="http://schemas.microsoft.com/office/powerpoint/2010/main" val="1193652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s-ES" b="1" dirty="0">
                <a:latin typeface="Garamond"/>
                <a:ea typeface="+mj-lt"/>
                <a:cs typeface="+mj-lt"/>
              </a:rPr>
              <a:t>2.1 Video mensajes </a:t>
            </a:r>
            <a:r>
              <a:rPr lang="es-ES" sz="4000" dirty="0">
                <a:latin typeface="Garamond"/>
                <a:ea typeface="+mj-lt"/>
                <a:cs typeface="+mj-lt"/>
              </a:rPr>
              <a:t>(nueva sección)</a:t>
            </a:r>
            <a:endParaRPr lang="en-US" sz="3800" dirty="0">
              <a:latin typeface="Centaur"/>
            </a:endParaRPr>
          </a:p>
        </p:txBody>
      </p:sp>
      <p:sp>
        <p:nvSpPr>
          <p:cNvPr id="6" name="Content Placeholder 2">
            <a:extLst>
              <a:ext uri="{FF2B5EF4-FFF2-40B4-BE49-F238E27FC236}">
                <a16:creationId xmlns:a16="http://schemas.microsoft.com/office/drawing/2014/main" id="{4E528965-8C94-BFFA-7C81-0EB3EBDE2ACA}"/>
              </a:ext>
            </a:extLst>
          </p:cNvPr>
          <p:cNvSpPr txBox="1">
            <a:spLocks/>
          </p:cNvSpPr>
          <p:nvPr/>
        </p:nvSpPr>
        <p:spPr>
          <a:xfrm>
            <a:off x="425117" y="1295400"/>
            <a:ext cx="11271584" cy="541020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indent="0" fontAlgn="base">
              <a:spcBef>
                <a:spcPts val="0"/>
              </a:spcBef>
              <a:spcAft>
                <a:spcPts val="0"/>
              </a:spcAft>
              <a:buNone/>
            </a:pPr>
            <a:r>
              <a:rPr lang="es-419" i="1" dirty="0">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Razón de la revisión: nueva sección</a:t>
            </a:r>
            <a:r>
              <a:rPr lang="es-419" i="1" dirty="0">
                <a:effectLst/>
                <a:latin typeface="Garamond" panose="02020404030301010803" pitchFamily="18" charset="0"/>
                <a:ea typeface="Times New Roman" panose="02020603050405020304" pitchFamily="18" charset="0"/>
                <a:cs typeface="Segoe UI" panose="020B0502040204020203" pitchFamily="34" charset="0"/>
              </a:rPr>
              <a:t> </a:t>
            </a:r>
          </a:p>
          <a:p>
            <a:pPr marL="0" marR="0" indent="0" fontAlgn="base">
              <a:spcBef>
                <a:spcPts val="0"/>
              </a:spcBef>
              <a:spcAft>
                <a:spcPts val="0"/>
              </a:spcAft>
              <a:buNone/>
            </a:pPr>
            <a:endParaRPr lang="en-US" dirty="0">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r>
              <a:rPr lang="es-419" dirty="0">
                <a:effectLst/>
                <a:latin typeface="Garamond" panose="02020404030301010803" pitchFamily="18" charset="0"/>
                <a:ea typeface="Times New Roman" panose="02020603050405020304" pitchFamily="18" charset="0"/>
                <a:cs typeface="Segoe UI" panose="020B0502040204020203" pitchFamily="34" charset="0"/>
              </a:rPr>
              <a:t>Favor de revisar la sección 2.1 por completo en el Manual de Correspondencia. </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64019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s-ES" b="1" dirty="0">
                <a:latin typeface="Garamond"/>
                <a:ea typeface="+mj-lt"/>
                <a:cs typeface="+mj-lt"/>
              </a:rPr>
              <a:t>2.2.2 Cartas</a:t>
            </a:r>
            <a:endParaRPr lang="en-US" dirty="0">
              <a:latin typeface="Centaur"/>
            </a:endParaRPr>
          </a:p>
        </p:txBody>
      </p:sp>
      <p:sp>
        <p:nvSpPr>
          <p:cNvPr id="6" name="Content Placeholder 2">
            <a:extLst>
              <a:ext uri="{FF2B5EF4-FFF2-40B4-BE49-F238E27FC236}">
                <a16:creationId xmlns:a16="http://schemas.microsoft.com/office/drawing/2014/main" id="{4E528965-8C94-BFFA-7C81-0EB3EBDE2ACA}"/>
              </a:ext>
            </a:extLst>
          </p:cNvPr>
          <p:cNvSpPr txBox="1">
            <a:spLocks/>
          </p:cNvSpPr>
          <p:nvPr/>
        </p:nvSpPr>
        <p:spPr>
          <a:xfrm>
            <a:off x="425117" y="1295400"/>
            <a:ext cx="11271584" cy="5410200"/>
          </a:xfrm>
          <a:prstGeom prst="rect">
            <a:avLst/>
          </a:prstGeom>
        </p:spPr>
        <p:txBody>
          <a:bodyPr vert="horz" lIns="91440" tIns="45720" rIns="91440" bIns="45720" rtlCol="0" anchor="t">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indent="0" fontAlgn="base">
              <a:spcBef>
                <a:spcPts val="0"/>
              </a:spcBef>
              <a:spcAft>
                <a:spcPts val="0"/>
              </a:spcAft>
              <a:buNone/>
            </a:pPr>
            <a:r>
              <a:rPr lang="es-419" sz="2400" i="1" dirty="0">
                <a:effectLst/>
                <a:highlight>
                  <a:srgbClr val="FFFF00"/>
                </a:highlight>
                <a:latin typeface="Garamond" panose="02020404030301010803" pitchFamily="18" charset="0"/>
                <a:ea typeface="Times New Roman" panose="02020603050405020304" pitchFamily="18" charset="0"/>
                <a:cs typeface="Calibri" panose="020F0502020204030204" pitchFamily="34" charset="0"/>
              </a:rPr>
              <a:t>Razón de la revisión: Cambio a la meta principal de cartas de apadrinados que reciben cartas de sus padrinos.</a:t>
            </a:r>
            <a:endParaRPr lang="en-US" sz="2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s-ES" sz="2400" b="1" dirty="0">
                <a:solidFill>
                  <a:srgbClr val="000000"/>
                </a:solidFill>
                <a:effectLst/>
                <a:latin typeface="Garamond" panose="02020404030301010803" pitchFamily="18" charset="0"/>
                <a:ea typeface="Times New Roman" panose="02020603050405020304" pitchFamily="18" charset="0"/>
                <a:cs typeface="Garamond" panose="02020404030301010803" pitchFamily="18" charset="0"/>
              </a:rPr>
              <a:t> </a:t>
            </a:r>
            <a:endParaRPr lang="en-US" sz="2400" dirty="0">
              <a:solidFill>
                <a:srgbClr val="000000"/>
              </a:solidFill>
              <a:effectLst/>
              <a:latin typeface="Garamond" panose="02020404030301010803" pitchFamily="18" charset="0"/>
              <a:ea typeface="Times New Roman" panose="02020603050405020304" pitchFamily="18" charset="0"/>
              <a:cs typeface="Garamond" panose="02020404030301010803" pitchFamily="18" charset="0"/>
            </a:endParaRPr>
          </a:p>
          <a:p>
            <a:pPr marL="0" marR="0" indent="0">
              <a:spcBef>
                <a:spcPts val="0"/>
              </a:spcBef>
              <a:spcAft>
                <a:spcPts val="0"/>
              </a:spcAft>
              <a:buNone/>
            </a:pPr>
            <a:r>
              <a:rPr lang="es-ES" sz="2400" dirty="0">
                <a:solidFill>
                  <a:srgbClr val="000000"/>
                </a:solidFill>
                <a:effectLst/>
                <a:latin typeface="Garamond" panose="02020404030301010803" pitchFamily="18" charset="0"/>
                <a:ea typeface="Times New Roman" panose="02020603050405020304" pitchFamily="18" charset="0"/>
                <a:cs typeface="Garamond" panose="02020404030301010803" pitchFamily="18" charset="0"/>
              </a:rPr>
              <a:t>Todo beneficiado de Unbound que tiene un padrino debe enviar una carta al menos cada seis meses. Los beneficiados que se encuentran en “cambio de padrino” o en “beneficios hasta” no deben enviar cartas. </a:t>
            </a:r>
            <a:endParaRPr lang="en-US" sz="2400" dirty="0">
              <a:solidFill>
                <a:srgbClr val="000000"/>
              </a:solidFill>
              <a:effectLst/>
              <a:latin typeface="Garamond" panose="02020404030301010803" pitchFamily="18" charset="0"/>
              <a:ea typeface="Times New Roman" panose="02020603050405020304" pitchFamily="18" charset="0"/>
              <a:cs typeface="Garamond" panose="02020404030301010803" pitchFamily="18" charset="0"/>
            </a:endParaRPr>
          </a:p>
          <a:p>
            <a:pPr marL="0" marR="0" indent="0">
              <a:spcBef>
                <a:spcPts val="0"/>
              </a:spcBef>
              <a:spcAft>
                <a:spcPts val="0"/>
              </a:spcAft>
              <a:buNone/>
            </a:pPr>
            <a:r>
              <a:rPr lang="es-ES" sz="2400" b="1" dirty="0">
                <a:solidFill>
                  <a:srgbClr val="000000"/>
                </a:solidFill>
                <a:effectLst/>
                <a:latin typeface="Garamond" panose="02020404030301010803" pitchFamily="18" charset="0"/>
                <a:ea typeface="Times New Roman" panose="02020603050405020304" pitchFamily="18" charset="0"/>
                <a:cs typeface="Garamond" panose="02020404030301010803" pitchFamily="18" charset="0"/>
              </a:rPr>
              <a:t> </a:t>
            </a:r>
            <a:endParaRPr lang="en-US" sz="2400" dirty="0">
              <a:solidFill>
                <a:srgbClr val="000000"/>
              </a:solidFill>
              <a:effectLst/>
              <a:latin typeface="Garamond" panose="02020404030301010803" pitchFamily="18" charset="0"/>
              <a:ea typeface="Times New Roman" panose="02020603050405020304" pitchFamily="18" charset="0"/>
              <a:cs typeface="Garamond" panose="02020404030301010803" pitchFamily="18" charset="0"/>
            </a:endParaRPr>
          </a:p>
          <a:p>
            <a:pPr marL="0" marR="0" indent="0">
              <a:spcBef>
                <a:spcPts val="0"/>
              </a:spcBef>
              <a:spcAft>
                <a:spcPts val="0"/>
              </a:spcAft>
              <a:buNone/>
            </a:pPr>
            <a:r>
              <a:rPr lang="es-ES" sz="2400" u="sng" dirty="0">
                <a:solidFill>
                  <a:srgbClr val="FF0000"/>
                </a:solidFill>
                <a:effectLst/>
                <a:latin typeface="Garamond" panose="02020404030301010803" pitchFamily="18" charset="0"/>
                <a:ea typeface="Times New Roman" panose="02020603050405020304" pitchFamily="18" charset="0"/>
                <a:cs typeface="Garamond" panose="02020404030301010803" pitchFamily="18" charset="0"/>
              </a:rPr>
              <a:t>Si un apadrinado recibe correspondencia de su padrino, la meta principal de las cartas/videos es continuar una conversación con el padrino. Los apadrinados deben contestar la última carta del padrino, reconocer el contenido y responder a las preguntas del padrino.</a:t>
            </a:r>
            <a:endParaRPr lang="en-US" sz="2400" dirty="0">
              <a:solidFill>
                <a:srgbClr val="000000"/>
              </a:solidFill>
              <a:effectLst/>
              <a:latin typeface="Garamond" panose="02020404030301010803" pitchFamily="18" charset="0"/>
              <a:ea typeface="Times New Roman" panose="02020603050405020304" pitchFamily="18" charset="0"/>
              <a:cs typeface="Garamond" panose="02020404030301010803" pitchFamily="18" charset="0"/>
            </a:endParaRPr>
          </a:p>
          <a:p>
            <a:pPr marL="0" marR="0" indent="0">
              <a:spcBef>
                <a:spcPts val="0"/>
              </a:spcBef>
              <a:spcAft>
                <a:spcPts val="0"/>
              </a:spcAft>
              <a:buNone/>
            </a:pPr>
            <a:r>
              <a:rPr lang="es-ES" sz="2400" dirty="0">
                <a:solidFill>
                  <a:srgbClr val="000000"/>
                </a:solidFill>
                <a:effectLst/>
                <a:latin typeface="Garamond" panose="02020404030301010803" pitchFamily="18" charset="0"/>
                <a:ea typeface="Times New Roman" panose="02020603050405020304" pitchFamily="18" charset="0"/>
                <a:cs typeface="Garamond" panose="02020404030301010803" pitchFamily="18" charset="0"/>
              </a:rPr>
              <a:t> </a:t>
            </a:r>
            <a:endParaRPr lang="en-US" sz="2400" dirty="0">
              <a:solidFill>
                <a:srgbClr val="000000"/>
              </a:solidFill>
              <a:effectLst/>
              <a:latin typeface="Garamond" panose="02020404030301010803" pitchFamily="18" charset="0"/>
              <a:ea typeface="Times New Roman" panose="02020603050405020304" pitchFamily="18" charset="0"/>
              <a:cs typeface="Garamond" panose="02020404030301010803" pitchFamily="18" charset="0"/>
            </a:endParaRPr>
          </a:p>
          <a:p>
            <a:pPr marL="0" marR="0" indent="0">
              <a:spcBef>
                <a:spcPts val="0"/>
              </a:spcBef>
              <a:spcAft>
                <a:spcPts val="0"/>
              </a:spcAft>
              <a:buNone/>
            </a:pPr>
            <a:r>
              <a:rPr lang="es-ES" sz="2400" dirty="0">
                <a:solidFill>
                  <a:srgbClr val="000000"/>
                </a:solidFill>
                <a:effectLst/>
                <a:latin typeface="Garamond" panose="02020404030301010803" pitchFamily="18" charset="0"/>
                <a:ea typeface="Times New Roman" panose="02020603050405020304" pitchFamily="18" charset="0"/>
                <a:cs typeface="Garamond" panose="02020404030301010803" pitchFamily="18" charset="0"/>
              </a:rPr>
              <a:t>Las cartas también deben incluir información actual sobre la vida del apadrinado y sobre su meta con Unbound. Pueden incluir información sobre la familia, intereses, la comunidad, la cultura, vida diaria, desempeño académico, nivel estudiantil actual, materias favoritas en la escuela, ambiciones académicas, actividades extracurriculares, el estado general de salud, pasatiempos (hobbies) o cualquier otro asunto de interés.  Si es posible, cuando la carta se sube de forma digital, se recomienda incluir fotos del apadrinado. Los apadrinados que no reciben correspondencia de sus padrinos pueden involucrar al padrino al hacerle preguntas acerca de su vida.</a:t>
            </a:r>
            <a:endParaRPr lang="en-US" sz="2400" dirty="0">
              <a:solidFill>
                <a:srgbClr val="000000"/>
              </a:solidFill>
              <a:effectLst/>
              <a:latin typeface="Garamond" panose="02020404030301010803" pitchFamily="18" charset="0"/>
              <a:ea typeface="Times New Roman" panose="02020603050405020304" pitchFamily="18" charset="0"/>
              <a:cs typeface="Garamond" panose="02020404030301010803" pitchFamily="18" charset="0"/>
            </a:endParaRPr>
          </a:p>
        </p:txBody>
      </p:sp>
    </p:spTree>
    <p:extLst>
      <p:ext uri="{BB962C8B-B14F-4D97-AF65-F5344CB8AC3E}">
        <p14:creationId xmlns:p14="http://schemas.microsoft.com/office/powerpoint/2010/main" val="2401128970"/>
      </p:ext>
    </p:extLst>
  </p:cSld>
  <p:clrMapOvr>
    <a:masterClrMapping/>
  </p:clrMapOvr>
</p:sld>
</file>

<file path=ppt/theme/theme1.xml><?xml version="1.0" encoding="utf-8"?>
<a:theme xmlns:a="http://schemas.openxmlformats.org/drawingml/2006/main" name="4_Office Theme">
  <a:themeElements>
    <a:clrScheme name="Unbound colors">
      <a:dk1>
        <a:sysClr val="windowText" lastClr="000000"/>
      </a:dk1>
      <a:lt1>
        <a:sysClr val="window" lastClr="FFFFFF"/>
      </a:lt1>
      <a:dk2>
        <a:srgbClr val="2AB0B7"/>
      </a:dk2>
      <a:lt2>
        <a:srgbClr val="F05A50"/>
      </a:lt2>
      <a:accent1>
        <a:srgbClr val="E0A854"/>
      </a:accent1>
      <a:accent2>
        <a:srgbClr val="182952"/>
      </a:accent2>
      <a:accent3>
        <a:srgbClr val="769D7F"/>
      </a:accent3>
      <a:accent4>
        <a:srgbClr val="5D3E2C"/>
      </a:accent4>
      <a:accent5>
        <a:srgbClr val="000000"/>
      </a:accent5>
      <a:accent6>
        <a:srgbClr val="F79646"/>
      </a:accent6>
      <a:hlink>
        <a:srgbClr val="00071E"/>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08962da-7e49-417d-bf2d-aa1fd0f9a02e" xsi:nil="true"/>
    <lcf76f155ced4ddcb4097134ff3c332f xmlns="a3e79b0f-2e5c-44f3-86ca-a129381f5310">
      <Terms xmlns="http://schemas.microsoft.com/office/infopath/2007/PartnerControls"/>
    </lcf76f155ced4ddcb4097134ff3c332f>
    <SharedWithUsers xmlns="908962da-7e49-417d-bf2d-aa1fd0f9a02e">
      <UserInfo>
        <DisplayName>Unbound BI Members</DisplayName>
        <AccountId>367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310E12F4EF4F2499C202FED89557D5F" ma:contentTypeVersion="17" ma:contentTypeDescription="Create a new document." ma:contentTypeScope="" ma:versionID="7b324f4fbfa9044ad6b5bf85bb494e34">
  <xsd:schema xmlns:xsd="http://www.w3.org/2001/XMLSchema" xmlns:xs="http://www.w3.org/2001/XMLSchema" xmlns:p="http://schemas.microsoft.com/office/2006/metadata/properties" xmlns:ns2="a3e79b0f-2e5c-44f3-86ca-a129381f5310" xmlns:ns3="908962da-7e49-417d-bf2d-aa1fd0f9a02e" targetNamespace="http://schemas.microsoft.com/office/2006/metadata/properties" ma:root="true" ma:fieldsID="ed92132c235712cd680fb4a586ff2611" ns2:_="" ns3:_="">
    <xsd:import namespace="a3e79b0f-2e5c-44f3-86ca-a129381f5310"/>
    <xsd:import namespace="908962da-7e49-417d-bf2d-aa1fd0f9a02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lcf76f155ced4ddcb4097134ff3c332f" minOccurs="0"/>
                <xsd:element ref="ns3:TaxCatchAll"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e79b0f-2e5c-44f3-86ca-a129381f53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aeb1c5d-f832-4922-9156-cbe6eafe467d"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8962da-7e49-417d-bf2d-aa1fd0f9a02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9e9e937-b60f-4f11-ba74-411a3f172958}" ma:internalName="TaxCatchAll" ma:showField="CatchAllData" ma:web="908962da-7e49-417d-bf2d-aa1fd0f9a0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D4A0EA-D762-4745-9A33-24FF5CA3B40E}">
  <ds:schemaRefs>
    <ds:schemaRef ds:uri="http://schemas.microsoft.com/sharepoint/v3/contenttype/forms"/>
  </ds:schemaRefs>
</ds:datastoreItem>
</file>

<file path=customXml/itemProps2.xml><?xml version="1.0" encoding="utf-8"?>
<ds:datastoreItem xmlns:ds="http://schemas.openxmlformats.org/officeDocument/2006/customXml" ds:itemID="{39F72806-4BBE-4CCE-814D-F6043A57B696}">
  <ds:schemaRefs>
    <ds:schemaRef ds:uri="http://schemas.microsoft.com/office/2006/metadata/properties"/>
    <ds:schemaRef ds:uri="http://schemas.openxmlformats.org/package/2006/metadata/core-properties"/>
    <ds:schemaRef ds:uri="a3e79b0f-2e5c-44f3-86ca-a129381f5310"/>
    <ds:schemaRef ds:uri="908962da-7e49-417d-bf2d-aa1fd0f9a02e"/>
    <ds:schemaRef ds:uri="http://purl.org/dc/dcmitype/"/>
    <ds:schemaRef ds:uri="http://schemas.microsoft.com/office/infopath/2007/PartnerControls"/>
    <ds:schemaRef ds:uri="http://schemas.microsoft.com/office/2006/documentManagement/types"/>
    <ds:schemaRef ds:uri="http://purl.org/dc/elements/1.1/"/>
    <ds:schemaRef ds:uri="http://www.w3.org/XML/1998/namespace"/>
    <ds:schemaRef ds:uri="http://purl.org/dc/terms/"/>
  </ds:schemaRefs>
</ds:datastoreItem>
</file>

<file path=customXml/itemProps3.xml><?xml version="1.0" encoding="utf-8"?>
<ds:datastoreItem xmlns:ds="http://schemas.openxmlformats.org/officeDocument/2006/customXml" ds:itemID="{2A1CFD14-63E8-4476-B79B-B8D647F94F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e79b0f-2e5c-44f3-86ca-a129381f5310"/>
    <ds:schemaRef ds:uri="908962da-7e49-417d-bf2d-aa1fd0f9a0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75</TotalTime>
  <Words>7047</Words>
  <Application>Microsoft Office PowerPoint</Application>
  <PresentationFormat>Widescreen</PresentationFormat>
  <Paragraphs>281</Paragraphs>
  <Slides>19</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Calibri</vt:lpstr>
      <vt:lpstr>Centaur</vt:lpstr>
      <vt:lpstr>Garamond</vt:lpstr>
      <vt:lpstr>Symbol</vt:lpstr>
      <vt:lpstr>Times New Roman</vt:lpstr>
      <vt:lpstr>4_Office Theme</vt:lpstr>
      <vt:lpstr>Office Theme</vt:lpstr>
      <vt:lpstr>PowerPoint Presentation</vt:lpstr>
      <vt:lpstr>PowerPoint Presentation</vt:lpstr>
      <vt:lpstr>PowerPoint Presentation</vt:lpstr>
      <vt:lpstr>PowerPoint Presentation</vt:lpstr>
      <vt:lpstr>2.4.7 Oficinas Sucursales de Unbound (nueva sección)</vt:lpstr>
      <vt:lpstr>6.4.5.5 Sitio de una ISV</vt:lpstr>
      <vt:lpstr>PowerPoint Presentation</vt:lpstr>
      <vt:lpstr>2.1 Video mensajes (nueva sección)</vt:lpstr>
      <vt:lpstr>2.2.2 Cartas</vt:lpstr>
      <vt:lpstr>3.2 Instrucciones sobre las fotos anuales</vt:lpstr>
      <vt:lpstr>4.1 Notas Rápidas</vt:lpstr>
      <vt:lpstr>4.2.2 Jóvenes en Cambio de Padrino</vt:lpstr>
      <vt:lpstr>PowerPoint Presentation</vt:lpstr>
      <vt:lpstr>11.1 Auditoria Externa</vt:lpstr>
      <vt:lpstr>13 Guia para la Agrupación de Cuentas de GL y Códigos de Depto/Programa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Pearson</dc:creator>
  <cp:lastModifiedBy>Melissa Velazquez</cp:lastModifiedBy>
  <cp:revision>65</cp:revision>
  <dcterms:created xsi:type="dcterms:W3CDTF">2020-12-21T20:51:58Z</dcterms:created>
  <dcterms:modified xsi:type="dcterms:W3CDTF">2023-01-24T14:51:28Z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0x0101009310E12F4EF4F2499C202FED89557D5F</vt:lpwstr>
  </property>
  <property fmtid="{D5CDD505-2E9C-101B-9397-08002B2CF9AE}" pid="3" name="MediaServiceImageTags">
    <vt:lpwstr/>
  </property>
</Properties>
</file>