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8" r:id="rId5"/>
    <p:sldId id="399" r:id="rId6"/>
    <p:sldId id="395" r:id="rId7"/>
    <p:sldId id="324" r:id="rId8"/>
    <p:sldId id="382" r:id="rId9"/>
    <p:sldId id="340" r:id="rId10"/>
    <p:sldId id="392" r:id="rId11"/>
    <p:sldId id="257" r:id="rId12"/>
    <p:sldId id="260" r:id="rId13"/>
    <p:sldId id="393" r:id="rId14"/>
    <p:sldId id="394" r:id="rId15"/>
    <p:sldId id="346" r:id="rId16"/>
    <p:sldId id="363" r:id="rId17"/>
    <p:sldId id="361" r:id="rId18"/>
    <p:sldId id="396" r:id="rId19"/>
    <p:sldId id="397" r:id="rId20"/>
    <p:sldId id="398" r:id="rId21"/>
    <p:sldId id="34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919"/>
    <a:srgbClr val="7B2B29"/>
    <a:srgbClr val="746B34"/>
    <a:srgbClr val="558ED5"/>
    <a:srgbClr val="CEC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AFBC0-ED30-4F30-9453-27A361CB36DB}" v="64" dt="2023-01-07T16:11:07.817"/>
    <p1510:client id="{C83BF5C7-3692-49F6-B82A-2594D32B04F6}" v="55" dt="2023-01-12T16:17:30.275"/>
    <p1510:client id="{FF8178FD-B251-49AE-BB4A-7B046DBEF553}" v="51" dt="2023-01-11T17:14:38.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249" autoAdjust="0"/>
  </p:normalViewPr>
  <p:slideViewPr>
    <p:cSldViewPr snapToGrid="0">
      <p:cViewPr>
        <p:scale>
          <a:sx n="60" d="100"/>
          <a:sy n="60" d="100"/>
        </p:scale>
        <p:origin x="1050"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Pearson" userId="S::danp@unbound.org::72e1c3a8-cc60-4ee2-b2f8-868c232f7ec8" providerId="AD" clId="Web-{C83BF5C7-3692-49F6-B82A-2594D32B04F6}"/>
    <pc:docChg chg="addSld modSld sldOrd">
      <pc:chgData name="Daniel Pearson" userId="S::danp@unbound.org::72e1c3a8-cc60-4ee2-b2f8-868c232f7ec8" providerId="AD" clId="Web-{C83BF5C7-3692-49F6-B82A-2594D32B04F6}" dt="2023-01-12T16:17:30.275" v="39"/>
      <pc:docMkLst>
        <pc:docMk/>
      </pc:docMkLst>
      <pc:sldChg chg="addSp modSp add ord replId">
        <pc:chgData name="Daniel Pearson" userId="S::danp@unbound.org::72e1c3a8-cc60-4ee2-b2f8-868c232f7ec8" providerId="AD" clId="Web-{C83BF5C7-3692-49F6-B82A-2594D32B04F6}" dt="2023-01-12T16:17:30.275" v="39"/>
        <pc:sldMkLst>
          <pc:docMk/>
          <pc:sldMk cId="3001438085" sldId="399"/>
        </pc:sldMkLst>
        <pc:spChg chg="add mod">
          <ac:chgData name="Daniel Pearson" userId="S::danp@unbound.org::72e1c3a8-cc60-4ee2-b2f8-868c232f7ec8" providerId="AD" clId="Web-{C83BF5C7-3692-49F6-B82A-2594D32B04F6}" dt="2023-01-12T16:17:22.963" v="38" actId="1076"/>
          <ac:spMkLst>
            <pc:docMk/>
            <pc:sldMk cId="3001438085" sldId="399"/>
            <ac:spMk id="3" creationId="{9E311167-9B8B-70CD-C480-C90B54BFBF4B}"/>
          </ac:spMkLst>
        </pc:spChg>
        <pc:spChg chg="mod">
          <ac:chgData name="Daniel Pearson" userId="S::danp@unbound.org::72e1c3a8-cc60-4ee2-b2f8-868c232f7ec8" providerId="AD" clId="Web-{C83BF5C7-3692-49F6-B82A-2594D32B04F6}" dt="2023-01-12T16:16:14.132" v="11" actId="20577"/>
          <ac:spMkLst>
            <pc:docMk/>
            <pc:sldMk cId="3001438085" sldId="399"/>
            <ac:spMk id="6" creationId="{00000000-0000-0000-0000-000000000000}"/>
          </ac:spMkLst>
        </pc:spChg>
      </pc:sldChg>
    </pc:docChg>
  </pc:docChgLst>
  <pc:docChgLst>
    <pc:chgData name="Nimisha Poudyal" userId="S::nimishap@unbound.org::d40b933a-d77a-4c55-a40a-17440c450238" providerId="AD" clId="Web-{FF8178FD-B251-49AE-BB4A-7B046DBEF553}"/>
    <pc:docChg chg="modSld">
      <pc:chgData name="Nimisha Poudyal" userId="S::nimishap@unbound.org::d40b933a-d77a-4c55-a40a-17440c450238" providerId="AD" clId="Web-{FF8178FD-B251-49AE-BB4A-7B046DBEF553}" dt="2023-01-11T17:14:38.147" v="56"/>
      <pc:docMkLst>
        <pc:docMk/>
      </pc:docMkLst>
      <pc:sldChg chg="addSp delSp modSp mod setClrOvrMap">
        <pc:chgData name="Nimisha Poudyal" userId="S::nimishap@unbound.org::d40b933a-d77a-4c55-a40a-17440c450238" providerId="AD" clId="Web-{FF8178FD-B251-49AE-BB4A-7B046DBEF553}" dt="2023-01-11T17:14:38.147" v="56"/>
        <pc:sldMkLst>
          <pc:docMk/>
          <pc:sldMk cId="3593089063" sldId="398"/>
        </pc:sldMkLst>
        <pc:spChg chg="del">
          <ac:chgData name="Nimisha Poudyal" userId="S::nimishap@unbound.org::d40b933a-d77a-4c55-a40a-17440c450238" providerId="AD" clId="Web-{FF8178FD-B251-49AE-BB4A-7B046DBEF553}" dt="2023-01-11T17:10:32.468" v="27"/>
          <ac:spMkLst>
            <pc:docMk/>
            <pc:sldMk cId="3593089063" sldId="398"/>
            <ac:spMk id="4" creationId="{38DB8213-C777-464A-82F0-A6AE3A774CCD}"/>
          </ac:spMkLst>
        </pc:spChg>
        <pc:spChg chg="mod">
          <ac:chgData name="Nimisha Poudyal" userId="S::nimishap@unbound.org::d40b933a-d77a-4c55-a40a-17440c450238" providerId="AD" clId="Web-{FF8178FD-B251-49AE-BB4A-7B046DBEF553}" dt="2023-01-11T17:14:11.303" v="53" actId="14100"/>
          <ac:spMkLst>
            <pc:docMk/>
            <pc:sldMk cId="3593089063" sldId="398"/>
            <ac:spMk id="6" creationId="{00000000-0000-0000-0000-000000000000}"/>
          </ac:spMkLst>
        </pc:spChg>
        <pc:spChg chg="add mod">
          <ac:chgData name="Nimisha Poudyal" userId="S::nimishap@unbound.org::d40b933a-d77a-4c55-a40a-17440c450238" providerId="AD" clId="Web-{FF8178FD-B251-49AE-BB4A-7B046DBEF553}" dt="2023-01-11T17:14:38.147" v="56"/>
          <ac:spMkLst>
            <pc:docMk/>
            <pc:sldMk cId="3593089063" sldId="398"/>
            <ac:spMk id="8" creationId="{41D9C9B3-D90E-7F9A-7D30-CC75A7A2BCAB}"/>
          </ac:spMkLst>
        </pc:spChg>
        <pc:spChg chg="add del">
          <ac:chgData name="Nimisha Poudyal" userId="S::nimishap@unbound.org::d40b933a-d77a-4c55-a40a-17440c450238" providerId="AD" clId="Web-{FF8178FD-B251-49AE-BB4A-7B046DBEF553}" dt="2023-01-11T17:11:31.017" v="36"/>
          <ac:spMkLst>
            <pc:docMk/>
            <pc:sldMk cId="3593089063" sldId="398"/>
            <ac:spMk id="2055" creationId="{6B3BAD04-E614-4C16-8360-019FCF0045AC}"/>
          </ac:spMkLst>
        </pc:spChg>
        <pc:spChg chg="add del">
          <ac:chgData name="Nimisha Poudyal" userId="S::nimishap@unbound.org::d40b933a-d77a-4c55-a40a-17440c450238" providerId="AD" clId="Web-{FF8178FD-B251-49AE-BB4A-7B046DBEF553}" dt="2023-01-11T17:11:09.860" v="30"/>
          <ac:spMkLst>
            <pc:docMk/>
            <pc:sldMk cId="3593089063" sldId="398"/>
            <ac:spMk id="2057" creationId="{6B3BAD04-E614-4C16-8360-019FCF0045AC}"/>
          </ac:spMkLst>
        </pc:spChg>
        <pc:spChg chg="add del">
          <ac:chgData name="Nimisha Poudyal" userId="S::nimishap@unbound.org::d40b933a-d77a-4c55-a40a-17440c450238" providerId="AD" clId="Web-{FF8178FD-B251-49AE-BB4A-7B046DBEF553}" dt="2023-01-11T17:11:13.750" v="32"/>
          <ac:spMkLst>
            <pc:docMk/>
            <pc:sldMk cId="3593089063" sldId="398"/>
            <ac:spMk id="2059" creationId="{D38A241E-0395-41E5-8607-BAA2799A4374}"/>
          </ac:spMkLst>
        </pc:spChg>
        <pc:spChg chg="add del">
          <ac:chgData name="Nimisha Poudyal" userId="S::nimishap@unbound.org::d40b933a-d77a-4c55-a40a-17440c450238" providerId="AD" clId="Web-{FF8178FD-B251-49AE-BB4A-7B046DBEF553}" dt="2023-01-11T17:11:31.017" v="36"/>
          <ac:spMkLst>
            <pc:docMk/>
            <pc:sldMk cId="3593089063" sldId="398"/>
            <ac:spMk id="2064" creationId="{6B3BAD04-E614-4C16-8360-019FCF0045AC}"/>
          </ac:spMkLst>
        </pc:spChg>
        <pc:picChg chg="del">
          <ac:chgData name="Nimisha Poudyal" userId="S::nimishap@unbound.org::d40b933a-d77a-4c55-a40a-17440c450238" providerId="AD" clId="Web-{FF8178FD-B251-49AE-BB4A-7B046DBEF553}" dt="2023-01-11T17:10:28.999" v="26"/>
          <ac:picMkLst>
            <pc:docMk/>
            <pc:sldMk cId="3593089063" sldId="398"/>
            <ac:picMk id="3" creationId="{9869A719-BDA4-C39F-E42F-C52323600949}"/>
          </ac:picMkLst>
        </pc:picChg>
        <pc:picChg chg="add del mod ord">
          <ac:chgData name="Nimisha Poudyal" userId="S::nimishap@unbound.org::d40b933a-d77a-4c55-a40a-17440c450238" providerId="AD" clId="Web-{FF8178FD-B251-49AE-BB4A-7B046DBEF553}" dt="2023-01-11T17:11:31.313" v="37"/>
          <ac:picMkLst>
            <pc:docMk/>
            <pc:sldMk cId="3593089063" sldId="398"/>
            <ac:picMk id="5" creationId="{60B9230C-702E-6781-39ED-F69D22B557C8}"/>
          </ac:picMkLst>
        </pc:picChg>
        <pc:picChg chg="add mod">
          <ac:chgData name="Nimisha Poudyal" userId="S::nimishap@unbound.org::d40b933a-d77a-4c55-a40a-17440c450238" providerId="AD" clId="Web-{FF8178FD-B251-49AE-BB4A-7B046DBEF553}" dt="2023-01-11T17:13:20.911" v="52" actId="14100"/>
          <ac:picMkLst>
            <pc:docMk/>
            <pc:sldMk cId="3593089063" sldId="398"/>
            <ac:picMk id="7" creationId="{B8C9D139-F034-EC50-E371-AD03AF949199}"/>
          </ac:picMkLst>
        </pc:picChg>
        <pc:cxnChg chg="add del">
          <ac:chgData name="Nimisha Poudyal" userId="S::nimishap@unbound.org::d40b933a-d77a-4c55-a40a-17440c450238" providerId="AD" clId="Web-{FF8178FD-B251-49AE-BB4A-7B046DBEF553}" dt="2023-01-11T17:11:13.750" v="32"/>
          <ac:cxnSpMkLst>
            <pc:docMk/>
            <pc:sldMk cId="3593089063" sldId="398"/>
            <ac:cxnSpMk id="2062" creationId="{CE352288-84AD-4CA8-BCD5-76C29D34E1DB}"/>
          </ac:cxnSpMkLst>
        </pc:cxnChg>
      </pc:sldChg>
    </pc:docChg>
  </pc:docChgLst>
  <pc:docChgLst>
    <pc:chgData name="Nimisha Poudyal" userId="S::nimishap@unbound.org::d40b933a-d77a-4c55-a40a-17440c450238" providerId="AD" clId="Web-{C5DAFBC0-ED30-4F30-9453-27A361CB36DB}"/>
    <pc:docChg chg="addSld delSld modSld">
      <pc:chgData name="Nimisha Poudyal" userId="S::nimishap@unbound.org::d40b933a-d77a-4c55-a40a-17440c450238" providerId="AD" clId="Web-{C5DAFBC0-ED30-4F30-9453-27A361CB36DB}" dt="2023-01-07T16:11:07.817" v="64" actId="14100"/>
      <pc:docMkLst>
        <pc:docMk/>
      </pc:docMkLst>
      <pc:sldChg chg="new del">
        <pc:chgData name="Nimisha Poudyal" userId="S::nimishap@unbound.org::d40b933a-d77a-4c55-a40a-17440c450238" providerId="AD" clId="Web-{C5DAFBC0-ED30-4F30-9453-27A361CB36DB}" dt="2023-01-07T16:05:30.540" v="1"/>
        <pc:sldMkLst>
          <pc:docMk/>
          <pc:sldMk cId="2731485321" sldId="398"/>
        </pc:sldMkLst>
      </pc:sldChg>
      <pc:sldChg chg="addSp delSp modSp add replId">
        <pc:chgData name="Nimisha Poudyal" userId="S::nimishap@unbound.org::d40b933a-d77a-4c55-a40a-17440c450238" providerId="AD" clId="Web-{C5DAFBC0-ED30-4F30-9453-27A361CB36DB}" dt="2023-01-07T16:11:07.817" v="64" actId="14100"/>
        <pc:sldMkLst>
          <pc:docMk/>
          <pc:sldMk cId="3593089063" sldId="398"/>
        </pc:sldMkLst>
        <pc:spChg chg="add mod">
          <ac:chgData name="Nimisha Poudyal" userId="S::nimishap@unbound.org::d40b933a-d77a-4c55-a40a-17440c450238" providerId="AD" clId="Web-{C5DAFBC0-ED30-4F30-9453-27A361CB36DB}" dt="2023-01-07T16:10:42.550" v="63" actId="1076"/>
          <ac:spMkLst>
            <pc:docMk/>
            <pc:sldMk cId="3593089063" sldId="398"/>
            <ac:spMk id="4" creationId="{38DB8213-C777-464A-82F0-A6AE3A774CCD}"/>
          </ac:spMkLst>
        </pc:spChg>
        <pc:spChg chg="mod ord">
          <ac:chgData name="Nimisha Poudyal" userId="S::nimishap@unbound.org::d40b933a-d77a-4c55-a40a-17440c450238" providerId="AD" clId="Web-{C5DAFBC0-ED30-4F30-9453-27A361CB36DB}" dt="2023-01-07T16:09:45.892" v="58" actId="1076"/>
          <ac:spMkLst>
            <pc:docMk/>
            <pc:sldMk cId="3593089063" sldId="398"/>
            <ac:spMk id="6" creationId="{00000000-0000-0000-0000-000000000000}"/>
          </ac:spMkLst>
        </pc:spChg>
        <pc:spChg chg="add del">
          <ac:chgData name="Nimisha Poudyal" userId="S::nimishap@unbound.org::d40b933a-d77a-4c55-a40a-17440c450238" providerId="AD" clId="Web-{C5DAFBC0-ED30-4F30-9453-27A361CB36DB}" dt="2023-01-07T16:09:25.970" v="54"/>
          <ac:spMkLst>
            <pc:docMk/>
            <pc:sldMk cId="3593089063" sldId="398"/>
            <ac:spMk id="2055" creationId="{6B3BAD04-E614-4C16-8360-019FCF0045AC}"/>
          </ac:spMkLst>
        </pc:spChg>
        <pc:spChg chg="add del">
          <ac:chgData name="Nimisha Poudyal" userId="S::nimishap@unbound.org::d40b933a-d77a-4c55-a40a-17440c450238" providerId="AD" clId="Web-{C5DAFBC0-ED30-4F30-9453-27A361CB36DB}" dt="2023-01-07T16:09:25.970" v="54"/>
          <ac:spMkLst>
            <pc:docMk/>
            <pc:sldMk cId="3593089063" sldId="398"/>
            <ac:spMk id="2060" creationId="{D4771268-CB57-404A-9271-370EB28F6090}"/>
          </ac:spMkLst>
        </pc:spChg>
        <pc:spChg chg="add del">
          <ac:chgData name="Nimisha Poudyal" userId="S::nimishap@unbound.org::d40b933a-d77a-4c55-a40a-17440c450238" providerId="AD" clId="Web-{C5DAFBC0-ED30-4F30-9453-27A361CB36DB}" dt="2023-01-07T16:09:04.328" v="42"/>
          <ac:spMkLst>
            <pc:docMk/>
            <pc:sldMk cId="3593089063" sldId="398"/>
            <ac:spMk id="2065" creationId="{FA69AAE0-49D5-4C8B-8BA2-55898C00E05E}"/>
          </ac:spMkLst>
        </pc:spChg>
        <pc:picChg chg="mod ord">
          <ac:chgData name="Nimisha Poudyal" userId="S::nimishap@unbound.org::d40b933a-d77a-4c55-a40a-17440c450238" providerId="AD" clId="Web-{C5DAFBC0-ED30-4F30-9453-27A361CB36DB}" dt="2023-01-07T16:09:25.970" v="54"/>
          <ac:picMkLst>
            <pc:docMk/>
            <pc:sldMk cId="3593089063" sldId="398"/>
            <ac:picMk id="2" creationId="{B7A56781-7335-146C-4311-D59BF671CF8F}"/>
          </ac:picMkLst>
        </pc:picChg>
        <pc:picChg chg="add mod">
          <ac:chgData name="Nimisha Poudyal" userId="S::nimishap@unbound.org::d40b933a-d77a-4c55-a40a-17440c450238" providerId="AD" clId="Web-{C5DAFBC0-ED30-4F30-9453-27A361CB36DB}" dt="2023-01-07T16:11:07.817" v="64" actId="14100"/>
          <ac:picMkLst>
            <pc:docMk/>
            <pc:sldMk cId="3593089063" sldId="398"/>
            <ac:picMk id="3" creationId="{9869A719-BDA4-C39F-E42F-C52323600949}"/>
          </ac:picMkLst>
        </pc:picChg>
        <pc:picChg chg="del">
          <ac:chgData name="Nimisha Poudyal" userId="S::nimishap@unbound.org::d40b933a-d77a-4c55-a40a-17440c450238" providerId="AD" clId="Web-{C5DAFBC0-ED30-4F30-9453-27A361CB36DB}" dt="2023-01-07T16:06:56.293" v="22"/>
          <ac:picMkLst>
            <pc:docMk/>
            <pc:sldMk cId="3593089063" sldId="398"/>
            <ac:picMk id="2050" creationId="{962385D7-ECC6-7D67-4056-0BAB54CDD2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DE48E-23E0-4352-BA82-5EB11E299497}"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EB4C5-B3AA-45D4-85A6-6E8AE461CCF9}" type="slidenum">
              <a:rPr lang="en-US" smtClean="0"/>
              <a:t>‹#›</a:t>
            </a:fld>
            <a:endParaRPr lang="en-US"/>
          </a:p>
        </p:txBody>
      </p:sp>
    </p:spTree>
    <p:extLst>
      <p:ext uri="{BB962C8B-B14F-4D97-AF65-F5344CB8AC3E}">
        <p14:creationId xmlns:p14="http://schemas.microsoft.com/office/powerpoint/2010/main" val="289335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F1BE6-FDBF-304F-B676-E9106B65A8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20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3</a:t>
            </a:fld>
            <a:endParaRPr lang="en-US"/>
          </a:p>
        </p:txBody>
      </p:sp>
    </p:spTree>
    <p:extLst>
      <p:ext uri="{BB962C8B-B14F-4D97-AF65-F5344CB8AC3E}">
        <p14:creationId xmlns:p14="http://schemas.microsoft.com/office/powerpoint/2010/main" val="1121707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9EB4C5-B3AA-45D4-85A6-6E8AE461CCF9}" type="slidenum">
              <a:rPr lang="en-US" smtClean="0"/>
              <a:t>4</a:t>
            </a:fld>
            <a:endParaRPr lang="en-US"/>
          </a:p>
        </p:txBody>
      </p:sp>
    </p:spTree>
    <p:extLst>
      <p:ext uri="{BB962C8B-B14F-4D97-AF65-F5344CB8AC3E}">
        <p14:creationId xmlns:p14="http://schemas.microsoft.com/office/powerpoint/2010/main" val="330583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F19A1-2076-40CF-8CB3-4652086B622D}"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75118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35753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37570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Unbound Navy">
    <p:bg>
      <p:bgPr>
        <a:solidFill>
          <a:schemeClr val="accent2"/>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131572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3377952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F19A1-2076-40CF-8CB3-4652086B622D}"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580017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F19A1-2076-40CF-8CB3-4652086B622D}"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28061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F19A1-2076-40CF-8CB3-4652086B622D}"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0697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F19A1-2076-40CF-8CB3-4652086B622D}"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9059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F19A1-2076-40CF-8CB3-4652086B622D}"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66672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24399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94705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F19A1-2076-40CF-8CB3-4652086B622D}" type="datetimeFigureOut">
              <a:rPr lang="en-US" smtClean="0"/>
              <a:t>1/12/2023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2E318-B0AD-4521-872A-302F224BF699}" type="slidenum">
              <a:rPr lang="en-US" smtClean="0"/>
              <a:t>‹#›</a:t>
            </a:fld>
            <a:endParaRPr lang="en-US"/>
          </a:p>
        </p:txBody>
      </p:sp>
    </p:spTree>
    <p:extLst>
      <p:ext uri="{BB962C8B-B14F-4D97-AF65-F5344CB8AC3E}">
        <p14:creationId xmlns:p14="http://schemas.microsoft.com/office/powerpoint/2010/main" val="1559197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ISV@unbound.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13522" y="329184"/>
            <a:ext cx="8248952" cy="2037031"/>
          </a:xfrm>
        </p:spPr>
        <p:txBody>
          <a:bodyPr/>
          <a:lstStyle/>
          <a:p>
            <a:r>
              <a:rPr lang="en-US" sz="6000" dirty="0"/>
              <a:t>Welcome!</a:t>
            </a:r>
          </a:p>
          <a:p>
            <a:r>
              <a:rPr lang="en-US" sz="2800" dirty="0"/>
              <a:t>We will begin in a few minutes</a:t>
            </a:r>
          </a:p>
        </p:txBody>
      </p:sp>
      <p:sp>
        <p:nvSpPr>
          <p:cNvPr id="4" name="Text Placeholder 3"/>
          <p:cNvSpPr txBox="1">
            <a:spLocks/>
          </p:cNvSpPr>
          <p:nvPr/>
        </p:nvSpPr>
        <p:spPr>
          <a:xfrm>
            <a:off x="448056" y="1771596"/>
            <a:ext cx="11247120" cy="330624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en-US" sz="2200" b="1" dirty="0">
                <a:solidFill>
                  <a:prstClr val="white"/>
                </a:solidFill>
                <a:latin typeface="Calibri"/>
              </a:rPr>
              <a:t>For greetings: </a:t>
            </a:r>
            <a:r>
              <a:rPr lang="en-US" sz="2200" dirty="0">
                <a:solidFill>
                  <a:prstClr val="white"/>
                </a:solidFill>
                <a:latin typeface="Calibri"/>
              </a:rPr>
              <a:t>Please use the “Chat” feature. Choose “All Panelists and attendees”</a:t>
            </a:r>
          </a:p>
          <a:p>
            <a:pPr marL="285750" indent="-285750">
              <a:buFont typeface="Arial" panose="020B0604020202020204" pitchFamily="34" charset="0"/>
              <a:buChar char="•"/>
              <a:defRPr/>
            </a:pPr>
            <a:r>
              <a:rPr lang="en-US" sz="2200" b="1" dirty="0">
                <a:solidFill>
                  <a:prstClr val="white"/>
                </a:solidFill>
                <a:latin typeface="Calibri"/>
              </a:rPr>
              <a:t>For questions: </a:t>
            </a:r>
            <a:r>
              <a:rPr lang="en-US" sz="2200" dirty="0">
                <a:solidFill>
                  <a:prstClr val="white"/>
                </a:solidFill>
                <a:latin typeface="Calibri"/>
              </a:rPr>
              <a:t>Please type your questions in the Q&amp;A window on the bottom of your screen. </a:t>
            </a:r>
            <a:br>
              <a:rPr lang="en-US" sz="2800" dirty="0">
                <a:solidFill>
                  <a:prstClr val="white"/>
                </a:solidFill>
                <a:latin typeface="Calibri"/>
              </a:rPr>
            </a:br>
            <a:endParaRPr lang="en-US" sz="2800" dirty="0">
              <a:solidFill>
                <a:prstClr val="white"/>
              </a:solidFill>
              <a:latin typeface="Calibri"/>
            </a:endParaRPr>
          </a:p>
        </p:txBody>
      </p:sp>
      <p:pic>
        <p:nvPicPr>
          <p:cNvPr id="7" name="Picture 6" descr="Text&#10;&#10;Description automatically generated">
            <a:extLst>
              <a:ext uri="{FF2B5EF4-FFF2-40B4-BE49-F238E27FC236}">
                <a16:creationId xmlns:a16="http://schemas.microsoft.com/office/drawing/2014/main" id="{797918A5-C2E7-467F-8A28-73D7B07DE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872" y="2986517"/>
            <a:ext cx="6212252" cy="3306241"/>
          </a:xfrm>
          <a:prstGeom prst="rect">
            <a:avLst/>
          </a:prstGeom>
        </p:spPr>
      </p:pic>
      <p:cxnSp>
        <p:nvCxnSpPr>
          <p:cNvPr id="9" name="Straight Arrow Connector 8">
            <a:extLst>
              <a:ext uri="{FF2B5EF4-FFF2-40B4-BE49-F238E27FC236}">
                <a16:creationId xmlns:a16="http://schemas.microsoft.com/office/drawing/2014/main" id="{1C84F69A-9948-4B95-94A7-923751EA3B37}"/>
              </a:ext>
            </a:extLst>
          </p:cNvPr>
          <p:cNvCxnSpPr>
            <a:cxnSpLocks/>
          </p:cNvCxnSpPr>
          <p:nvPr/>
        </p:nvCxnSpPr>
        <p:spPr>
          <a:xfrm flipV="1">
            <a:off x="5257800" y="6372972"/>
            <a:ext cx="9144" cy="7177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5999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4B32-FA39-4DB8-A3F8-758C2BAC70B3}"/>
              </a:ext>
            </a:extLst>
          </p:cNvPr>
          <p:cNvSpPr>
            <a:spLocks noGrp="1"/>
          </p:cNvSpPr>
          <p:nvPr>
            <p:ph type="title"/>
          </p:nvPr>
        </p:nvSpPr>
        <p:spPr>
          <a:xfrm>
            <a:off x="630936" y="201169"/>
            <a:ext cx="10744200" cy="859535"/>
          </a:xfrm>
        </p:spPr>
        <p:txBody>
          <a:bodyPr anchor="ctr">
            <a:normAutofit/>
          </a:bodyPr>
          <a:lstStyle/>
          <a:p>
            <a:r>
              <a:rPr lang="en-US" sz="3800" b="1" i="0" dirty="0">
                <a:effectLst/>
                <a:latin typeface="Centaur" panose="02030504050205020304" pitchFamily="18" charset="0"/>
              </a:rPr>
              <a:t>4.1 Speed Letters</a:t>
            </a:r>
            <a:endParaRPr lang="en-US" sz="3800" dirty="0">
              <a:latin typeface="Centaur" panose="02030504050205020304" pitchFamily="18" charset="0"/>
            </a:endParaRPr>
          </a:p>
        </p:txBody>
      </p:sp>
      <p:sp>
        <p:nvSpPr>
          <p:cNvPr id="3" name="Content Placeholder 2">
            <a:extLst>
              <a:ext uri="{FF2B5EF4-FFF2-40B4-BE49-F238E27FC236}">
                <a16:creationId xmlns:a16="http://schemas.microsoft.com/office/drawing/2014/main" id="{BB12C7B7-3834-4DF2-B16B-58C6EB7FC38D}"/>
              </a:ext>
            </a:extLst>
          </p:cNvPr>
          <p:cNvSpPr>
            <a:spLocks noGrp="1"/>
          </p:cNvSpPr>
          <p:nvPr>
            <p:ph idx="1"/>
          </p:nvPr>
        </p:nvSpPr>
        <p:spPr>
          <a:xfrm>
            <a:off x="310896" y="1060704"/>
            <a:ext cx="11521439" cy="5596127"/>
          </a:xfrm>
        </p:spPr>
        <p:txBody>
          <a:bodyPr anchor="ctr">
            <a:normAutofit/>
          </a:bodyPr>
          <a:lstStyle/>
          <a:p>
            <a:pPr marL="0" marR="0" indent="0" fontAlgn="base">
              <a:spcBef>
                <a:spcPts val="0"/>
              </a:spcBef>
              <a:spcAft>
                <a:spcPts val="0"/>
              </a:spcAft>
              <a:buNone/>
            </a:pPr>
            <a:r>
              <a:rPr lang="en-US" sz="2000" i="1" dirty="0">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Change to allow letters written in response to speed letters to be submitted via Portal</a:t>
            </a:r>
            <a:r>
              <a:rPr lang="en-US" sz="2000" i="1" dirty="0">
                <a:effectLst/>
                <a:latin typeface="Garamond" panose="02020404030301010803" pitchFamily="18" charset="0"/>
                <a:ea typeface="Times New Roman" panose="02020603050405020304" pitchFamily="18" charset="0"/>
                <a:cs typeface="Segoe UI" panose="020B0502040204020203" pitchFamily="34" charset="0"/>
              </a:rPr>
              <a:t> </a:t>
            </a:r>
            <a:endParaRPr lang="en-US" sz="20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1000"/>
              </a:spcAft>
              <a:buNone/>
            </a:pPr>
            <a:endParaRPr lang="en-US" sz="2000" dirty="0">
              <a:effectLst/>
              <a:latin typeface="Garamond" panose="02020404030301010803" pitchFamily="18" charset="0"/>
              <a:ea typeface="Calibri" panose="020F0502020204030204" pitchFamily="34" charset="0"/>
            </a:endParaRPr>
          </a:p>
          <a:p>
            <a:pPr marL="0" marR="0" indent="0">
              <a:lnSpc>
                <a:spcPct val="115000"/>
              </a:lnSpc>
              <a:spcBef>
                <a:spcPts val="0"/>
              </a:spcBef>
              <a:spcAft>
                <a:spcPts val="1000"/>
              </a:spcAft>
              <a:buNone/>
            </a:pPr>
            <a:r>
              <a:rPr lang="en-US" sz="2000" dirty="0">
                <a:effectLst/>
                <a:latin typeface="Garamond" panose="02020404030301010803" pitchFamily="18" charset="0"/>
                <a:ea typeface="Calibri" panose="020F0502020204030204" pitchFamily="34" charset="0"/>
              </a:rPr>
              <a:t>When replying to speed letters:</a:t>
            </a:r>
            <a:endParaRPr lang="en-US" sz="2000" dirty="0">
              <a:effectLst/>
              <a:latin typeface="Times New Roman" panose="02020603050405020304" pitchFamily="18" charset="0"/>
              <a:ea typeface="Calibri" panose="020F0502020204030204" pitchFamily="34" charset="0"/>
            </a:endParaRPr>
          </a:p>
          <a:p>
            <a:pPr>
              <a:lnSpc>
                <a:spcPct val="115000"/>
              </a:lnSpc>
              <a:spcBef>
                <a:spcPts val="0"/>
              </a:spcBef>
              <a:tabLst>
                <a:tab pos="457200" algn="l"/>
              </a:tabLst>
            </a:pPr>
            <a:r>
              <a:rPr lang="en-US" sz="2000" dirty="0">
                <a:effectLst/>
                <a:latin typeface="Garamond" panose="02020404030301010803" pitchFamily="18" charset="0"/>
                <a:ea typeface="Calibri" panose="020F0502020204030204" pitchFamily="34" charset="0"/>
              </a:rPr>
              <a:t>When responding to a speed letter, please reply by email to the original speed letter message and attach any requested documentation. This ensures that the SL number is included in the subject or body of the email.</a:t>
            </a:r>
            <a:endParaRPr lang="en-US" sz="2000" dirty="0">
              <a:effectLst/>
              <a:latin typeface="Times New Roman" panose="02020603050405020304" pitchFamily="18" charset="0"/>
              <a:ea typeface="Calibri" panose="020F0502020204030204" pitchFamily="34" charset="0"/>
            </a:endParaRPr>
          </a:p>
          <a:p>
            <a:pPr>
              <a:lnSpc>
                <a:spcPct val="115000"/>
              </a:lnSpc>
              <a:spcBef>
                <a:spcPts val="0"/>
              </a:spcBef>
              <a:tabLst>
                <a:tab pos="457200" algn="l"/>
              </a:tabLst>
            </a:pPr>
            <a:r>
              <a:rPr lang="en-US" sz="2000" dirty="0">
                <a:effectLst/>
                <a:latin typeface="Garamond" panose="02020404030301010803" pitchFamily="18" charset="0"/>
                <a:ea typeface="Calibri" panose="020F0502020204030204" pitchFamily="34" charset="0"/>
              </a:rPr>
              <a:t>Please prioritize speed letters marked “urgent.” </a:t>
            </a:r>
            <a:endParaRPr lang="en-US" sz="2000" dirty="0">
              <a:effectLst/>
              <a:latin typeface="Times New Roman" panose="02020603050405020304" pitchFamily="18" charset="0"/>
              <a:ea typeface="Calibri" panose="020F0502020204030204" pitchFamily="34" charset="0"/>
            </a:endParaRPr>
          </a:p>
          <a:p>
            <a:pPr>
              <a:lnSpc>
                <a:spcPct val="115000"/>
              </a:lnSpc>
              <a:spcBef>
                <a:spcPts val="0"/>
              </a:spcBef>
              <a:tabLst>
                <a:tab pos="457200" algn="l"/>
              </a:tabLst>
            </a:pPr>
            <a:r>
              <a:rPr lang="en-US" sz="2000" u="sng" dirty="0">
                <a:solidFill>
                  <a:srgbClr val="FF0000"/>
                </a:solidFill>
                <a:effectLst/>
                <a:latin typeface="Garamond" panose="02020404030301010803" pitchFamily="18" charset="0"/>
                <a:ea typeface="Calibri" panose="020F0502020204030204" pitchFamily="34" charset="0"/>
              </a:rPr>
              <a:t>If a speed letter requests a letter from the sponsored member, please submit a letter via Portal and reply to the speed letter to indicate the batch number</a:t>
            </a:r>
            <a:r>
              <a:rPr lang="en-US" sz="2000" dirty="0">
                <a:solidFill>
                  <a:srgbClr val="FF0000"/>
                </a:solidFill>
                <a:effectLst/>
                <a:latin typeface="Garamond" panose="02020404030301010803" pitchFamily="18" charset="0"/>
                <a:ea typeface="Calibri" panose="020F0502020204030204" pitchFamily="34" charset="0"/>
              </a:rPr>
              <a:t> </a:t>
            </a:r>
            <a:r>
              <a:rPr lang="en-US" sz="2000" dirty="0">
                <a:effectLst/>
                <a:latin typeface="Garamond" panose="02020404030301010803" pitchFamily="18" charset="0"/>
                <a:ea typeface="Calibri" panose="020F0502020204030204" pitchFamily="34" charset="0"/>
              </a:rPr>
              <a:t>OR attach a high-quality scanned color copy of the letter and translation (if necessary) to the email response. Please do not include the words “speed letter” in letters from the sponsored member that are included with a response. This is an internal Unbound term that is not used with sponsors. </a:t>
            </a:r>
            <a:endParaRPr lang="en-US" sz="2000" dirty="0">
              <a:effectLst/>
              <a:latin typeface="Times New Roman" panose="02020603050405020304" pitchFamily="18" charset="0"/>
              <a:ea typeface="Calibri" panose="020F0502020204030204" pitchFamily="34" charset="0"/>
            </a:endParaRPr>
          </a:p>
          <a:p>
            <a:pPr>
              <a:lnSpc>
                <a:spcPct val="115000"/>
              </a:lnSpc>
              <a:spcBef>
                <a:spcPts val="0"/>
              </a:spcBef>
              <a:tabLst>
                <a:tab pos="457200" algn="l"/>
              </a:tabLst>
            </a:pPr>
            <a:r>
              <a:rPr lang="en-US" sz="2000" dirty="0">
                <a:effectLst/>
                <a:latin typeface="Garamond" panose="02020404030301010803" pitchFamily="18" charset="0"/>
                <a:ea typeface="Calibri" panose="020F0502020204030204" pitchFamily="34" charset="0"/>
              </a:rPr>
              <a:t>A copy of the speed letter response should be kept for project records. </a:t>
            </a:r>
            <a:endParaRPr lang="en-US" sz="2000" dirty="0">
              <a:effectLst/>
              <a:latin typeface="Times New Roman" panose="02020603050405020304" pitchFamily="18" charset="0"/>
              <a:ea typeface="Calibri" panose="020F0502020204030204" pitchFamily="34" charset="0"/>
            </a:endParaRPr>
          </a:p>
          <a:p>
            <a:pPr>
              <a:lnSpc>
                <a:spcPct val="115000"/>
              </a:lnSpc>
              <a:spcBef>
                <a:spcPts val="0"/>
              </a:spcBef>
              <a:tabLst>
                <a:tab pos="457200" algn="l"/>
              </a:tabLst>
            </a:pPr>
            <a:r>
              <a:rPr lang="en-US" sz="2000" dirty="0">
                <a:effectLst/>
                <a:latin typeface="Garamond" panose="02020404030301010803" pitchFamily="18" charset="0"/>
                <a:ea typeface="Calibri" panose="020F0502020204030204" pitchFamily="34" charset="0"/>
              </a:rPr>
              <a:t>If a speed letter response coincides with the retirement of a sponsored member, an Exit Page must be completed for the speed letter to be closed and the retirement to be processed.</a:t>
            </a:r>
            <a:endParaRPr lang="en-US" sz="1600" dirty="0">
              <a:highlight>
                <a:srgbClr val="FFFF00"/>
              </a:highlight>
            </a:endParaRPr>
          </a:p>
        </p:txBody>
      </p:sp>
    </p:spTree>
    <p:extLst>
      <p:ext uri="{BB962C8B-B14F-4D97-AF65-F5344CB8AC3E}">
        <p14:creationId xmlns:p14="http://schemas.microsoft.com/office/powerpoint/2010/main" val="3148529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4B32-FA39-4DB8-A3F8-758C2BAC70B3}"/>
              </a:ext>
            </a:extLst>
          </p:cNvPr>
          <p:cNvSpPr>
            <a:spLocks noGrp="1"/>
          </p:cNvSpPr>
          <p:nvPr>
            <p:ph type="title"/>
          </p:nvPr>
        </p:nvSpPr>
        <p:spPr>
          <a:xfrm>
            <a:off x="630936" y="420624"/>
            <a:ext cx="10744200" cy="768096"/>
          </a:xfrm>
        </p:spPr>
        <p:txBody>
          <a:bodyPr anchor="ctr">
            <a:normAutofit/>
          </a:bodyPr>
          <a:lstStyle/>
          <a:p>
            <a:r>
              <a:rPr lang="en-US" sz="3800" b="1" i="0" dirty="0">
                <a:effectLst/>
                <a:latin typeface="Centaur" panose="02030504050205020304" pitchFamily="18" charset="0"/>
              </a:rPr>
              <a:t>4.2.2 Youth in Change of Sponsor</a:t>
            </a:r>
            <a:endParaRPr lang="en-US" sz="3800" dirty="0">
              <a:latin typeface="Centaur" panose="02030504050205020304" pitchFamily="18" charset="0"/>
            </a:endParaRPr>
          </a:p>
        </p:txBody>
      </p:sp>
      <p:sp>
        <p:nvSpPr>
          <p:cNvPr id="3" name="Content Placeholder 2">
            <a:extLst>
              <a:ext uri="{FF2B5EF4-FFF2-40B4-BE49-F238E27FC236}">
                <a16:creationId xmlns:a16="http://schemas.microsoft.com/office/drawing/2014/main" id="{BB12C7B7-3834-4DF2-B16B-58C6EB7FC38D}"/>
              </a:ext>
            </a:extLst>
          </p:cNvPr>
          <p:cNvSpPr>
            <a:spLocks noGrp="1"/>
          </p:cNvSpPr>
          <p:nvPr>
            <p:ph idx="1"/>
          </p:nvPr>
        </p:nvSpPr>
        <p:spPr>
          <a:xfrm>
            <a:off x="475488" y="1188720"/>
            <a:ext cx="11356847" cy="5468111"/>
          </a:xfrm>
        </p:spPr>
        <p:txBody>
          <a:bodyPr anchor="ctr">
            <a:normAutofit fontScale="92500" lnSpcReduction="10000"/>
          </a:bodyPr>
          <a:lstStyle/>
          <a:p>
            <a:pPr marL="0" marR="0" indent="0" fontAlgn="base">
              <a:spcBef>
                <a:spcPts val="0"/>
              </a:spcBef>
              <a:spcAft>
                <a:spcPts val="0"/>
              </a:spcAft>
              <a:buNone/>
            </a:pPr>
            <a:r>
              <a:rPr lang="en-US" sz="2400" i="1" dirty="0">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Policy change to request all members in Benefits through status have retirement date set in the first half of the retirement month to ensure the Kansas team processes their retirement in the correct month.</a:t>
            </a:r>
          </a:p>
          <a:p>
            <a:pPr marL="0" marR="0" indent="0" fontAlgn="base">
              <a:spcBef>
                <a:spcPts val="0"/>
              </a:spcBef>
              <a:spcAft>
                <a:spcPts val="0"/>
              </a:spcAft>
              <a:buNone/>
            </a:pPr>
            <a:endParaRPr lang="en-US" sz="2400" dirty="0">
              <a:effectLst/>
              <a:latin typeface="Times New Roman" panose="02020603050405020304" pitchFamily="18" charset="0"/>
              <a:ea typeface="Times New Roman" panose="02020603050405020304" pitchFamily="18" charset="0"/>
            </a:endParaRPr>
          </a:p>
          <a:p>
            <a:pPr marL="0" marR="0" lvl="0" indent="0">
              <a:lnSpc>
                <a:spcPct val="115000"/>
              </a:lnSpc>
              <a:spcBef>
                <a:spcPts val="0"/>
              </a:spcBef>
              <a:spcAft>
                <a:spcPts val="0"/>
              </a:spcAft>
              <a:buNone/>
            </a:pPr>
            <a:r>
              <a:rPr lang="en-US" sz="2400" dirty="0">
                <a:effectLst/>
                <a:latin typeface="Garamond" panose="02020404030301010803" pitchFamily="18" charset="0"/>
                <a:ea typeface="Calibri" panose="020F0502020204030204" pitchFamily="34" charset="0"/>
              </a:rPr>
              <a:t>OPTION 2: Keep youth in change of sponsor on the beneficiary list until a specific date (this will appear as “BENEFITS THROUGH [date]”). This date is required and is the date Unbound-Kansas will retire the student.</a:t>
            </a:r>
          </a:p>
          <a:p>
            <a:pPr marL="0" marR="0" lvl="0" indent="0">
              <a:lnSpc>
                <a:spcPct val="115000"/>
              </a:lnSpc>
              <a:spcBef>
                <a:spcPts val="0"/>
              </a:spcBef>
              <a:spcAft>
                <a:spcPts val="0"/>
              </a:spcAft>
              <a:buNone/>
            </a:pPr>
            <a:endParaRPr lang="en-US" sz="24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eriod"/>
              <a:tabLst>
                <a:tab pos="685800" algn="l"/>
              </a:tabLst>
            </a:pPr>
            <a:r>
              <a:rPr lang="en-US" sz="2400" dirty="0">
                <a:effectLst/>
                <a:latin typeface="Garamond" panose="02020404030301010803" pitchFamily="18" charset="0"/>
                <a:ea typeface="Times New Roman" panose="02020603050405020304" pitchFamily="18" charset="0"/>
                <a:cs typeface="Times New Roman" panose="02020603050405020304" pitchFamily="18" charset="0"/>
              </a:rPr>
              <a:t>This option should be chosen for youth who will be leaving the program within 24 months.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685800" algn="l"/>
              </a:tabLst>
            </a:pPr>
            <a:r>
              <a:rPr lang="en-US" sz="2400" dirty="0">
                <a:effectLst/>
                <a:latin typeface="Garamond" panose="02020404030301010803" pitchFamily="18" charset="0"/>
                <a:ea typeface="Calibri" panose="020F0502020204030204" pitchFamily="34" charset="0"/>
                <a:cs typeface="Times New Roman" panose="02020603050405020304" pitchFamily="18" charset="0"/>
              </a:rPr>
              <a:t>As with all individuals on the beneficiary list in change of sponsor, the project will continue to provide a ‘Benefits through’ youth with benefits until Unbound-Kansas retires the youth on the date specified.</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400" dirty="0">
                <a:effectLst/>
                <a:latin typeface="Garamond" panose="02020404030301010803" pitchFamily="18" charset="0"/>
                <a:ea typeface="Calibri" panose="020F0502020204030204" pitchFamily="34" charset="0"/>
                <a:cs typeface="Times New Roman" panose="02020603050405020304" pitchFamily="18" charset="0"/>
              </a:rPr>
              <a:t>To indicate Option 2, please submit an exit page through Portal and change the retirement date to indicate the future date that the youth will complete their education. </a:t>
            </a:r>
            <a:r>
              <a:rPr lang="en-US" sz="24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Please make sure that future retirement dates are set before the 15</a:t>
            </a:r>
            <a:r>
              <a:rPr lang="en-US" sz="2400" u="sng" baseline="30000"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th</a:t>
            </a:r>
            <a:r>
              <a:rPr lang="en-US" sz="24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 of the month, to support Kansas processing.</a:t>
            </a:r>
            <a:r>
              <a:rPr lang="en-US" sz="2400"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 </a:t>
            </a:r>
            <a:endParaRPr lang="en-US" sz="2800" dirty="0">
              <a:highlight>
                <a:srgbClr val="FFFF00"/>
              </a:highlight>
            </a:endParaRPr>
          </a:p>
        </p:txBody>
      </p:sp>
    </p:spTree>
    <p:extLst>
      <p:ext uri="{BB962C8B-B14F-4D97-AF65-F5344CB8AC3E}">
        <p14:creationId xmlns:p14="http://schemas.microsoft.com/office/powerpoint/2010/main" val="20830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tree, grass, person&#10;&#10;Description automatically generated">
            <a:extLst>
              <a:ext uri="{FF2B5EF4-FFF2-40B4-BE49-F238E27FC236}">
                <a16:creationId xmlns:a16="http://schemas.microsoft.com/office/drawing/2014/main" id="{6572FDBD-F910-CE8C-08FC-498DD9F1B9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2060" name="Freeform: Shape 2059">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841248"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2400"/>
              </a:spcAft>
            </a:pPr>
            <a:r>
              <a:rPr lang="en-US" sz="5400" dirty="0">
                <a:solidFill>
                  <a:srgbClr val="FFFFFF"/>
                </a:solidFill>
                <a:latin typeface="+mj-lt"/>
                <a:ea typeface="+mj-ea"/>
                <a:cs typeface="+mj-cs"/>
              </a:rPr>
              <a:t> Financial Policies Manual</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4172264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152400"/>
            <a:ext cx="10668000" cy="1143000"/>
          </a:xfrm>
        </p:spPr>
        <p:txBody>
          <a:bodyPr>
            <a:noAutofit/>
          </a:bodyPr>
          <a:lstStyle/>
          <a:p>
            <a:pPr algn="l">
              <a:lnSpc>
                <a:spcPct val="115000"/>
              </a:lnSpc>
              <a:spcBef>
                <a:spcPts val="0"/>
              </a:spcBef>
            </a:pPr>
            <a:r>
              <a:rPr lang="en-US" sz="3400" b="1" dirty="0">
                <a:latin typeface="Centaur"/>
                <a:ea typeface="Calibri"/>
              </a:rPr>
              <a:t>11.1 Project Initiated / External Audits</a:t>
            </a:r>
            <a:endParaRPr lang="en-US" sz="3400" b="1" dirty="0">
              <a:latin typeface="Centaur"/>
            </a:endParaRPr>
          </a:p>
        </p:txBody>
      </p:sp>
      <p:sp>
        <p:nvSpPr>
          <p:cNvPr id="3" name="Content Placeholder 2"/>
          <p:cNvSpPr>
            <a:spLocks noGrp="1"/>
          </p:cNvSpPr>
          <p:nvPr>
            <p:ph idx="1"/>
          </p:nvPr>
        </p:nvSpPr>
        <p:spPr>
          <a:xfrm>
            <a:off x="310896" y="1295400"/>
            <a:ext cx="11558016" cy="5334000"/>
          </a:xfrm>
        </p:spPr>
        <p:txBody>
          <a:bodyPr vert="horz" lIns="91440" tIns="45720" rIns="91440" bIns="45720" rtlCol="0" anchor="t">
            <a:normAutofit/>
          </a:bodyPr>
          <a:lstStyle/>
          <a:p>
            <a:pPr marL="0" marR="0" indent="0">
              <a:lnSpc>
                <a:spcPct val="115000"/>
              </a:lnSpc>
              <a:spcBef>
                <a:spcPts val="0"/>
              </a:spcBef>
              <a:spcAft>
                <a:spcPts val="0"/>
              </a:spcAft>
              <a:buNone/>
            </a:pPr>
            <a:r>
              <a:rPr lang="en-US" sz="1800" i="1" dirty="0">
                <a:effectLst/>
                <a:highlight>
                  <a:srgbClr val="FFFF00"/>
                </a:highlight>
                <a:latin typeface="Garamond" panose="02020404030301010803" pitchFamily="18" charset="0"/>
                <a:ea typeface="Calibri" panose="020F0502020204030204" pitchFamily="34" charset="0"/>
              </a:rPr>
              <a:t>Reason for revision: Clarify that external auditors should not participate in the preparation of reports to the government. Keeping these roles separate is important for internal controls.</a:t>
            </a:r>
            <a:r>
              <a:rPr lang="en-US" sz="1800" i="1" dirty="0">
                <a:effectLst/>
                <a:latin typeface="Garamond" panose="02020404030301010803"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800" b="1" dirty="0">
                <a:effectLst/>
                <a:latin typeface="Garamond" panose="02020404030301010803"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800" dirty="0">
                <a:effectLst/>
                <a:latin typeface="Garamond" panose="02020404030301010803" pitchFamily="18" charset="0"/>
                <a:ea typeface="Garamond" panose="02020404030301010803" pitchFamily="18" charset="0"/>
                <a:cs typeface="Garamond" panose="02020404030301010803" pitchFamily="18" charset="0"/>
              </a:rPr>
              <a:t>Audits performed by a local auditor based on local government or board requirements are referred to as Project Initiated or External Audits.  The project is encouraged to engage an external auditor on an annual basis to review the financial records in accordance with local regulations.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800" b="1" dirty="0">
                <a:effectLst/>
                <a:latin typeface="Garamond" panose="02020404030301010803" pitchFamily="18" charset="0"/>
                <a:ea typeface="Garamond" panose="02020404030301010803" pitchFamily="18" charset="0"/>
                <a:cs typeface="Garamond" panose="02020404030301010803" pitchFamily="18" charset="0"/>
              </a:rPr>
              <a:t>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800" dirty="0">
                <a:effectLst/>
                <a:latin typeface="Garamond" panose="02020404030301010803" pitchFamily="18" charset="0"/>
                <a:ea typeface="Garamond" panose="02020404030301010803" pitchFamily="18" charset="0"/>
                <a:cs typeface="Garamond" panose="02020404030301010803" pitchFamily="18" charset="0"/>
              </a:rPr>
              <a:t>Project Initiated audits should review the financial records to determine whether the auditor can attest that the books reflect a materially accurate statement of financial position.  </a:t>
            </a:r>
            <a:r>
              <a:rPr lang="en-US" sz="1800" strike="sngStrike" dirty="0">
                <a:effectLst/>
                <a:latin typeface="Garamond" panose="02020404030301010803" pitchFamily="18" charset="0"/>
                <a:ea typeface="Garamond" panose="02020404030301010803" pitchFamily="18" charset="0"/>
                <a:cs typeface="Garamond" panose="02020404030301010803" pitchFamily="18" charset="0"/>
              </a:rPr>
              <a:t>The external auditor also often assists with the preparation of financial reports to be presented to the government.</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800" b="1" dirty="0">
                <a:effectLst/>
                <a:latin typeface="Garamond" panose="02020404030301010803" pitchFamily="18" charset="0"/>
                <a:ea typeface="Garamond" panose="02020404030301010803" pitchFamily="18" charset="0"/>
                <a:cs typeface="Garamond" panose="02020404030301010803" pitchFamily="18" charset="0"/>
              </a:rPr>
              <a:t>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800" dirty="0">
                <a:effectLst/>
                <a:latin typeface="Garamond" panose="02020404030301010803" pitchFamily="18" charset="0"/>
                <a:ea typeface="Garamond" panose="02020404030301010803" pitchFamily="18" charset="0"/>
                <a:cs typeface="Garamond" panose="02020404030301010803" pitchFamily="18" charset="0"/>
              </a:rPr>
              <a:t>The external auditors should be rotated in accordance with the local regulations of the project. In the absence of regulation, the project must change the external auditors every 3-5 years.</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800" b="1" dirty="0">
                <a:effectLst/>
                <a:latin typeface="Garamond" panose="02020404030301010803" pitchFamily="18" charset="0"/>
                <a:ea typeface="Garamond" panose="02020404030301010803" pitchFamily="18" charset="0"/>
                <a:cs typeface="Garamond" panose="02020404030301010803" pitchFamily="18" charset="0"/>
              </a:rPr>
              <a:t> </a:t>
            </a:r>
            <a:endParaRPr lang="en-US" sz="18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0"/>
              </a:spcAft>
              <a:buNone/>
            </a:pPr>
            <a:r>
              <a:rPr lang="en-US" sz="1800" dirty="0">
                <a:effectLst/>
                <a:latin typeface="Garamond" panose="02020404030301010803" pitchFamily="18" charset="0"/>
                <a:ea typeface="Garamond" panose="02020404030301010803" pitchFamily="18" charset="0"/>
                <a:cs typeface="Garamond" panose="02020404030301010803" pitchFamily="18" charset="0"/>
              </a:rPr>
              <a:t>The report from a project-initiated audit is presented to the project or local board by the auditor.  The project should share the report with Unbound-Kansas, along with any action taken to implement recommendations by the auditor.</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83208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18160"/>
            <a:ext cx="10668000" cy="999744"/>
          </a:xfrm>
        </p:spPr>
        <p:txBody>
          <a:bodyPr>
            <a:noAutofit/>
          </a:bodyPr>
          <a:lstStyle/>
          <a:p>
            <a:pPr algn="l">
              <a:lnSpc>
                <a:spcPct val="115000"/>
              </a:lnSpc>
              <a:spcBef>
                <a:spcPts val="0"/>
              </a:spcBef>
            </a:pPr>
            <a:r>
              <a:rPr lang="en-US" sz="3600" b="1" dirty="0">
                <a:latin typeface="Centaur"/>
              </a:rPr>
              <a:t>13 Guideline for G/L and Dept/Program Coding</a:t>
            </a:r>
            <a:endParaRPr lang="en-US" sz="3600" dirty="0">
              <a:latin typeface="Centaur"/>
            </a:endParaRPr>
          </a:p>
        </p:txBody>
      </p:sp>
      <p:sp>
        <p:nvSpPr>
          <p:cNvPr id="3" name="Content Placeholder 2"/>
          <p:cNvSpPr>
            <a:spLocks noGrp="1"/>
          </p:cNvSpPr>
          <p:nvPr>
            <p:ph idx="1"/>
          </p:nvPr>
        </p:nvSpPr>
        <p:spPr>
          <a:xfrm>
            <a:off x="762000" y="1737360"/>
            <a:ext cx="10668000" cy="4892040"/>
          </a:xfrm>
        </p:spPr>
        <p:txBody>
          <a:bodyPr vert="horz" lIns="91440" tIns="45720" rIns="91440" bIns="45720" rtlCol="0" anchor="t">
            <a:normAutofit/>
          </a:bodyPr>
          <a:lstStyle/>
          <a:p>
            <a:pPr marL="0" marR="0" indent="0" fontAlgn="base">
              <a:spcBef>
                <a:spcPts val="0"/>
              </a:spcBef>
              <a:spcAft>
                <a:spcPts val="0"/>
              </a:spcAft>
              <a:buNone/>
            </a:pPr>
            <a:r>
              <a:rPr lang="en-US" sz="2800" i="1" dirty="0">
                <a:effectLst/>
                <a:highlight>
                  <a:srgbClr val="FFFF00"/>
                </a:highlight>
                <a:latin typeface="Garamond" panose="02020404030301010803" pitchFamily="18" charset="0"/>
                <a:ea typeface="Times New Roman" panose="02020603050405020304" pitchFamily="18" charset="0"/>
              </a:rPr>
              <a:t>Reason for revision: New department (Department 150) has been added. This department may be used in cases where the local country's requirements for classifying expenses are different than the Kansas criteria.</a:t>
            </a:r>
            <a:r>
              <a:rPr lang="en-US" sz="2800" i="1" dirty="0">
                <a:effectLst/>
                <a:latin typeface="Garamond" panose="02020404030301010803"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4266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Woman scholar">
            <a:extLst>
              <a:ext uri="{FF2B5EF4-FFF2-40B4-BE49-F238E27FC236}">
                <a16:creationId xmlns:a16="http://schemas.microsoft.com/office/drawing/2014/main" id="{5DAE5FEB-9389-EB80-DB0B-38792ADF4D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Shape 307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749808" y="4439262"/>
            <a:ext cx="8856059" cy="1421887"/>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2400"/>
              </a:spcAft>
            </a:pPr>
            <a:r>
              <a:rPr lang="en-US" sz="6400" dirty="0">
                <a:solidFill>
                  <a:srgbClr val="FFFFFF"/>
                </a:solidFill>
                <a:latin typeface="+mj-lt"/>
                <a:ea typeface="+mj-ea"/>
                <a:cs typeface="+mj-cs"/>
              </a:rPr>
              <a:t>Scholarship Manual</a:t>
            </a:r>
          </a:p>
          <a:p>
            <a:pPr>
              <a:lnSpc>
                <a:spcPct val="90000"/>
              </a:lnSpc>
              <a:spcBef>
                <a:spcPct val="0"/>
              </a:spcBef>
              <a:spcAft>
                <a:spcPts val="2400"/>
              </a:spcAft>
            </a:pPr>
            <a:r>
              <a:rPr lang="en-US" sz="4200" dirty="0">
                <a:solidFill>
                  <a:srgbClr val="FFFFFF"/>
                </a:solidFill>
                <a:latin typeface="+mj-lt"/>
                <a:ea typeface="+mj-ea"/>
                <a:cs typeface="+mj-cs"/>
              </a:rPr>
              <a:t>No significant changes</a:t>
            </a:r>
          </a:p>
        </p:txBody>
      </p:sp>
      <p:pic>
        <p:nvPicPr>
          <p:cNvPr id="2" name="Picture 1">
            <a:extLst>
              <a:ext uri="{FF2B5EF4-FFF2-40B4-BE49-F238E27FC236}">
                <a16:creationId xmlns:a16="http://schemas.microsoft.com/office/drawing/2014/main" id="{82832605-CF3F-B477-23B6-A5A1BEBE9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6943" y="5442965"/>
            <a:ext cx="1028699" cy="1129127"/>
          </a:xfrm>
          <a:prstGeom prst="rect">
            <a:avLst/>
          </a:prstGeom>
        </p:spPr>
      </p:pic>
    </p:spTree>
    <p:extLst>
      <p:ext uri="{BB962C8B-B14F-4D97-AF65-F5344CB8AC3E}">
        <p14:creationId xmlns:p14="http://schemas.microsoft.com/office/powerpoint/2010/main" val="3663131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gents of Change women">
            <a:extLst>
              <a:ext uri="{FF2B5EF4-FFF2-40B4-BE49-F238E27FC236}">
                <a16:creationId xmlns:a16="http://schemas.microsoft.com/office/drawing/2014/main" id="{962385D7-ECC6-7D67-4056-0BAB54CDD2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Shape 2054">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603504" y="4390637"/>
            <a:ext cx="8856059" cy="1528718"/>
          </a:xfrm>
          <a:prstGeom prst="rect">
            <a:avLst/>
          </a:prstGeom>
        </p:spPr>
        <p:txBody>
          <a:bodyPr vert="horz" lIns="91440" tIns="45720" rIns="91440" bIns="45720" rtlCol="0" anchor="b">
            <a:normAutofit fontScale="70000" lnSpcReduction="20000"/>
          </a:bodyPr>
          <a:lstStyle/>
          <a:p>
            <a:pPr>
              <a:lnSpc>
                <a:spcPct val="90000"/>
              </a:lnSpc>
              <a:spcBef>
                <a:spcPct val="0"/>
              </a:spcBef>
              <a:spcAft>
                <a:spcPts val="2400"/>
              </a:spcAft>
            </a:pPr>
            <a:r>
              <a:rPr lang="en-US" sz="5400" dirty="0">
                <a:solidFill>
                  <a:srgbClr val="FFFFFF"/>
                </a:solidFill>
                <a:latin typeface="+mj-lt"/>
                <a:ea typeface="+mj-ea"/>
                <a:cs typeface="+mj-cs"/>
              </a:rPr>
              <a:t> </a:t>
            </a:r>
            <a:r>
              <a:rPr lang="en-US" sz="8600" dirty="0">
                <a:solidFill>
                  <a:srgbClr val="FFFFFF"/>
                </a:solidFill>
                <a:latin typeface="+mj-lt"/>
                <a:ea typeface="+mj-ea"/>
                <a:cs typeface="+mj-cs"/>
              </a:rPr>
              <a:t>Trips Manual</a:t>
            </a:r>
          </a:p>
          <a:p>
            <a:pPr>
              <a:lnSpc>
                <a:spcPct val="90000"/>
              </a:lnSpc>
              <a:spcBef>
                <a:spcPct val="0"/>
              </a:spcBef>
              <a:spcAft>
                <a:spcPts val="2400"/>
              </a:spcAft>
            </a:pPr>
            <a:r>
              <a:rPr lang="en-US" sz="5800" dirty="0">
                <a:solidFill>
                  <a:srgbClr val="FFFFFF"/>
                </a:solidFill>
                <a:latin typeface="+mj-lt"/>
                <a:ea typeface="+mj-ea"/>
                <a:cs typeface="+mj-cs"/>
              </a:rPr>
              <a:t>No significant changes</a:t>
            </a:r>
          </a:p>
        </p:txBody>
      </p:sp>
      <p:pic>
        <p:nvPicPr>
          <p:cNvPr id="2" name="Picture 1">
            <a:extLst>
              <a:ext uri="{FF2B5EF4-FFF2-40B4-BE49-F238E27FC236}">
                <a16:creationId xmlns:a16="http://schemas.microsoft.com/office/drawing/2014/main" id="{B7A56781-7335-146C-4311-D59BF671C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545833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Freeform: Shape 2054">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140722" y="3950628"/>
            <a:ext cx="7152769" cy="2148804"/>
          </a:xfrm>
          <a:prstGeom prst="rect">
            <a:avLst/>
          </a:prstGeom>
        </p:spPr>
        <p:txBody>
          <a:bodyPr vert="horz" lIns="91440" tIns="45720" rIns="91440" bIns="45720" rtlCol="0" anchor="b">
            <a:normAutofit fontScale="70000" lnSpcReduction="20000"/>
          </a:bodyPr>
          <a:lstStyle/>
          <a:p>
            <a:pPr>
              <a:lnSpc>
                <a:spcPct val="90000"/>
              </a:lnSpc>
              <a:spcBef>
                <a:spcPct val="0"/>
              </a:spcBef>
              <a:spcAft>
                <a:spcPts val="2400"/>
              </a:spcAft>
            </a:pPr>
            <a:endParaRPr lang="en-US" sz="6000" dirty="0">
              <a:solidFill>
                <a:srgbClr val="FFFFFF"/>
              </a:solidFill>
              <a:latin typeface="+mj-lt"/>
              <a:ea typeface="+mj-ea"/>
              <a:cs typeface="+mj-cs"/>
            </a:endParaRPr>
          </a:p>
          <a:p>
            <a:pPr>
              <a:lnSpc>
                <a:spcPct val="90000"/>
              </a:lnSpc>
              <a:spcBef>
                <a:spcPct val="0"/>
              </a:spcBef>
              <a:spcAft>
                <a:spcPts val="2400"/>
              </a:spcAft>
            </a:pPr>
            <a:r>
              <a:rPr lang="en-US" sz="6000" dirty="0">
                <a:solidFill>
                  <a:srgbClr val="FFFFFF"/>
                </a:solidFill>
                <a:latin typeface="+mj-lt"/>
                <a:ea typeface="+mj-ea"/>
                <a:cs typeface="+mj-cs"/>
              </a:rPr>
              <a:t>Evaluation</a:t>
            </a:r>
            <a:r>
              <a:rPr lang="en-US" sz="8600" dirty="0">
                <a:solidFill>
                  <a:srgbClr val="FFFFFF"/>
                </a:solidFill>
                <a:latin typeface="+mj-lt"/>
                <a:ea typeface="+mj-ea"/>
                <a:cs typeface="+mj-cs"/>
              </a:rPr>
              <a:t> </a:t>
            </a:r>
            <a:r>
              <a:rPr lang="en-US" sz="6000" dirty="0">
                <a:solidFill>
                  <a:srgbClr val="FFFFFF"/>
                </a:solidFill>
                <a:latin typeface="+mj-lt"/>
                <a:ea typeface="+mj-ea"/>
                <a:cs typeface="+mj-cs"/>
              </a:rPr>
              <a:t>Manual</a:t>
            </a:r>
            <a:endParaRPr lang="en-US" sz="6000">
              <a:solidFill>
                <a:srgbClr val="FFFFFF"/>
              </a:solidFill>
              <a:latin typeface="+mj-lt"/>
              <a:ea typeface="+mj-ea"/>
              <a:cs typeface="Calibri"/>
            </a:endParaRPr>
          </a:p>
          <a:p>
            <a:pPr>
              <a:lnSpc>
                <a:spcPct val="90000"/>
              </a:lnSpc>
              <a:spcBef>
                <a:spcPct val="0"/>
              </a:spcBef>
              <a:spcAft>
                <a:spcPts val="2400"/>
              </a:spcAft>
            </a:pPr>
            <a:r>
              <a:rPr lang="en-US" sz="4000" dirty="0">
                <a:solidFill>
                  <a:srgbClr val="FFFFFF"/>
                </a:solidFill>
                <a:latin typeface="+mj-lt"/>
                <a:ea typeface="+mj-ea"/>
                <a:cs typeface="Calibri"/>
              </a:rPr>
              <a:t>Updated version in Program Evaluation website</a:t>
            </a:r>
          </a:p>
        </p:txBody>
      </p:sp>
      <p:pic>
        <p:nvPicPr>
          <p:cNvPr id="2" name="Picture 1">
            <a:extLst>
              <a:ext uri="{FF2B5EF4-FFF2-40B4-BE49-F238E27FC236}">
                <a16:creationId xmlns:a16="http://schemas.microsoft.com/office/drawing/2014/main" id="{B7A56781-7335-146C-4311-D59BF671C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pic>
        <p:nvPicPr>
          <p:cNvPr id="7" name="Picture 7" descr="Graphical user interface, website&#10;&#10;Description automatically generated">
            <a:extLst>
              <a:ext uri="{FF2B5EF4-FFF2-40B4-BE49-F238E27FC236}">
                <a16:creationId xmlns:a16="http://schemas.microsoft.com/office/drawing/2014/main" id="{B8C9D139-F034-EC50-E371-AD03AF949199}"/>
              </a:ext>
            </a:extLst>
          </p:cNvPr>
          <p:cNvPicPr>
            <a:picLocks noChangeAspect="1"/>
          </p:cNvPicPr>
          <p:nvPr/>
        </p:nvPicPr>
        <p:blipFill>
          <a:blip r:embed="rId3"/>
          <a:stretch>
            <a:fillRect/>
          </a:stretch>
        </p:blipFill>
        <p:spPr>
          <a:xfrm>
            <a:off x="4285674" y="-1960"/>
            <a:ext cx="7904017" cy="4876102"/>
          </a:xfrm>
          <a:prstGeom prst="rect">
            <a:avLst/>
          </a:prstGeom>
        </p:spPr>
      </p:pic>
      <p:sp>
        <p:nvSpPr>
          <p:cNvPr id="8" name="Oval 7">
            <a:extLst>
              <a:ext uri="{FF2B5EF4-FFF2-40B4-BE49-F238E27FC236}">
                <a16:creationId xmlns:a16="http://schemas.microsoft.com/office/drawing/2014/main" id="{41D9C9B3-D90E-7F9A-7D30-CC75A7A2BCAB}"/>
              </a:ext>
            </a:extLst>
          </p:cNvPr>
          <p:cNvSpPr/>
          <p:nvPr/>
        </p:nvSpPr>
        <p:spPr>
          <a:xfrm>
            <a:off x="7908636" y="4214090"/>
            <a:ext cx="2990272" cy="692727"/>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93089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utdoor, person, building, ground&#10;&#10;Description automatically generated">
            <a:extLst>
              <a:ext uri="{FF2B5EF4-FFF2-40B4-BE49-F238E27FC236}">
                <a16:creationId xmlns:a16="http://schemas.microsoft.com/office/drawing/2014/main" id="{58557964-4F65-4806-BC8D-5F164C75E3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880" r="20551" b="8819"/>
          <a:stretch/>
        </p:blipFill>
        <p:spPr>
          <a:xfrm>
            <a:off x="0" y="-240632"/>
            <a:ext cx="12192000" cy="7098632"/>
          </a:xfrm>
          <a:prstGeom prst="rect">
            <a:avLst/>
          </a:prstGeom>
        </p:spPr>
      </p:pic>
      <p:sp>
        <p:nvSpPr>
          <p:cNvPr id="33" name="Freeform: Shape 32">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841248"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2400"/>
              </a:spcAft>
            </a:pPr>
            <a:r>
              <a:rPr lang="en-US" sz="5400">
                <a:solidFill>
                  <a:srgbClr val="FFFFFF"/>
                </a:solidFill>
                <a:latin typeface="+mj-lt"/>
                <a:ea typeface="+mj-ea"/>
                <a:cs typeface="+mj-cs"/>
              </a:rPr>
              <a:t> Questions?</a:t>
            </a:r>
          </a:p>
        </p:txBody>
      </p:sp>
      <p:pic>
        <p:nvPicPr>
          <p:cNvPr id="19" name="Picture 18">
            <a:extLst>
              <a:ext uri="{FF2B5EF4-FFF2-40B4-BE49-F238E27FC236}">
                <a16:creationId xmlns:a16="http://schemas.microsoft.com/office/drawing/2014/main" id="{01F18167-C3C9-4E2A-BAD7-9F19824F1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2942728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A picture containing person, indoor, little, young&#10;&#10;Description automatically generated">
            <a:extLst>
              <a:ext uri="{FF2B5EF4-FFF2-40B4-BE49-F238E27FC236}">
                <a16:creationId xmlns:a16="http://schemas.microsoft.com/office/drawing/2014/main" id="{AD3EC4BA-9412-B9E7-BAF7-14B85D824E0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95"/>
                    </a14:imgEffect>
                    <a14:imgEffect>
                      <a14:saturation sat="184000"/>
                    </a14:imgEffect>
                  </a14:imgLayer>
                </a14:imgProps>
              </a:ext>
            </a:extLst>
          </a:blip>
          <a:srcRect t="24787" r="26969" b="13670"/>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841248"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2400"/>
              </a:spcAft>
            </a:pPr>
            <a:r>
              <a:rPr lang="en-US" sz="5400" dirty="0">
                <a:solidFill>
                  <a:srgbClr val="FFFFFF"/>
                </a:solidFill>
                <a:latin typeface="+mj-lt"/>
                <a:ea typeface="+mj-ea"/>
                <a:cs typeface="+mj-cs"/>
              </a:rPr>
              <a:t> 2023 Global Priorities</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
        <p:nvSpPr>
          <p:cNvPr id="3" name="TextBox 2">
            <a:extLst>
              <a:ext uri="{FF2B5EF4-FFF2-40B4-BE49-F238E27FC236}">
                <a16:creationId xmlns:a16="http://schemas.microsoft.com/office/drawing/2014/main" id="{9E311167-9B8B-70CD-C480-C90B54BFBF4B}"/>
              </a:ext>
            </a:extLst>
          </p:cNvPr>
          <p:cNvSpPr txBox="1"/>
          <p:nvPr/>
        </p:nvSpPr>
        <p:spPr>
          <a:xfrm>
            <a:off x="7299477" y="471714"/>
            <a:ext cx="4444999" cy="2611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200000"/>
              </a:lnSpc>
              <a:buAutoNum type="arabicPeriod"/>
            </a:pPr>
            <a:r>
              <a:rPr lang="en-US" sz="4400" dirty="0">
                <a:solidFill>
                  <a:srgbClr val="FFFFFF"/>
                </a:solidFill>
                <a:latin typeface="Calibri Light"/>
                <a:cs typeface="Calibri"/>
              </a:rPr>
              <a:t>Poverty Stoplight</a:t>
            </a:r>
            <a:endParaRPr lang="en-US"/>
          </a:p>
          <a:p>
            <a:pPr marL="342900" indent="-342900">
              <a:lnSpc>
                <a:spcPct val="200000"/>
              </a:lnSpc>
              <a:buAutoNum type="arabicPeriod"/>
            </a:pPr>
            <a:r>
              <a:rPr lang="en-US" sz="4400" dirty="0">
                <a:solidFill>
                  <a:srgbClr val="FFFFFF"/>
                </a:solidFill>
                <a:latin typeface="Calibri Light"/>
                <a:cs typeface="Calibri"/>
              </a:rPr>
              <a:t>Video messages</a:t>
            </a:r>
          </a:p>
        </p:txBody>
      </p:sp>
    </p:spTree>
    <p:extLst>
      <p:ext uri="{BB962C8B-B14F-4D97-AF65-F5344CB8AC3E}">
        <p14:creationId xmlns:p14="http://schemas.microsoft.com/office/powerpoint/2010/main" val="300143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A picture containing person, indoor, little, young&#10;&#10;Description automatically generated">
            <a:extLst>
              <a:ext uri="{FF2B5EF4-FFF2-40B4-BE49-F238E27FC236}">
                <a16:creationId xmlns:a16="http://schemas.microsoft.com/office/drawing/2014/main" id="{AD3EC4BA-9412-B9E7-BAF7-14B85D824E0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95"/>
                    </a14:imgEffect>
                    <a14:imgEffect>
                      <a14:saturation sat="184000"/>
                    </a14:imgEffect>
                  </a14:imgLayer>
                </a14:imgProps>
              </a:ext>
            </a:extLst>
          </a:blip>
          <a:srcRect t="24787" r="26969" b="13670"/>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841248"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2400"/>
              </a:spcAft>
            </a:pPr>
            <a:r>
              <a:rPr lang="en-US" sz="5400" dirty="0">
                <a:solidFill>
                  <a:srgbClr val="FFFFFF"/>
                </a:solidFill>
                <a:latin typeface="+mj-lt"/>
                <a:ea typeface="+mj-ea"/>
                <a:cs typeface="+mj-cs"/>
              </a:rPr>
              <a:t> Sponsorship Manual</a:t>
            </a:r>
          </a:p>
        </p:txBody>
      </p:sp>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1573718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dirty="0">
                <a:latin typeface="Centaur"/>
              </a:rPr>
              <a:t>2.4.7 Unbound Branch Offices</a:t>
            </a:r>
            <a:endParaRPr lang="en-US" sz="3800" dirty="0">
              <a:latin typeface="Centaur"/>
            </a:endParaRPr>
          </a:p>
        </p:txBody>
      </p:sp>
      <p:sp>
        <p:nvSpPr>
          <p:cNvPr id="3" name="Content Placeholder 2"/>
          <p:cNvSpPr>
            <a:spLocks noGrp="1"/>
          </p:cNvSpPr>
          <p:nvPr>
            <p:ph idx="1"/>
          </p:nvPr>
        </p:nvSpPr>
        <p:spPr>
          <a:xfrm>
            <a:off x="495299" y="1219200"/>
            <a:ext cx="11125200" cy="5334000"/>
          </a:xfrm>
        </p:spPr>
        <p:txBody>
          <a:bodyPr vert="horz" lIns="91440" tIns="45720" rIns="91440" bIns="45720" rtlCol="0" anchor="t">
            <a:normAutofit/>
          </a:bodyPr>
          <a:lstStyle/>
          <a:p>
            <a:pPr marL="0" indent="0">
              <a:lnSpc>
                <a:spcPct val="115000"/>
              </a:lnSpc>
              <a:spcBef>
                <a:spcPts val="0"/>
              </a:spcBef>
              <a:spcAft>
                <a:spcPts val="1000"/>
              </a:spcAft>
              <a:buNone/>
            </a:pPr>
            <a:r>
              <a:rPr lang="en-US" sz="2000" b="1" i="1" dirty="0">
                <a:highlight>
                  <a:srgbClr val="FFFF00"/>
                </a:highlight>
                <a:latin typeface="Calibri Light"/>
                <a:ea typeface="Calibri" panose="020F0502020204030204" pitchFamily="34" charset="0"/>
                <a:cs typeface="Calibri Light"/>
              </a:rPr>
              <a:t>Reason for revision: </a:t>
            </a:r>
            <a:r>
              <a:rPr lang="en-US" sz="2000" i="1" dirty="0">
                <a:highlight>
                  <a:srgbClr val="FFFF00"/>
                </a:highlight>
                <a:latin typeface="Calibri Light"/>
                <a:ea typeface="Calibri" panose="020F0502020204030204" pitchFamily="34" charset="0"/>
                <a:cs typeface="Calibri Light"/>
              </a:rPr>
              <a:t>Clarify new aspect of Unbound organizational structure</a:t>
            </a:r>
            <a:endParaRPr lang="en-US" sz="2000" i="1" dirty="0">
              <a:highlight>
                <a:srgbClr val="FFFF00"/>
              </a:highlight>
              <a:latin typeface="Calibri Light" panose="020F0302020204030204" pitchFamily="34" charset="0"/>
              <a:ea typeface="Calibri" panose="020F0502020204030204" pitchFamily="34" charset="0"/>
              <a:cs typeface="Calibri Light" panose="020F0302020204030204" pitchFamily="34" charset="0"/>
            </a:endParaRPr>
          </a:p>
          <a:p>
            <a:pPr marL="0" marR="0" indent="0">
              <a:lnSpc>
                <a:spcPct val="115000"/>
              </a:lnSpc>
              <a:spcBef>
                <a:spcPts val="0"/>
              </a:spcBef>
              <a:spcAft>
                <a:spcPts val="1000"/>
              </a:spcAft>
              <a:buNone/>
            </a:pPr>
            <a:r>
              <a:rPr lang="en-US"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Unbound branch offices are located outside of the United States but are structurally part of Unbound-Kansas. These offices employ members of the Unbound headquarters team and staff report to different Unbound-Kansas departments according to their roles and responsibilities.</a:t>
            </a:r>
            <a:r>
              <a:rPr lang="en-US" sz="2400"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 </a:t>
            </a:r>
            <a:endParaRPr lang="en-US" sz="24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n-US"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Unbound Colombia is located in Medellín, Colombia and includes members of the International Programs, Finance, Marketing &amp; Communications, and Sponsor Support teams.</a:t>
            </a:r>
            <a:endParaRPr lang="en-US" sz="2400" dirty="0">
              <a:effectLst/>
              <a:latin typeface="Times New Roman" panose="02020603050405020304" pitchFamily="18" charset="0"/>
              <a:ea typeface="Calibri" panose="020F0502020204030204" pitchFamily="34" charset="0"/>
            </a:endParaRPr>
          </a:p>
          <a:p>
            <a:pPr marL="0" indent="0">
              <a:buNone/>
            </a:pPr>
            <a:r>
              <a:rPr lang="en-US"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Unbound Philippines is located in Manila, Philippines and employs members of the International Programs and Marketing &amp; Communications teams.</a:t>
            </a:r>
            <a:endParaRPr lang="en-US" sz="2000" dirty="0">
              <a:solidFill>
                <a:srgbClr val="FF0000"/>
              </a:solidFill>
              <a:latin typeface="Centaur" panose="02030504050205020304" pitchFamily="18" charset="0"/>
              <a:ea typeface="Calibri" panose="020F0502020204030204" pitchFamily="34" charset="0"/>
              <a:cs typeface="Arial" panose="020B0604020202020204" pitchFamily="34" charset="0"/>
            </a:endParaRPr>
          </a:p>
          <a:p>
            <a:pPr lvl="1">
              <a:lnSpc>
                <a:spcPct val="114999"/>
              </a:lnSpc>
              <a:spcBef>
                <a:spcPts val="0"/>
              </a:spcBef>
              <a:spcAft>
                <a:spcPts val="1000"/>
              </a:spcAft>
            </a:pPr>
            <a:endParaRPr lang="en-US" sz="1600" dirty="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dirty="0">
              <a:latin typeface="Centaur" panose="020305040502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93315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n-US" sz="3800" b="1" dirty="0">
                <a:latin typeface="Centaur"/>
              </a:rPr>
              <a:t>6.4.5.5 Location of an ISV</a:t>
            </a:r>
            <a:endParaRPr lang="en-US" sz="3800" dirty="0">
              <a:latin typeface="Centaur"/>
            </a:endParaRPr>
          </a:p>
        </p:txBody>
      </p:sp>
      <p:sp>
        <p:nvSpPr>
          <p:cNvPr id="3" name="Content Placeholder 2"/>
          <p:cNvSpPr>
            <a:spLocks noGrp="1"/>
          </p:cNvSpPr>
          <p:nvPr>
            <p:ph idx="1"/>
          </p:nvPr>
        </p:nvSpPr>
        <p:spPr>
          <a:xfrm>
            <a:off x="495299" y="1219200"/>
            <a:ext cx="11125200" cy="5334000"/>
          </a:xfrm>
        </p:spPr>
        <p:txBody>
          <a:bodyPr vert="horz" lIns="91440" tIns="45720" rIns="91440" bIns="45720" rtlCol="0" anchor="t">
            <a:normAutofit/>
          </a:bodyPr>
          <a:lstStyle/>
          <a:p>
            <a:pPr marL="0" marR="0" indent="0">
              <a:spcBef>
                <a:spcPts val="0"/>
              </a:spcBef>
              <a:spcAft>
                <a:spcPts val="0"/>
              </a:spcAft>
              <a:buNone/>
            </a:pPr>
            <a:r>
              <a:rPr lang="en-US" sz="2400" i="1" dirty="0">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Addition of guidance on travel required for an ISV in our changing global health and political contexts.</a:t>
            </a:r>
            <a:endParaRPr lang="en-US" sz="2400" dirty="0">
              <a:effectLst/>
              <a:latin typeface="Times New Roman" panose="02020603050405020304" pitchFamily="18" charset="0"/>
              <a:ea typeface="Times New Roman" panose="02020603050405020304" pitchFamily="18" charset="0"/>
            </a:endParaRPr>
          </a:p>
          <a:p>
            <a:pPr marL="0" marR="0" indent="0">
              <a:lnSpc>
                <a:spcPct val="120000"/>
              </a:lnSpc>
              <a:spcBef>
                <a:spcPts val="0"/>
              </a:spcBef>
              <a:spcAft>
                <a:spcPts val="0"/>
              </a:spcAft>
              <a:buNone/>
            </a:pPr>
            <a:r>
              <a:rPr lang="en-US" sz="2400" b="1" dirty="0">
                <a:effectLst/>
                <a:latin typeface="Garamond" panose="02020404030301010803" pitchFamily="18" charset="0"/>
                <a:ea typeface="Garamond" panose="02020404030301010803" pitchFamily="18" charset="0"/>
                <a:cs typeface="Garamond" panose="02020404030301010803" pitchFamily="18" charset="0"/>
              </a:rPr>
              <a:t> </a:t>
            </a:r>
            <a:endParaRPr lang="en-US" sz="2400" dirty="0">
              <a:effectLst/>
              <a:latin typeface="Times New Roman" panose="02020603050405020304" pitchFamily="18" charset="0"/>
              <a:ea typeface="Calibri" panose="020F0502020204030204" pitchFamily="34" charset="0"/>
            </a:endParaRPr>
          </a:p>
          <a:p>
            <a:pPr marL="0" marR="0" indent="0">
              <a:lnSpc>
                <a:spcPct val="120000"/>
              </a:lnSpc>
              <a:spcBef>
                <a:spcPts val="0"/>
              </a:spcBef>
              <a:spcAft>
                <a:spcPts val="0"/>
              </a:spcAft>
              <a:buNone/>
            </a:pPr>
            <a:r>
              <a:rPr lang="en-US" sz="2400" dirty="0">
                <a:effectLst/>
                <a:latin typeface="Garamond" panose="02020404030301010803" pitchFamily="18" charset="0"/>
                <a:ea typeface="Garamond" panose="02020404030301010803" pitchFamily="18" charset="0"/>
                <a:cs typeface="Garamond" panose="02020404030301010803" pitchFamily="18" charset="0"/>
              </a:rPr>
              <a:t>[Added paragraph]</a:t>
            </a:r>
          </a:p>
          <a:p>
            <a:pPr marL="0" marR="0" indent="0">
              <a:lnSpc>
                <a:spcPct val="120000"/>
              </a:lnSpc>
              <a:spcBef>
                <a:spcPts val="0"/>
              </a:spcBef>
              <a:spcAft>
                <a:spcPts val="0"/>
              </a:spcAft>
              <a:buNone/>
            </a:pPr>
            <a:r>
              <a:rPr lang="en-US"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Keep in mind the risks of a long trip that travels outside of the zone or region that the sponsored family lives, consider the advantages and disadvantages according to the sponsored member protection policy, public health measures in effect, such as travel restrictions and how quickly they can change. The visit site should be where the family can travel to and return home from on the same day as the visit. If this is not possible, contact an ISV coordinator </a:t>
            </a:r>
            <a:r>
              <a:rPr lang="en-US"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hlinkClick r:id="rId3"/>
              </a:rPr>
              <a:t>ISV@unbound.org</a:t>
            </a:r>
            <a:r>
              <a:rPr lang="en-US" sz="2400" u="sng" dirty="0">
                <a:solidFill>
                  <a:srgbClr val="FF0000"/>
                </a:solidFill>
                <a:effectLst/>
                <a:latin typeface="Garamond" panose="02020404030301010803" pitchFamily="18" charset="0"/>
                <a:ea typeface="Garamond" panose="02020404030301010803" pitchFamily="18" charset="0"/>
                <a:cs typeface="Garamond" panose="02020404030301010803" pitchFamily="18" charset="0"/>
              </a:rPr>
              <a:t>. Unbound does not take sponsored families across international borders.     </a:t>
            </a:r>
            <a:endParaRPr lang="en-US" sz="2400" dirty="0">
              <a:effectLst/>
              <a:latin typeface="Times New Roman" panose="02020603050405020304" pitchFamily="18" charset="0"/>
              <a:ea typeface="Calibri" panose="020F0502020204030204" pitchFamily="34" charset="0"/>
            </a:endParaRPr>
          </a:p>
          <a:p>
            <a:pPr marL="0" indent="0">
              <a:lnSpc>
                <a:spcPct val="114999"/>
              </a:lnSpc>
              <a:spcBef>
                <a:spcPts val="0"/>
              </a:spcBef>
              <a:spcAft>
                <a:spcPts val="1000"/>
              </a:spcAft>
              <a:buNone/>
            </a:pPr>
            <a:endParaRPr lang="en-US" sz="2000" i="1" dirty="0">
              <a:solidFill>
                <a:srgbClr val="000000"/>
              </a:solidFill>
              <a:highlight>
                <a:srgbClr val="FFFF00"/>
              </a:highlight>
              <a:latin typeface="Calibri Light"/>
              <a:ea typeface="Calibri" panose="020F0502020204030204" pitchFamily="34" charset="0"/>
              <a:cs typeface="Calibri Light"/>
            </a:endParaRPr>
          </a:p>
          <a:p>
            <a:pPr lvl="1">
              <a:lnSpc>
                <a:spcPct val="114999"/>
              </a:lnSpc>
              <a:spcBef>
                <a:spcPts val="0"/>
              </a:spcBef>
              <a:spcAft>
                <a:spcPts val="1000"/>
              </a:spcAft>
            </a:pPr>
            <a:endParaRPr lang="en-US" sz="1600" dirty="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dirty="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3399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64252-55BB-F252-4766-3F52DF1D9BF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288"/>
                    </a14:imgEffect>
                    <a14:imgEffect>
                      <a14:saturation sat="135000"/>
                    </a14:imgEffect>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3079" name="Freeform: Shape 307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841248"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2400"/>
              </a:spcAft>
            </a:pPr>
            <a:r>
              <a:rPr lang="en-US" sz="5400">
                <a:solidFill>
                  <a:srgbClr val="FFFFFF"/>
                </a:solidFill>
                <a:latin typeface="+mj-lt"/>
                <a:ea typeface="+mj-ea"/>
                <a:cs typeface="+mj-cs"/>
              </a:rPr>
              <a:t>Correspondence Manual</a:t>
            </a:r>
          </a:p>
        </p:txBody>
      </p:sp>
      <p:pic>
        <p:nvPicPr>
          <p:cNvPr id="16" name="Picture 15">
            <a:extLst>
              <a:ext uri="{FF2B5EF4-FFF2-40B4-BE49-F238E27FC236}">
                <a16:creationId xmlns:a16="http://schemas.microsoft.com/office/drawing/2014/main" id="{82C4551B-3502-4E43-9E80-E239891C10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6943" y="5442965"/>
            <a:ext cx="1028699" cy="1129127"/>
          </a:xfrm>
          <a:prstGeom prst="rect">
            <a:avLst/>
          </a:prstGeom>
        </p:spPr>
      </p:pic>
    </p:spTree>
    <p:extLst>
      <p:ext uri="{BB962C8B-B14F-4D97-AF65-F5344CB8AC3E}">
        <p14:creationId xmlns:p14="http://schemas.microsoft.com/office/powerpoint/2010/main" val="3596757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B1A91-9B97-4691-86B3-FC011F5C1D84}"/>
              </a:ext>
            </a:extLst>
          </p:cNvPr>
          <p:cNvSpPr>
            <a:spLocks noGrp="1"/>
          </p:cNvSpPr>
          <p:nvPr>
            <p:ph type="title"/>
          </p:nvPr>
        </p:nvSpPr>
        <p:spPr/>
        <p:txBody>
          <a:bodyPr>
            <a:noAutofit/>
          </a:bodyPr>
          <a:lstStyle/>
          <a:p>
            <a:r>
              <a:rPr lang="en-US" sz="3800" b="1" dirty="0">
                <a:latin typeface="Centaur"/>
              </a:rPr>
              <a:t>2.1 Video Messages</a:t>
            </a:r>
          </a:p>
        </p:txBody>
      </p:sp>
      <p:sp>
        <p:nvSpPr>
          <p:cNvPr id="5" name="Content Placeholder 4">
            <a:extLst>
              <a:ext uri="{FF2B5EF4-FFF2-40B4-BE49-F238E27FC236}">
                <a16:creationId xmlns:a16="http://schemas.microsoft.com/office/drawing/2014/main" id="{99F0BAD0-C0CD-4162-8FA5-EC8CBAF2FD22}"/>
              </a:ext>
            </a:extLst>
          </p:cNvPr>
          <p:cNvSpPr>
            <a:spLocks noGrp="1"/>
          </p:cNvSpPr>
          <p:nvPr>
            <p:ph idx="1"/>
          </p:nvPr>
        </p:nvSpPr>
        <p:spPr>
          <a:xfrm>
            <a:off x="838200" y="1501254"/>
            <a:ext cx="10515600" cy="4675709"/>
          </a:xfrm>
        </p:spPr>
        <p:txBody>
          <a:bodyPr>
            <a:normAutofit/>
          </a:bodyPr>
          <a:lstStyle/>
          <a:p>
            <a:pPr marL="0" indent="0">
              <a:buNone/>
            </a:pPr>
            <a:r>
              <a:rPr lang="en-US" sz="2800" b="0" i="1" dirty="0">
                <a:solidFill>
                  <a:srgbClr val="000000"/>
                </a:solidFill>
                <a:effectLst/>
                <a:highlight>
                  <a:srgbClr val="FFFF00"/>
                </a:highlight>
                <a:latin typeface="Calibri Light" panose="020F0302020204030204" pitchFamily="34" charset="0"/>
                <a:cs typeface="Calibri Light" panose="020F0302020204030204" pitchFamily="34" charset="0"/>
              </a:rPr>
              <a:t>Reason for revision: New section</a:t>
            </a:r>
          </a:p>
          <a:p>
            <a:pPr marL="0" indent="0">
              <a:buNone/>
            </a:pPr>
            <a:endParaRPr lang="en-US" sz="2800" b="0" i="1" dirty="0">
              <a:solidFill>
                <a:srgbClr val="000000"/>
              </a:solidFill>
              <a:effectLst/>
              <a:highlight>
                <a:srgbClr val="FFFF00"/>
              </a:highlight>
              <a:latin typeface="Calibri Light" panose="020F0302020204030204" pitchFamily="34" charset="0"/>
              <a:cs typeface="Calibri Light" panose="020F0302020204030204" pitchFamily="34" charset="0"/>
            </a:endParaRPr>
          </a:p>
          <a:p>
            <a:pPr marL="0" indent="0">
              <a:buNone/>
            </a:pPr>
            <a:r>
              <a:rPr lang="en-US" sz="2800" b="0" dirty="0">
                <a:solidFill>
                  <a:srgbClr val="000000"/>
                </a:solidFill>
                <a:effectLst/>
                <a:latin typeface="Calibri Light" panose="020F0302020204030204" pitchFamily="34" charset="0"/>
                <a:cs typeface="Calibri Light" panose="020F0302020204030204" pitchFamily="34" charset="0"/>
              </a:rPr>
              <a:t>[Please review section 2.1 in its entirety in the Correspondence Manual]</a:t>
            </a:r>
          </a:p>
          <a:p>
            <a:pPr marL="0" indent="0">
              <a:buNone/>
            </a:pPr>
            <a:endParaRPr lang="en-US" dirty="0"/>
          </a:p>
        </p:txBody>
      </p:sp>
    </p:spTree>
    <p:extLst>
      <p:ext uri="{BB962C8B-B14F-4D97-AF65-F5344CB8AC3E}">
        <p14:creationId xmlns:p14="http://schemas.microsoft.com/office/powerpoint/2010/main" val="3869085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F22DA-3834-4DB3-B987-250087273486}"/>
              </a:ext>
            </a:extLst>
          </p:cNvPr>
          <p:cNvSpPr>
            <a:spLocks noGrp="1"/>
          </p:cNvSpPr>
          <p:nvPr>
            <p:ph idx="1"/>
          </p:nvPr>
        </p:nvSpPr>
        <p:spPr>
          <a:xfrm>
            <a:off x="530352" y="1408176"/>
            <a:ext cx="11210544" cy="5266944"/>
          </a:xfrm>
        </p:spPr>
        <p:txBody>
          <a:bodyPr vert="horz" lIns="91440" tIns="45720" rIns="91440" bIns="45720" rtlCol="0" anchor="t">
            <a:normAutofit/>
          </a:bodyPr>
          <a:lstStyle/>
          <a:p>
            <a:pPr marL="0" indent="0" fontAlgn="base">
              <a:spcBef>
                <a:spcPts val="0"/>
              </a:spcBef>
              <a:buNone/>
            </a:pPr>
            <a:r>
              <a:rPr lang="en-US" sz="2000" i="1" dirty="0">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Change to the primary goal of correspondence from sponsored members who receive correspondence from their sponsor.</a:t>
            </a:r>
            <a:endParaRPr lang="en-US" sz="20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2000" b="1" dirty="0">
                <a:effectLst/>
                <a:latin typeface="Garamond" panose="02020404030301010803" pitchFamily="18"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n-US" sz="2000" dirty="0">
                <a:effectLst/>
                <a:latin typeface="Garamond" panose="02020404030301010803" pitchFamily="18" charset="0"/>
                <a:ea typeface="Calibri" panose="020F0502020204030204" pitchFamily="34" charset="0"/>
              </a:rPr>
              <a:t>Every Unbound beneficiary with a sponsor should send a letter at least every six months. Letters are not required for individuals who are in “Change of Sponsor” or “Benefits Through” status. </a:t>
            </a:r>
            <a:endParaRPr lang="en-US" sz="20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n-US" sz="2000" u="sng" dirty="0">
                <a:solidFill>
                  <a:srgbClr val="FF0000"/>
                </a:solidFill>
                <a:effectLst/>
                <a:latin typeface="Garamond" panose="02020404030301010803" pitchFamily="18" charset="0"/>
                <a:ea typeface="Calibri" panose="020F0502020204030204" pitchFamily="34" charset="0"/>
              </a:rPr>
              <a:t>If a sponsored member receives mail from their sponsor, the primary goal of letters/videos is to continue a conversation with the sponsor. Sponsored members should reply to sponsor’s most recent letter(s) and should respond to any content or questions from the sponsor.</a:t>
            </a:r>
            <a:r>
              <a:rPr lang="en-US" sz="2000" dirty="0">
                <a:solidFill>
                  <a:srgbClr val="FF0000"/>
                </a:solidFill>
                <a:effectLst/>
                <a:latin typeface="Garamond" panose="02020404030301010803" pitchFamily="18"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n-US" sz="2000" dirty="0">
                <a:effectLst/>
                <a:latin typeface="Garamond" panose="02020404030301010803" pitchFamily="18" charset="0"/>
                <a:ea typeface="Calibri" panose="020F0502020204030204" pitchFamily="34" charset="0"/>
              </a:rPr>
              <a:t>Letters should also include current information about the life of the sponsored member and about his/her goal. Letters may include information about their family, interests, community, culture, daily life, academic performance, current grade level, favorite subjects in school, academic ambitions, extracurricular activities, general health status, hobbies, or any other items of interest. If the letter is submitted in a typed format, photos should be included as often as possible. Sponsored members who do not receive mail from their sponsors should engage the sponsor by asking questions about the sponsor’s life.</a:t>
            </a:r>
            <a:endParaRPr lang="en-US" sz="2000" dirty="0">
              <a:effectLst/>
              <a:latin typeface="Times New Roman" panose="02020603050405020304" pitchFamily="18" charset="0"/>
              <a:ea typeface="Calibri" panose="020F0502020204030204" pitchFamily="34" charset="0"/>
            </a:endParaRPr>
          </a:p>
        </p:txBody>
      </p:sp>
      <p:sp>
        <p:nvSpPr>
          <p:cNvPr id="4" name="Title 3">
            <a:extLst>
              <a:ext uri="{FF2B5EF4-FFF2-40B4-BE49-F238E27FC236}">
                <a16:creationId xmlns:a16="http://schemas.microsoft.com/office/drawing/2014/main" id="{CDC34949-3FA7-4198-9B34-2DA6F1B2AD2D}"/>
              </a:ext>
            </a:extLst>
          </p:cNvPr>
          <p:cNvSpPr>
            <a:spLocks noGrp="1"/>
          </p:cNvSpPr>
          <p:nvPr>
            <p:ph type="title"/>
          </p:nvPr>
        </p:nvSpPr>
        <p:spPr>
          <a:xfrm>
            <a:off x="838200" y="328549"/>
            <a:ext cx="10515600" cy="841883"/>
          </a:xfrm>
        </p:spPr>
        <p:txBody>
          <a:bodyPr>
            <a:noAutofit/>
          </a:bodyPr>
          <a:lstStyle/>
          <a:p>
            <a:r>
              <a:rPr lang="en-US" sz="3800" b="1" dirty="0">
                <a:latin typeface="Centaur" panose="02030504050205020304" pitchFamily="18" charset="0"/>
              </a:rPr>
              <a:t>2.2.2 Letters</a:t>
            </a:r>
          </a:p>
        </p:txBody>
      </p:sp>
    </p:spTree>
    <p:extLst>
      <p:ext uri="{BB962C8B-B14F-4D97-AF65-F5344CB8AC3E}">
        <p14:creationId xmlns:p14="http://schemas.microsoft.com/office/powerpoint/2010/main" val="314002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4B32-FA39-4DB8-A3F8-758C2BAC70B3}"/>
              </a:ext>
            </a:extLst>
          </p:cNvPr>
          <p:cNvSpPr>
            <a:spLocks noGrp="1"/>
          </p:cNvSpPr>
          <p:nvPr>
            <p:ph type="title"/>
          </p:nvPr>
        </p:nvSpPr>
        <p:spPr>
          <a:xfrm>
            <a:off x="630936" y="420624"/>
            <a:ext cx="10744200" cy="1078992"/>
          </a:xfrm>
        </p:spPr>
        <p:txBody>
          <a:bodyPr anchor="ctr">
            <a:normAutofit/>
          </a:bodyPr>
          <a:lstStyle/>
          <a:p>
            <a:r>
              <a:rPr lang="en-US" sz="3800" b="1" i="0" dirty="0">
                <a:effectLst/>
                <a:latin typeface="Centaur" panose="02030504050205020304" pitchFamily="18" charset="0"/>
              </a:rPr>
              <a:t>3.2 Annual Photo Guidelines</a:t>
            </a:r>
            <a:endParaRPr lang="en-US" sz="3800" dirty="0">
              <a:latin typeface="Centaur" panose="02030504050205020304" pitchFamily="18" charset="0"/>
            </a:endParaRPr>
          </a:p>
        </p:txBody>
      </p:sp>
      <p:sp>
        <p:nvSpPr>
          <p:cNvPr id="3" name="Content Placeholder 2">
            <a:extLst>
              <a:ext uri="{FF2B5EF4-FFF2-40B4-BE49-F238E27FC236}">
                <a16:creationId xmlns:a16="http://schemas.microsoft.com/office/drawing/2014/main" id="{BB12C7B7-3834-4DF2-B16B-58C6EB7FC38D}"/>
              </a:ext>
            </a:extLst>
          </p:cNvPr>
          <p:cNvSpPr>
            <a:spLocks noGrp="1"/>
          </p:cNvSpPr>
          <p:nvPr>
            <p:ph idx="1"/>
          </p:nvPr>
        </p:nvSpPr>
        <p:spPr>
          <a:xfrm>
            <a:off x="475488" y="1499616"/>
            <a:ext cx="11356847" cy="5157215"/>
          </a:xfrm>
        </p:spPr>
        <p:txBody>
          <a:bodyPr anchor="ctr">
            <a:normAutofit/>
          </a:bodyPr>
          <a:lstStyle/>
          <a:p>
            <a:pPr marL="0" indent="0">
              <a:buNone/>
            </a:pPr>
            <a:endParaRPr lang="en-US" sz="2200" b="0" i="1" dirty="0">
              <a:effectLst/>
              <a:highlight>
                <a:srgbClr val="FFFF00"/>
              </a:highlight>
              <a:latin typeface="Garamond" panose="02020404030301010803" pitchFamily="18" charset="0"/>
            </a:endParaRPr>
          </a:p>
          <a:p>
            <a:pPr marL="0" indent="0">
              <a:buNone/>
            </a:pPr>
            <a:endParaRPr lang="en-US" sz="2200" i="1" dirty="0">
              <a:highlight>
                <a:srgbClr val="FFFF00"/>
              </a:highlight>
              <a:latin typeface="Garamond" panose="02020404030301010803" pitchFamily="18" charset="0"/>
            </a:endParaRPr>
          </a:p>
          <a:p>
            <a:pPr marL="0" marR="0" indent="0" fontAlgn="base">
              <a:spcBef>
                <a:spcPts val="0"/>
              </a:spcBef>
              <a:spcAft>
                <a:spcPts val="0"/>
              </a:spcAft>
              <a:buNone/>
            </a:pPr>
            <a:r>
              <a:rPr lang="en-US" i="1" dirty="0">
                <a:effectLst/>
                <a:highlight>
                  <a:srgbClr val="FFFF00"/>
                </a:highlight>
                <a:latin typeface="Garamond" panose="02020404030301010803" pitchFamily="18" charset="0"/>
                <a:ea typeface="Times New Roman" panose="02020603050405020304" pitchFamily="18" charset="0"/>
                <a:cs typeface="Segoe UI" panose="020B0502040204020203" pitchFamily="34" charset="0"/>
              </a:rPr>
              <a:t>Reason for revision: Add guidance for when it is not possible to take a dignified photo of a sponsored member.</a:t>
            </a:r>
            <a:endParaRPr lang="en-US" dirty="0">
              <a:effectLs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n-US" i="1" dirty="0">
                <a:effectLst/>
                <a:latin typeface="Garamond" panose="02020404030301010803" pitchFamily="18" charset="0"/>
                <a:ea typeface="Times New Roman" panose="02020603050405020304" pitchFamily="18" charset="0"/>
                <a:cs typeface="Segoe UI" panose="020B0502040204020203" pitchFamily="34" charset="0"/>
              </a:rPr>
              <a:t> </a:t>
            </a:r>
            <a:endParaRPr lang="en-US"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dirty="0">
                <a:effectLst/>
                <a:latin typeface="Garamond" panose="02020404030301010803" pitchFamily="18" charset="0"/>
                <a:ea typeface="Calibri" panose="020F0502020204030204" pitchFamily="34" charset="0"/>
              </a:rPr>
              <a:t>Photo guidelines </a:t>
            </a:r>
            <a:r>
              <a:rPr lang="en-US" dirty="0">
                <a:latin typeface="Garamond" panose="02020404030301010803" pitchFamily="18" charset="0"/>
              </a:rPr>
              <a:t>[New bullet point added]:</a:t>
            </a:r>
          </a:p>
          <a:p>
            <a:pPr marL="0" indent="0">
              <a:buNone/>
            </a:pPr>
            <a:r>
              <a:rPr lang="en-US" u="sng" dirty="0">
                <a:solidFill>
                  <a:srgbClr val="FF0000"/>
                </a:solidFill>
                <a:effectLst/>
                <a:latin typeface="Garamond" panose="02020404030301010803" pitchFamily="18" charset="0"/>
                <a:ea typeface="Calibri" panose="020F0502020204030204" pitchFamily="34" charset="0"/>
              </a:rPr>
              <a:t>In certain special cases, it may be impossible for a dignified photo of the individual to be captured due to health issues. Please consult with your regional specialist to determine whether an alternative photo can be accepted in these situations.</a:t>
            </a:r>
            <a:endParaRPr lang="en-US" dirty="0">
              <a:effectLst/>
              <a:latin typeface="Times New Roman" panose="02020603050405020304" pitchFamily="18" charset="0"/>
              <a:ea typeface="Calibri" panose="020F0502020204030204" pitchFamily="34" charset="0"/>
            </a:endParaRPr>
          </a:p>
          <a:p>
            <a:pPr marL="0" indent="0">
              <a:buNone/>
            </a:pPr>
            <a:endParaRPr lang="en-US" sz="2200" dirty="0">
              <a:highlight>
                <a:srgbClr val="FFFF00"/>
              </a:highlight>
              <a:latin typeface="Garamond" panose="02020404030301010803" pitchFamily="18" charset="0"/>
            </a:endParaRPr>
          </a:p>
          <a:p>
            <a:pPr marL="0" indent="0">
              <a:buNone/>
            </a:pPr>
            <a:endParaRPr lang="en-US" sz="2200" dirty="0">
              <a:highlight>
                <a:srgbClr val="FFFF00"/>
              </a:highlight>
              <a:latin typeface="Garamond" panose="02020404030301010803" pitchFamily="18" charset="0"/>
            </a:endParaRPr>
          </a:p>
          <a:p>
            <a:pPr marL="0" indent="0">
              <a:buNone/>
            </a:pPr>
            <a:endParaRPr lang="en-US" sz="2200" dirty="0">
              <a:highlight>
                <a:srgbClr val="FFFF00"/>
              </a:highlight>
            </a:endParaRPr>
          </a:p>
        </p:txBody>
      </p:sp>
    </p:spTree>
    <p:extLst>
      <p:ext uri="{BB962C8B-B14F-4D97-AF65-F5344CB8AC3E}">
        <p14:creationId xmlns:p14="http://schemas.microsoft.com/office/powerpoint/2010/main" val="2670208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10E12F4EF4F2499C202FED89557D5F" ma:contentTypeVersion="17" ma:contentTypeDescription="Create a new document." ma:contentTypeScope="" ma:versionID="7b324f4fbfa9044ad6b5bf85bb494e34">
  <xsd:schema xmlns:xsd="http://www.w3.org/2001/XMLSchema" xmlns:xs="http://www.w3.org/2001/XMLSchema" xmlns:p="http://schemas.microsoft.com/office/2006/metadata/properties" xmlns:ns2="a3e79b0f-2e5c-44f3-86ca-a129381f5310" xmlns:ns3="908962da-7e49-417d-bf2d-aa1fd0f9a02e" targetNamespace="http://schemas.microsoft.com/office/2006/metadata/properties" ma:root="true" ma:fieldsID="ed92132c235712cd680fb4a586ff2611" ns2:_="" ns3:_="">
    <xsd:import namespace="a3e79b0f-2e5c-44f3-86ca-a129381f5310"/>
    <xsd:import namespace="908962da-7e49-417d-bf2d-aa1fd0f9a0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79b0f-2e5c-44f3-86ca-a129381f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eb1c5d-f832-4922-9156-cbe6eafe467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8962da-7e49-417d-bf2d-aa1fd0f9a0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9e9e937-b60f-4f11-ba74-411a3f172958}" ma:internalName="TaxCatchAll" ma:showField="CatchAllData" ma:web="908962da-7e49-417d-bf2d-aa1fd0f9a0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08962da-7e49-417d-bf2d-aa1fd0f9a02e" xsi:nil="true"/>
    <lcf76f155ced4ddcb4097134ff3c332f xmlns="a3e79b0f-2e5c-44f3-86ca-a129381f5310">
      <Terms xmlns="http://schemas.microsoft.com/office/infopath/2007/PartnerControls"/>
    </lcf76f155ced4ddcb4097134ff3c332f>
    <SharedWithUsers xmlns="908962da-7e49-417d-bf2d-aa1fd0f9a02e">
      <UserInfo>
        <DisplayName>Unbound BI Members</DisplayName>
        <AccountId>367</AccountId>
        <AccountType/>
      </UserInfo>
    </SharedWithUsers>
  </documentManagement>
</p:properties>
</file>

<file path=customXml/itemProps1.xml><?xml version="1.0" encoding="utf-8"?>
<ds:datastoreItem xmlns:ds="http://schemas.openxmlformats.org/officeDocument/2006/customXml" ds:itemID="{B62C5246-03D8-4170-A940-03180B0CBC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e79b0f-2e5c-44f3-86ca-a129381f5310"/>
    <ds:schemaRef ds:uri="908962da-7e49-417d-bf2d-aa1fd0f9a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BED896-D96A-41B3-812D-A6CB622BCACD}">
  <ds:schemaRefs>
    <ds:schemaRef ds:uri="http://schemas.microsoft.com/sharepoint/v3/contenttype/forms"/>
  </ds:schemaRefs>
</ds:datastoreItem>
</file>

<file path=customXml/itemProps3.xml><?xml version="1.0" encoding="utf-8"?>
<ds:datastoreItem xmlns:ds="http://schemas.openxmlformats.org/officeDocument/2006/customXml" ds:itemID="{7F1B3165-A288-468A-B89F-6A0EA68DD9A4}">
  <ds:schemaRefs>
    <ds:schemaRef ds:uri="http://purl.org/dc/dcmitype/"/>
    <ds:schemaRef ds:uri="a3e79b0f-2e5c-44f3-86ca-a129381f5310"/>
    <ds:schemaRef ds:uri="http://purl.org/dc/elements/1.1/"/>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08962da-7e49-417d-bf2d-aa1fd0f9a02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152</TotalTime>
  <Words>1285</Words>
  <Application>Microsoft Office PowerPoint</Application>
  <PresentationFormat>Widescreen</PresentationFormat>
  <Paragraphs>74</Paragraphs>
  <Slides>18</Slides>
  <Notes>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2.4.7 Unbound Branch Offices</vt:lpstr>
      <vt:lpstr>6.4.5.5 Location of an ISV</vt:lpstr>
      <vt:lpstr>PowerPoint Presentation</vt:lpstr>
      <vt:lpstr>2.1 Video Messages</vt:lpstr>
      <vt:lpstr>2.2.2 Letters</vt:lpstr>
      <vt:lpstr>3.2 Annual Photo Guidelines</vt:lpstr>
      <vt:lpstr>4.1 Speed Letters</vt:lpstr>
      <vt:lpstr>4.2.2 Youth in Change of Sponsor</vt:lpstr>
      <vt:lpstr>PowerPoint Presentation</vt:lpstr>
      <vt:lpstr>11.1 Project Initiated / External Audits</vt:lpstr>
      <vt:lpstr>13 Guideline for G/L and Dept/Program Coding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Pearson</dc:creator>
  <cp:lastModifiedBy>Daniel Pearson</cp:lastModifiedBy>
  <cp:revision>100</cp:revision>
  <dcterms:created xsi:type="dcterms:W3CDTF">2020-12-21T20:51:58Z</dcterms:created>
  <dcterms:modified xsi:type="dcterms:W3CDTF">2023-01-12T16:17:38Z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0x0101009310E12F4EF4F2499C202FED89557D5F</vt:lpwstr>
  </property>
  <property fmtid="{D5CDD505-2E9C-101B-9397-08002B2CF9AE}" pid="3" name="MediaServiceImageTags">
    <vt:lpwstr/>
  </property>
</Properties>
</file>