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4"/>
  </p:sldMasterIdLst>
  <p:notesMasterIdLst>
    <p:notesMasterId r:id="rId28"/>
  </p:notesMasterIdLst>
  <p:sldIdLst>
    <p:sldId id="418" r:id="rId5"/>
    <p:sldId id="407" r:id="rId6"/>
    <p:sldId id="324" r:id="rId7"/>
    <p:sldId id="382" r:id="rId8"/>
    <p:sldId id="408" r:id="rId9"/>
    <p:sldId id="363" r:id="rId10"/>
    <p:sldId id="419" r:id="rId11"/>
    <p:sldId id="401" r:id="rId12"/>
    <p:sldId id="361" r:id="rId13"/>
    <p:sldId id="409" r:id="rId14"/>
    <p:sldId id="404" r:id="rId15"/>
    <p:sldId id="405" r:id="rId16"/>
    <p:sldId id="406" r:id="rId17"/>
    <p:sldId id="410" r:id="rId18"/>
    <p:sldId id="411" r:id="rId19"/>
    <p:sldId id="415" r:id="rId20"/>
    <p:sldId id="412" r:id="rId21"/>
    <p:sldId id="413" r:id="rId22"/>
    <p:sldId id="414" r:id="rId23"/>
    <p:sldId id="417" r:id="rId24"/>
    <p:sldId id="416" r:id="rId25"/>
    <p:sldId id="397" r:id="rId26"/>
    <p:sldId id="34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3E2C"/>
    <a:srgbClr val="E0A854"/>
    <a:srgbClr val="F05A50"/>
    <a:srgbClr val="769D7F"/>
    <a:srgbClr val="182952"/>
    <a:srgbClr val="BDB919"/>
    <a:srgbClr val="7B2B29"/>
    <a:srgbClr val="746B34"/>
    <a:srgbClr val="558ED5"/>
    <a:srgbClr val="CECE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831C96-9070-4587-B149-473E669813D7}" v="3" dt="2024-01-22T16:27:23.3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83" autoAdjust="0"/>
    <p:restoredTop sz="94249" autoAdjust="0"/>
  </p:normalViewPr>
  <p:slideViewPr>
    <p:cSldViewPr snapToGrid="0">
      <p:cViewPr>
        <p:scale>
          <a:sx n="80" d="100"/>
          <a:sy n="80" d="100"/>
        </p:scale>
        <p:origin x="778" y="18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lissa Velazquez" userId="S::melissav@unbound.org::16fd0f73-936e-41e1-b845-a7f11a380ee3" providerId="AD" clId="Web-{17831C96-9070-4587-B149-473E669813D7}"/>
    <pc:docChg chg="modSld">
      <pc:chgData name="Melissa Velazquez" userId="S::melissav@unbound.org::16fd0f73-936e-41e1-b845-a7f11a380ee3" providerId="AD" clId="Web-{17831C96-9070-4587-B149-473E669813D7}" dt="2024-01-22T16:27:22.183" v="0" actId="20577"/>
      <pc:docMkLst>
        <pc:docMk/>
      </pc:docMkLst>
      <pc:sldChg chg="modSp">
        <pc:chgData name="Melissa Velazquez" userId="S::melissav@unbound.org::16fd0f73-936e-41e1-b845-a7f11a380ee3" providerId="AD" clId="Web-{17831C96-9070-4587-B149-473E669813D7}" dt="2024-01-22T16:27:22.183" v="0" actId="20577"/>
        <pc:sldMkLst>
          <pc:docMk/>
          <pc:sldMk cId="4238253988" sldId="361"/>
        </pc:sldMkLst>
        <pc:spChg chg="mod">
          <ac:chgData name="Melissa Velazquez" userId="S::melissav@unbound.org::16fd0f73-936e-41e1-b845-a7f11a380ee3" providerId="AD" clId="Web-{17831C96-9070-4587-B149-473E669813D7}" dt="2024-01-22T16:27:22.183" v="0" actId="20577"/>
          <ac:spMkLst>
            <pc:docMk/>
            <pc:sldMk cId="4238253988" sldId="361"/>
            <ac:spMk id="6" creationId="{3A65AEB8-8729-4B85-43E6-5A1CC07660A9}"/>
          </ac:spMkLst>
        </pc:spChg>
      </pc:sldChg>
    </pc:docChg>
  </pc:docChgLst>
  <pc:docChgLst>
    <pc:chgData name="Daniel Pearson" userId="S::danp@unbound.org::72e1c3a8-cc60-4ee2-b2f8-868c232f7ec8" providerId="AD" clId="Web-{AEE76FE1-F7F9-4CA8-9CD9-278CD9487909}"/>
    <pc:docChg chg="modSld">
      <pc:chgData name="Daniel Pearson" userId="S::danp@unbound.org::72e1c3a8-cc60-4ee2-b2f8-868c232f7ec8" providerId="AD" clId="Web-{AEE76FE1-F7F9-4CA8-9CD9-278CD9487909}" dt="2024-01-04T14:55:45.066" v="28" actId="20577"/>
      <pc:docMkLst>
        <pc:docMk/>
      </pc:docMkLst>
      <pc:sldChg chg="modSp">
        <pc:chgData name="Daniel Pearson" userId="S::danp@unbound.org::72e1c3a8-cc60-4ee2-b2f8-868c232f7ec8" providerId="AD" clId="Web-{AEE76FE1-F7F9-4CA8-9CD9-278CD9487909}" dt="2024-01-04T14:55:45.066" v="28" actId="20577"/>
        <pc:sldMkLst>
          <pc:docMk/>
          <pc:sldMk cId="3908364654" sldId="363"/>
        </pc:sldMkLst>
        <pc:spChg chg="mod">
          <ac:chgData name="Daniel Pearson" userId="S::danp@unbound.org::72e1c3a8-cc60-4ee2-b2f8-868c232f7ec8" providerId="AD" clId="Web-{AEE76FE1-F7F9-4CA8-9CD9-278CD9487909}" dt="2024-01-04T14:55:45.066" v="28" actId="20577"/>
          <ac:spMkLst>
            <pc:docMk/>
            <pc:sldMk cId="3908364654" sldId="363"/>
            <ac:spMk id="4" creationId="{40E901CE-2DD3-68FF-D2A5-0F95AB1E710E}"/>
          </ac:spMkLst>
        </pc:spChg>
      </pc:sldChg>
      <pc:sldChg chg="modSp">
        <pc:chgData name="Daniel Pearson" userId="S::danp@unbound.org::72e1c3a8-cc60-4ee2-b2f8-868c232f7ec8" providerId="AD" clId="Web-{AEE76FE1-F7F9-4CA8-9CD9-278CD9487909}" dt="2024-01-04T14:55:31.972" v="26" actId="20577"/>
        <pc:sldMkLst>
          <pc:docMk/>
          <pc:sldMk cId="1303313336" sldId="401"/>
        </pc:sldMkLst>
        <pc:spChg chg="mod">
          <ac:chgData name="Daniel Pearson" userId="S::danp@unbound.org::72e1c3a8-cc60-4ee2-b2f8-868c232f7ec8" providerId="AD" clId="Web-{AEE76FE1-F7F9-4CA8-9CD9-278CD9487909}" dt="2024-01-04T14:55:31.972" v="26" actId="20577"/>
          <ac:spMkLst>
            <pc:docMk/>
            <pc:sldMk cId="1303313336" sldId="401"/>
            <ac:spMk id="4" creationId="{8038DE9B-D8DA-0914-34DB-14658067E0C2}"/>
          </ac:spMkLst>
        </pc:spChg>
        <pc:graphicFrameChg chg="mod modGraphic">
          <ac:chgData name="Daniel Pearson" userId="S::danp@unbound.org::72e1c3a8-cc60-4ee2-b2f8-868c232f7ec8" providerId="AD" clId="Web-{AEE76FE1-F7F9-4CA8-9CD9-278CD9487909}" dt="2024-01-04T14:55:11.362" v="25"/>
          <ac:graphicFrameMkLst>
            <pc:docMk/>
            <pc:sldMk cId="1303313336" sldId="401"/>
            <ac:graphicFrameMk id="5" creationId="{025F490F-7A31-EB91-73A7-490C80B8F13C}"/>
          </ac:graphicFrameMkLst>
        </pc:graphicFrameChg>
      </pc:sldChg>
      <pc:sldChg chg="modSp">
        <pc:chgData name="Daniel Pearson" userId="S::danp@unbound.org::72e1c3a8-cc60-4ee2-b2f8-868c232f7ec8" providerId="AD" clId="Web-{AEE76FE1-F7F9-4CA8-9CD9-278CD9487909}" dt="2024-01-04T14:55:37.082" v="27" actId="20577"/>
        <pc:sldMkLst>
          <pc:docMk/>
          <pc:sldMk cId="831253478" sldId="419"/>
        </pc:sldMkLst>
        <pc:spChg chg="mod">
          <ac:chgData name="Daniel Pearson" userId="S::danp@unbound.org::72e1c3a8-cc60-4ee2-b2f8-868c232f7ec8" providerId="AD" clId="Web-{AEE76FE1-F7F9-4CA8-9CD9-278CD9487909}" dt="2024-01-04T14:55:37.082" v="27" actId="20577"/>
          <ac:spMkLst>
            <pc:docMk/>
            <pc:sldMk cId="831253478" sldId="419"/>
            <ac:spMk id="4" creationId="{40E901CE-2DD3-68FF-D2A5-0F95AB1E710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ADE48E-23E0-4352-BA82-5EB11E299497}" type="datetimeFigureOut">
              <a:rPr lang="en-US" smtClean="0"/>
              <a:t>1/22/2024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9EB4C5-B3AA-45D4-85A6-6E8AE461CCF9}" type="slidenum">
              <a:rPr lang="en-US" smtClean="0"/>
              <a:t>‹#›</a:t>
            </a:fld>
            <a:endParaRPr lang="en-US"/>
          </a:p>
        </p:txBody>
      </p:sp>
    </p:spTree>
    <p:extLst>
      <p:ext uri="{BB962C8B-B14F-4D97-AF65-F5344CB8AC3E}">
        <p14:creationId xmlns:p14="http://schemas.microsoft.com/office/powerpoint/2010/main" val="28933580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F1BE6-FDBF-304F-B676-E9106B65A8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82060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9EB4C5-B3AA-45D4-85A6-6E8AE461CCF9}" type="slidenum">
              <a:rPr lang="en-US" smtClean="0"/>
              <a:t>18</a:t>
            </a:fld>
            <a:endParaRPr lang="en-US"/>
          </a:p>
        </p:txBody>
      </p:sp>
    </p:spTree>
    <p:extLst>
      <p:ext uri="{BB962C8B-B14F-4D97-AF65-F5344CB8AC3E}">
        <p14:creationId xmlns:p14="http://schemas.microsoft.com/office/powerpoint/2010/main" val="9762544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9EB4C5-B3AA-45D4-85A6-6E8AE461CCF9}" type="slidenum">
              <a:rPr lang="en-US" smtClean="0"/>
              <a:t>19</a:t>
            </a:fld>
            <a:endParaRPr lang="en-US"/>
          </a:p>
        </p:txBody>
      </p:sp>
    </p:spTree>
    <p:extLst>
      <p:ext uri="{BB962C8B-B14F-4D97-AF65-F5344CB8AC3E}">
        <p14:creationId xmlns:p14="http://schemas.microsoft.com/office/powerpoint/2010/main" val="16601787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9EB4C5-B3AA-45D4-85A6-6E8AE461CCF9}" type="slidenum">
              <a:rPr lang="en-US" smtClean="0"/>
              <a:t>20</a:t>
            </a:fld>
            <a:endParaRPr lang="en-US"/>
          </a:p>
        </p:txBody>
      </p:sp>
    </p:spTree>
    <p:extLst>
      <p:ext uri="{BB962C8B-B14F-4D97-AF65-F5344CB8AC3E}">
        <p14:creationId xmlns:p14="http://schemas.microsoft.com/office/powerpoint/2010/main" val="41764320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9EB4C5-B3AA-45D4-85A6-6E8AE461CCF9}" type="slidenum">
              <a:rPr lang="en-US" smtClean="0"/>
              <a:t>21</a:t>
            </a:fld>
            <a:endParaRPr lang="en-US"/>
          </a:p>
        </p:txBody>
      </p:sp>
    </p:spTree>
    <p:extLst>
      <p:ext uri="{BB962C8B-B14F-4D97-AF65-F5344CB8AC3E}">
        <p14:creationId xmlns:p14="http://schemas.microsoft.com/office/powerpoint/2010/main" val="19479855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9EB4C5-B3AA-45D4-85A6-6E8AE461CCF9}" type="slidenum">
              <a:rPr lang="en-US" smtClean="0"/>
              <a:t>3</a:t>
            </a:fld>
            <a:endParaRPr lang="en-US"/>
          </a:p>
        </p:txBody>
      </p:sp>
    </p:spTree>
    <p:extLst>
      <p:ext uri="{BB962C8B-B14F-4D97-AF65-F5344CB8AC3E}">
        <p14:creationId xmlns:p14="http://schemas.microsoft.com/office/powerpoint/2010/main" val="1121707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9EB4C5-B3AA-45D4-85A6-6E8AE461CCF9}" type="slidenum">
              <a:rPr lang="en-US" smtClean="0"/>
              <a:t>4</a:t>
            </a:fld>
            <a:endParaRPr lang="en-US"/>
          </a:p>
        </p:txBody>
      </p:sp>
    </p:spTree>
    <p:extLst>
      <p:ext uri="{BB962C8B-B14F-4D97-AF65-F5344CB8AC3E}">
        <p14:creationId xmlns:p14="http://schemas.microsoft.com/office/powerpoint/2010/main" val="33058363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9EB4C5-B3AA-45D4-85A6-6E8AE461CCF9}" type="slidenum">
              <a:rPr lang="en-US" smtClean="0"/>
              <a:t>11</a:t>
            </a:fld>
            <a:endParaRPr lang="en-US"/>
          </a:p>
        </p:txBody>
      </p:sp>
    </p:spTree>
    <p:extLst>
      <p:ext uri="{BB962C8B-B14F-4D97-AF65-F5344CB8AC3E}">
        <p14:creationId xmlns:p14="http://schemas.microsoft.com/office/powerpoint/2010/main" val="13766057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9EB4C5-B3AA-45D4-85A6-6E8AE461CCF9}" type="slidenum">
              <a:rPr lang="en-US" smtClean="0"/>
              <a:t>12</a:t>
            </a:fld>
            <a:endParaRPr lang="en-US"/>
          </a:p>
        </p:txBody>
      </p:sp>
    </p:spTree>
    <p:extLst>
      <p:ext uri="{BB962C8B-B14F-4D97-AF65-F5344CB8AC3E}">
        <p14:creationId xmlns:p14="http://schemas.microsoft.com/office/powerpoint/2010/main" val="23241624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9EB4C5-B3AA-45D4-85A6-6E8AE461CCF9}" type="slidenum">
              <a:rPr lang="en-US" smtClean="0"/>
              <a:t>13</a:t>
            </a:fld>
            <a:endParaRPr lang="en-US"/>
          </a:p>
        </p:txBody>
      </p:sp>
    </p:spTree>
    <p:extLst>
      <p:ext uri="{BB962C8B-B14F-4D97-AF65-F5344CB8AC3E}">
        <p14:creationId xmlns:p14="http://schemas.microsoft.com/office/powerpoint/2010/main" val="25138465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9EB4C5-B3AA-45D4-85A6-6E8AE461CCF9}" type="slidenum">
              <a:rPr lang="en-US" smtClean="0"/>
              <a:t>15</a:t>
            </a:fld>
            <a:endParaRPr lang="en-US"/>
          </a:p>
        </p:txBody>
      </p:sp>
    </p:spTree>
    <p:extLst>
      <p:ext uri="{BB962C8B-B14F-4D97-AF65-F5344CB8AC3E}">
        <p14:creationId xmlns:p14="http://schemas.microsoft.com/office/powerpoint/2010/main" val="33737414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9EB4C5-B3AA-45D4-85A6-6E8AE461CCF9}" type="slidenum">
              <a:rPr lang="en-US" smtClean="0"/>
              <a:t>16</a:t>
            </a:fld>
            <a:endParaRPr lang="en-US"/>
          </a:p>
        </p:txBody>
      </p:sp>
    </p:spTree>
    <p:extLst>
      <p:ext uri="{BB962C8B-B14F-4D97-AF65-F5344CB8AC3E}">
        <p14:creationId xmlns:p14="http://schemas.microsoft.com/office/powerpoint/2010/main" val="4291068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9EB4C5-B3AA-45D4-85A6-6E8AE461CCF9}" type="slidenum">
              <a:rPr lang="en-US" smtClean="0"/>
              <a:t>17</a:t>
            </a:fld>
            <a:endParaRPr lang="en-US"/>
          </a:p>
        </p:txBody>
      </p:sp>
    </p:spTree>
    <p:extLst>
      <p:ext uri="{BB962C8B-B14F-4D97-AF65-F5344CB8AC3E}">
        <p14:creationId xmlns:p14="http://schemas.microsoft.com/office/powerpoint/2010/main" val="12260649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A8F19A1-2076-40CF-8CB3-4652086B622D}"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82E318-B0AD-4521-872A-302F224BF699}" type="slidenum">
              <a:rPr lang="en-US" smtClean="0"/>
              <a:t>‹#›</a:t>
            </a:fld>
            <a:endParaRPr lang="en-US"/>
          </a:p>
        </p:txBody>
      </p:sp>
    </p:spTree>
    <p:extLst>
      <p:ext uri="{BB962C8B-B14F-4D97-AF65-F5344CB8AC3E}">
        <p14:creationId xmlns:p14="http://schemas.microsoft.com/office/powerpoint/2010/main" val="751189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8F19A1-2076-40CF-8CB3-4652086B622D}"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82E318-B0AD-4521-872A-302F224BF699}" type="slidenum">
              <a:rPr lang="en-US" smtClean="0"/>
              <a:t>‹#›</a:t>
            </a:fld>
            <a:endParaRPr lang="en-US"/>
          </a:p>
        </p:txBody>
      </p:sp>
    </p:spTree>
    <p:extLst>
      <p:ext uri="{BB962C8B-B14F-4D97-AF65-F5344CB8AC3E}">
        <p14:creationId xmlns:p14="http://schemas.microsoft.com/office/powerpoint/2010/main" val="13575317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8F19A1-2076-40CF-8CB3-4652086B622D}"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82E318-B0AD-4521-872A-302F224BF699}" type="slidenum">
              <a:rPr lang="en-US" smtClean="0"/>
              <a:t>‹#›</a:t>
            </a:fld>
            <a:endParaRPr lang="en-US"/>
          </a:p>
        </p:txBody>
      </p:sp>
    </p:spTree>
    <p:extLst>
      <p:ext uri="{BB962C8B-B14F-4D97-AF65-F5344CB8AC3E}">
        <p14:creationId xmlns:p14="http://schemas.microsoft.com/office/powerpoint/2010/main" val="4137570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Unbound Navy">
    <p:bg>
      <p:bgPr>
        <a:solidFill>
          <a:schemeClr val="accent2"/>
        </a:solidFill>
        <a:effectLst/>
      </p:bgPr>
    </p:bg>
    <p:spTree>
      <p:nvGrpSpPr>
        <p:cNvPr id="1" name=""/>
        <p:cNvGrpSpPr/>
        <p:nvPr/>
      </p:nvGrpSpPr>
      <p:grpSpPr>
        <a:xfrm>
          <a:off x="0" y="0"/>
          <a:ext cx="0" cy="0"/>
          <a:chOff x="0" y="0"/>
          <a:chExt cx="0" cy="0"/>
        </a:xfrm>
      </p:grpSpPr>
      <p:sp>
        <p:nvSpPr>
          <p:cNvPr id="3" name="Text Placeholder 11"/>
          <p:cNvSpPr>
            <a:spLocks noGrp="1"/>
          </p:cNvSpPr>
          <p:nvPr>
            <p:ph type="body" sz="quarter" idx="10" hasCustomPrompt="1"/>
          </p:nvPr>
        </p:nvSpPr>
        <p:spPr>
          <a:xfrm>
            <a:off x="596700" y="2091796"/>
            <a:ext cx="10998603" cy="2456014"/>
          </a:xfrm>
          <a:prstGeom prst="rect">
            <a:avLst/>
          </a:prstGeom>
        </p:spPr>
        <p:txBody>
          <a:bodyPr vert="horz"/>
          <a:lstStyle>
            <a:lvl1pPr marL="0" indent="0" algn="ctr">
              <a:lnSpc>
                <a:spcPct val="60000"/>
              </a:lnSpc>
              <a:buNone/>
              <a:defRPr sz="10000" b="1">
                <a:solidFill>
                  <a:schemeClr val="bg1"/>
                </a:solidFill>
                <a:latin typeface="+mj-lt"/>
              </a:defRPr>
            </a:lvl1pPr>
          </a:lstStyle>
          <a:p>
            <a:pPr lvl="0"/>
            <a:r>
              <a:rPr lang="en-US"/>
              <a:t>SECTION</a:t>
            </a:r>
          </a:p>
          <a:p>
            <a:pPr lvl="0"/>
            <a:r>
              <a:rPr lang="en-US"/>
              <a:t>HEADING</a:t>
            </a:r>
          </a:p>
        </p:txBody>
      </p:sp>
      <p:pic>
        <p:nvPicPr>
          <p:cNvPr id="4" name="Picture 3" descr="Unbound_horizontal_brandmark_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96777" y="6074833"/>
            <a:ext cx="2261512" cy="534298"/>
          </a:xfrm>
          <a:prstGeom prst="rect">
            <a:avLst/>
          </a:prstGeom>
        </p:spPr>
      </p:pic>
    </p:spTree>
    <p:extLst>
      <p:ext uri="{BB962C8B-B14F-4D97-AF65-F5344CB8AC3E}">
        <p14:creationId xmlns:p14="http://schemas.microsoft.com/office/powerpoint/2010/main" val="1315724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8F19A1-2076-40CF-8CB3-4652086B622D}"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82E318-B0AD-4521-872A-302F224BF699}" type="slidenum">
              <a:rPr lang="en-US" smtClean="0"/>
              <a:t>‹#›</a:t>
            </a:fld>
            <a:endParaRPr lang="en-US"/>
          </a:p>
        </p:txBody>
      </p:sp>
    </p:spTree>
    <p:extLst>
      <p:ext uri="{BB962C8B-B14F-4D97-AF65-F5344CB8AC3E}">
        <p14:creationId xmlns:p14="http://schemas.microsoft.com/office/powerpoint/2010/main" val="3377952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8F19A1-2076-40CF-8CB3-4652086B622D}"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82E318-B0AD-4521-872A-302F224BF699}" type="slidenum">
              <a:rPr lang="en-US" smtClean="0"/>
              <a:t>‹#›</a:t>
            </a:fld>
            <a:endParaRPr lang="en-US"/>
          </a:p>
        </p:txBody>
      </p:sp>
    </p:spTree>
    <p:extLst>
      <p:ext uri="{BB962C8B-B14F-4D97-AF65-F5344CB8AC3E}">
        <p14:creationId xmlns:p14="http://schemas.microsoft.com/office/powerpoint/2010/main" val="580017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A8F19A1-2076-40CF-8CB3-4652086B622D}" type="datetimeFigureOut">
              <a:rPr lang="en-US" smtClean="0"/>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82E318-B0AD-4521-872A-302F224BF699}" type="slidenum">
              <a:rPr lang="en-US" smtClean="0"/>
              <a:t>‹#›</a:t>
            </a:fld>
            <a:endParaRPr lang="en-US"/>
          </a:p>
        </p:txBody>
      </p:sp>
    </p:spTree>
    <p:extLst>
      <p:ext uri="{BB962C8B-B14F-4D97-AF65-F5344CB8AC3E}">
        <p14:creationId xmlns:p14="http://schemas.microsoft.com/office/powerpoint/2010/main" val="2280612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A8F19A1-2076-40CF-8CB3-4652086B622D}" type="datetimeFigureOut">
              <a:rPr lang="en-US" smtClean="0"/>
              <a:t>1/22/2024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82E318-B0AD-4521-872A-302F224BF699}" type="slidenum">
              <a:rPr lang="en-US" smtClean="0"/>
              <a:t>‹#›</a:t>
            </a:fld>
            <a:endParaRPr lang="en-US"/>
          </a:p>
        </p:txBody>
      </p:sp>
    </p:spTree>
    <p:extLst>
      <p:ext uri="{BB962C8B-B14F-4D97-AF65-F5344CB8AC3E}">
        <p14:creationId xmlns:p14="http://schemas.microsoft.com/office/powerpoint/2010/main" val="4106973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A8F19A1-2076-40CF-8CB3-4652086B622D}" type="datetimeFigureOut">
              <a:rPr lang="en-US" smtClean="0"/>
              <a:t>1/22/2024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82E318-B0AD-4521-872A-302F224BF699}" type="slidenum">
              <a:rPr lang="en-US" smtClean="0"/>
              <a:t>‹#›</a:t>
            </a:fld>
            <a:endParaRPr lang="en-US"/>
          </a:p>
        </p:txBody>
      </p:sp>
    </p:spTree>
    <p:extLst>
      <p:ext uri="{BB962C8B-B14F-4D97-AF65-F5344CB8AC3E}">
        <p14:creationId xmlns:p14="http://schemas.microsoft.com/office/powerpoint/2010/main" val="490598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8F19A1-2076-40CF-8CB3-4652086B622D}" type="datetimeFigureOut">
              <a:rPr lang="en-US" smtClean="0"/>
              <a:t>1/22/2024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82E318-B0AD-4521-872A-302F224BF699}" type="slidenum">
              <a:rPr lang="en-US" smtClean="0"/>
              <a:t>‹#›</a:t>
            </a:fld>
            <a:endParaRPr lang="en-US"/>
          </a:p>
        </p:txBody>
      </p:sp>
    </p:spTree>
    <p:extLst>
      <p:ext uri="{BB962C8B-B14F-4D97-AF65-F5344CB8AC3E}">
        <p14:creationId xmlns:p14="http://schemas.microsoft.com/office/powerpoint/2010/main" val="1666721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A8F19A1-2076-40CF-8CB3-4652086B622D}" type="datetimeFigureOut">
              <a:rPr lang="en-US" smtClean="0"/>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82E318-B0AD-4521-872A-302F224BF699}" type="slidenum">
              <a:rPr lang="en-US" smtClean="0"/>
              <a:t>‹#›</a:t>
            </a:fld>
            <a:endParaRPr lang="en-US"/>
          </a:p>
        </p:txBody>
      </p:sp>
    </p:spTree>
    <p:extLst>
      <p:ext uri="{BB962C8B-B14F-4D97-AF65-F5344CB8AC3E}">
        <p14:creationId xmlns:p14="http://schemas.microsoft.com/office/powerpoint/2010/main" val="2243991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A8F19A1-2076-40CF-8CB3-4652086B622D}" type="datetimeFigureOut">
              <a:rPr lang="en-US" smtClean="0"/>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82E318-B0AD-4521-872A-302F224BF699}" type="slidenum">
              <a:rPr lang="en-US" smtClean="0"/>
              <a:t>‹#›</a:t>
            </a:fld>
            <a:endParaRPr lang="en-US"/>
          </a:p>
        </p:txBody>
      </p:sp>
    </p:spTree>
    <p:extLst>
      <p:ext uri="{BB962C8B-B14F-4D97-AF65-F5344CB8AC3E}">
        <p14:creationId xmlns:p14="http://schemas.microsoft.com/office/powerpoint/2010/main" val="947053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8F19A1-2076-40CF-8CB3-4652086B622D}" type="datetimeFigureOut">
              <a:rPr lang="en-US" smtClean="0"/>
              <a:t>1/22/2024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82E318-B0AD-4521-872A-302F224BF699}" type="slidenum">
              <a:rPr lang="en-US" smtClean="0"/>
              <a:t>‹#›</a:t>
            </a:fld>
            <a:endParaRPr lang="en-US"/>
          </a:p>
        </p:txBody>
      </p:sp>
    </p:spTree>
    <p:extLst>
      <p:ext uri="{BB962C8B-B14F-4D97-AF65-F5344CB8AC3E}">
        <p14:creationId xmlns:p14="http://schemas.microsoft.com/office/powerpoint/2010/main" val="15591973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itting at a desk in a room with a sewing machine&#10;&#10;Description automatically generated">
            <a:extLst>
              <a:ext uri="{FF2B5EF4-FFF2-40B4-BE49-F238E27FC236}">
                <a16:creationId xmlns:a16="http://schemas.microsoft.com/office/drawing/2014/main" id="{8AC4CB47-EFDE-ABD6-ED9E-07DB2CFF860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02" r="5607" b="18664"/>
          <a:stretch/>
        </p:blipFill>
        <p:spPr>
          <a:xfrm>
            <a:off x="1" y="-119744"/>
            <a:ext cx="12191999" cy="6977744"/>
          </a:xfrm>
          <a:prstGeom prst="rect">
            <a:avLst/>
          </a:prstGeom>
          <a:solidFill>
            <a:srgbClr val="769D7F"/>
          </a:solidFill>
        </p:spPr>
      </p:pic>
      <p:sp>
        <p:nvSpPr>
          <p:cNvPr id="2" name="Text Placeholder 1"/>
          <p:cNvSpPr>
            <a:spLocks noGrp="1"/>
          </p:cNvSpPr>
          <p:nvPr>
            <p:ph type="body" sz="quarter" idx="10"/>
          </p:nvPr>
        </p:nvSpPr>
        <p:spPr>
          <a:xfrm>
            <a:off x="7051021" y="1402672"/>
            <a:ext cx="4811697" cy="1207364"/>
          </a:xfrm>
        </p:spPr>
        <p:txBody>
          <a:bodyPr>
            <a:normAutofit/>
          </a:bodyPr>
          <a:lstStyle/>
          <a:p>
            <a:r>
              <a:rPr lang="es-AR" sz="6000" dirty="0">
                <a:latin typeface="Calibri Light" panose="020F0302020204030204" pitchFamily="34" charset="0"/>
                <a:cs typeface="Calibri Light" panose="020F0302020204030204" pitchFamily="34" charset="0"/>
              </a:rPr>
              <a:t>¡Bienvenidos!</a:t>
            </a:r>
          </a:p>
          <a:p>
            <a:r>
              <a:rPr lang="es-AR" sz="2800" dirty="0">
                <a:latin typeface="Calibri Light" panose="020F0302020204030204" pitchFamily="34" charset="0"/>
                <a:cs typeface="Calibri Light" panose="020F0302020204030204" pitchFamily="34" charset="0"/>
              </a:rPr>
              <a:t>Empezaremos en unos minutos</a:t>
            </a:r>
          </a:p>
        </p:txBody>
      </p:sp>
      <p:sp>
        <p:nvSpPr>
          <p:cNvPr id="4" name="Text Placeholder 3"/>
          <p:cNvSpPr txBox="1">
            <a:spLocks/>
          </p:cNvSpPr>
          <p:nvPr/>
        </p:nvSpPr>
        <p:spPr>
          <a:xfrm>
            <a:off x="0" y="4964889"/>
            <a:ext cx="7652551" cy="1893111"/>
          </a:xfrm>
          <a:prstGeom prst="rect">
            <a:avLst/>
          </a:prstGeom>
          <a:solidFill>
            <a:srgbClr val="5D3E2C">
              <a:alpha val="80000"/>
            </a:srgbClr>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defRPr/>
            </a:pPr>
            <a:r>
              <a:rPr lang="es-AR" dirty="0">
                <a:solidFill>
                  <a:prstClr val="white"/>
                </a:solidFill>
                <a:latin typeface="Calibri Light" panose="020F0302020204030204" pitchFamily="34" charset="0"/>
                <a:cs typeface="Calibri Light" panose="020F0302020204030204" pitchFamily="34" charset="0"/>
              </a:rPr>
              <a:t>Para dificultades técnicas, favor de enviar un mensaje de chat a “Presentadores”</a:t>
            </a:r>
          </a:p>
          <a:p>
            <a:pPr marL="285750" indent="-285750">
              <a:buFont typeface="Arial" panose="020B0604020202020204" pitchFamily="34" charset="0"/>
              <a:buChar char="•"/>
              <a:defRPr/>
            </a:pPr>
            <a:r>
              <a:rPr lang="es-AR" dirty="0">
                <a:solidFill>
                  <a:prstClr val="white"/>
                </a:solidFill>
                <a:latin typeface="Calibri Light" panose="020F0302020204030204" pitchFamily="34" charset="0"/>
                <a:cs typeface="Calibri Light" panose="020F0302020204030204" pitchFamily="34" charset="0"/>
              </a:rPr>
              <a:t>Debido al formato del seminario, solo los presentadores van a tener acceso a un micrófono. Todos los demás estarán en silencio sin acceso a un micrófono.</a:t>
            </a:r>
          </a:p>
          <a:p>
            <a:pPr marL="285750" indent="-285750">
              <a:buFont typeface="Arial" panose="020B0604020202020204" pitchFamily="34" charset="0"/>
              <a:buChar char="•"/>
              <a:defRPr/>
            </a:pPr>
            <a:r>
              <a:rPr lang="es-AR" dirty="0">
                <a:solidFill>
                  <a:prstClr val="white"/>
                </a:solidFill>
                <a:latin typeface="Calibri Light" panose="020F0302020204030204" pitchFamily="34" charset="0"/>
                <a:cs typeface="Calibri Light" panose="020F0302020204030204" pitchFamily="34" charset="0"/>
              </a:rPr>
              <a:t>Les invitamos enviar sus saludos a todos a través del “Chat.” Elige a “Todos los presentadores y participantes” para que todos puedan ver sus saludos.</a:t>
            </a:r>
          </a:p>
        </p:txBody>
      </p:sp>
    </p:spTree>
    <p:extLst>
      <p:ext uri="{BB962C8B-B14F-4D97-AF65-F5344CB8AC3E}">
        <p14:creationId xmlns:p14="http://schemas.microsoft.com/office/powerpoint/2010/main" val="1652119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alpha val="75000"/>
          </a:schemeClr>
        </a:solidFill>
        <a:effectLst/>
      </p:bgPr>
    </p:bg>
    <p:spTree>
      <p:nvGrpSpPr>
        <p:cNvPr id="1" name=""/>
        <p:cNvGrpSpPr/>
        <p:nvPr/>
      </p:nvGrpSpPr>
      <p:grpSpPr>
        <a:xfrm>
          <a:off x="0" y="0"/>
          <a:ext cx="0" cy="0"/>
          <a:chOff x="0" y="0"/>
          <a:chExt cx="0" cy="0"/>
        </a:xfrm>
      </p:grpSpPr>
      <p:pic>
        <p:nvPicPr>
          <p:cNvPr id="3" name="Picture 2" descr="A person writing in a notebook on a bed&#10;&#10;Description automatically generated">
            <a:extLst>
              <a:ext uri="{FF2B5EF4-FFF2-40B4-BE49-F238E27FC236}">
                <a16:creationId xmlns:a16="http://schemas.microsoft.com/office/drawing/2014/main" id="{174A4666-C9F0-808A-D9C4-D388BDB7483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5655"/>
          <a:stretch/>
        </p:blipFill>
        <p:spPr>
          <a:xfrm>
            <a:off x="0" y="0"/>
            <a:ext cx="12196076" cy="6858000"/>
          </a:xfrm>
          <a:prstGeom prst="rect">
            <a:avLst/>
          </a:prstGeom>
        </p:spPr>
      </p:pic>
      <p:sp>
        <p:nvSpPr>
          <p:cNvPr id="6" name="TextBox 5"/>
          <p:cNvSpPr txBox="1"/>
          <p:nvPr/>
        </p:nvSpPr>
        <p:spPr>
          <a:xfrm>
            <a:off x="1845890" y="3352800"/>
            <a:ext cx="9165010" cy="876300"/>
          </a:xfrm>
          <a:prstGeom prst="rect">
            <a:avLst/>
          </a:prstGeom>
          <a:solidFill>
            <a:srgbClr val="F05A50">
              <a:alpha val="85000"/>
            </a:srgbClr>
          </a:solidFill>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2400"/>
              </a:spcAft>
              <a:buClrTx/>
              <a:buSzTx/>
              <a:buFontTx/>
              <a:buNone/>
              <a:tabLst/>
              <a:defRPr/>
            </a:pPr>
            <a:r>
              <a:rPr kumimoji="0" lang="es-AR" sz="4000" b="0" i="0" u="none" strike="noStrike" kern="1200" cap="none" spc="0" normalizeH="0" baseline="0">
                <a:ln>
                  <a:noFill/>
                </a:ln>
                <a:solidFill>
                  <a:srgbClr val="FFFFFF"/>
                </a:solidFill>
                <a:effectLst/>
                <a:uLnTx/>
                <a:uFillTx/>
                <a:latin typeface="Calibri"/>
                <a:ea typeface="+mn-ea"/>
                <a:cs typeface="+mn-cs"/>
              </a:rPr>
              <a:t>Manual de Correspondencia</a:t>
            </a:r>
          </a:p>
        </p:txBody>
      </p:sp>
      <p:pic>
        <p:nvPicPr>
          <p:cNvPr id="18" name="Picture 17">
            <a:extLst>
              <a:ext uri="{FF2B5EF4-FFF2-40B4-BE49-F238E27FC236}">
                <a16:creationId xmlns:a16="http://schemas.microsoft.com/office/drawing/2014/main" id="{A267A453-2BDF-4C9A-89AF-6CDB834CE4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96600" y="5574310"/>
            <a:ext cx="1028699" cy="1129127"/>
          </a:xfrm>
          <a:prstGeom prst="rect">
            <a:avLst/>
          </a:prstGeom>
        </p:spPr>
      </p:pic>
    </p:spTree>
    <p:extLst>
      <p:ext uri="{BB962C8B-B14F-4D97-AF65-F5344CB8AC3E}">
        <p14:creationId xmlns:p14="http://schemas.microsoft.com/office/powerpoint/2010/main" val="9055087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299" y="152400"/>
            <a:ext cx="10858501" cy="1143000"/>
          </a:xfrm>
        </p:spPr>
        <p:txBody>
          <a:bodyPr>
            <a:noAutofit/>
          </a:bodyPr>
          <a:lstStyle/>
          <a:p>
            <a:pPr algn="l">
              <a:lnSpc>
                <a:spcPct val="115000"/>
              </a:lnSpc>
              <a:spcBef>
                <a:spcPts val="0"/>
              </a:spcBef>
            </a:pPr>
            <a:r>
              <a:rPr lang="es-419" sz="3200" dirty="0">
                <a:effectLst/>
                <a:latin typeface="Garamond" panose="02020404030301010803" pitchFamily="18" charset="0"/>
                <a:ea typeface="Calibri" panose="020F0502020204030204" pitchFamily="34" charset="0"/>
                <a:cs typeface="Times New Roman" panose="02020603050405020304" pitchFamily="18" charset="0"/>
              </a:rPr>
              <a:t>3 Mensajes</a:t>
            </a:r>
            <a:endParaRPr lang="en-US" sz="5400" dirty="0">
              <a:latin typeface="Centaur"/>
            </a:endParaRPr>
          </a:p>
        </p:txBody>
      </p:sp>
      <p:sp>
        <p:nvSpPr>
          <p:cNvPr id="3" name="Content Placeholder 2"/>
          <p:cNvSpPr>
            <a:spLocks noGrp="1"/>
          </p:cNvSpPr>
          <p:nvPr>
            <p:ph idx="1"/>
          </p:nvPr>
        </p:nvSpPr>
        <p:spPr>
          <a:xfrm>
            <a:off x="495299" y="1447801"/>
            <a:ext cx="11125200" cy="5105399"/>
          </a:xfrm>
        </p:spPr>
        <p:txBody>
          <a:bodyPr vert="horz" lIns="91440" tIns="45720" rIns="91440" bIns="45720" rtlCol="0" anchor="t">
            <a:normAutofit/>
          </a:bodyPr>
          <a:lstStyle/>
          <a:p>
            <a:pPr marL="0" marR="0" indent="0">
              <a:lnSpc>
                <a:spcPct val="115000"/>
              </a:lnSpc>
              <a:spcBef>
                <a:spcPts val="0"/>
              </a:spcBef>
              <a:spcAft>
                <a:spcPts val="1000"/>
              </a:spcAft>
              <a:buNone/>
            </a:pPr>
            <a:r>
              <a:rPr lang="es-419" sz="2800" i="1" dirty="0">
                <a:solidFill>
                  <a:srgbClr val="000000"/>
                </a:solidFill>
                <a:effectLst/>
                <a:highlight>
                  <a:srgbClr val="FFFF00"/>
                </a:highlight>
                <a:latin typeface="Garamond" panose="02020404030301010803" pitchFamily="18" charset="0"/>
                <a:ea typeface="Calibri" panose="020F0502020204030204" pitchFamily="34" charset="0"/>
              </a:rPr>
              <a:t>Razón de la revisión: actualización de lenguaje en el manual</a:t>
            </a:r>
            <a:endParaRPr lang="en-US" sz="2800" dirty="0">
              <a:effectLst/>
              <a:latin typeface="Times New Roman" panose="02020603050405020304" pitchFamily="18" charset="0"/>
              <a:ea typeface="Calibri" panose="020F0502020204030204" pitchFamily="34" charset="0"/>
            </a:endParaRPr>
          </a:p>
          <a:p>
            <a:pPr marL="0" indent="0">
              <a:buNone/>
            </a:pPr>
            <a:r>
              <a:rPr lang="es-ES" sz="2800" dirty="0">
                <a:solidFill>
                  <a:srgbClr val="000000"/>
                </a:solidFill>
                <a:effectLst/>
                <a:latin typeface="Times New Roman" panose="02020603050405020304" pitchFamily="18" charset="0"/>
                <a:ea typeface="Calibri" panose="020F0502020204030204" pitchFamily="34" charset="0"/>
              </a:rPr>
              <a:t>Las cartas y videos</a:t>
            </a:r>
            <a:r>
              <a:rPr lang="es-ES" sz="2800" u="sng" dirty="0">
                <a:solidFill>
                  <a:srgbClr val="000000"/>
                </a:solidFill>
                <a:effectLst/>
                <a:latin typeface="Times New Roman" panose="02020603050405020304" pitchFamily="18" charset="0"/>
                <a:ea typeface="Calibri" panose="020F0502020204030204" pitchFamily="34" charset="0"/>
              </a:rPr>
              <a:t> </a:t>
            </a:r>
            <a:r>
              <a:rPr lang="es-ES" sz="2800" u="sng" dirty="0">
                <a:solidFill>
                  <a:srgbClr val="FF0000"/>
                </a:solidFill>
                <a:effectLst/>
                <a:latin typeface="Times New Roman" panose="02020603050405020304" pitchFamily="18" charset="0"/>
                <a:ea typeface="Calibri" panose="020F0502020204030204" pitchFamily="34" charset="0"/>
              </a:rPr>
              <a:t>(a partir de ahora llamados "mensajes") </a:t>
            </a:r>
            <a:r>
              <a:rPr lang="es-ES" sz="2800" dirty="0">
                <a:solidFill>
                  <a:srgbClr val="000000"/>
                </a:solidFill>
                <a:effectLst/>
                <a:latin typeface="Times New Roman" panose="02020603050405020304" pitchFamily="18" charset="0"/>
                <a:ea typeface="Calibri" panose="020F0502020204030204" pitchFamily="34" charset="0"/>
              </a:rPr>
              <a:t>de los apadrinados son la comunicación más importante que Unbound envía a los padrinos.</a:t>
            </a:r>
            <a:endParaRPr lang="en-US" dirty="0">
              <a:solidFill>
                <a:srgbClr val="000000"/>
              </a:solidFill>
              <a:latin typeface="Centaur" panose="02030504050205020304" pitchFamily="18"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B1DB4A3F-927E-5AE2-C486-466ABA2BEEC0}"/>
              </a:ext>
            </a:extLst>
          </p:cNvPr>
          <p:cNvSpPr txBox="1"/>
          <p:nvPr/>
        </p:nvSpPr>
        <p:spPr>
          <a:xfrm>
            <a:off x="8871423" y="-1"/>
            <a:ext cx="3330102" cy="461665"/>
          </a:xfrm>
          <a:prstGeom prst="rect">
            <a:avLst/>
          </a:prstGeom>
          <a:solidFill>
            <a:srgbClr val="F05A50"/>
          </a:solidFill>
        </p:spPr>
        <p:txBody>
          <a:bodyPr wrap="square" rtlCol="0">
            <a:spAutoFit/>
          </a:bodyPr>
          <a:lstStyle/>
          <a:p>
            <a:pPr algn="ctr">
              <a:spcBef>
                <a:spcPts val="1200"/>
              </a:spcBef>
              <a:spcAft>
                <a:spcPts val="1200"/>
              </a:spcAft>
            </a:pPr>
            <a:r>
              <a:rPr lang="es-AR" sz="2400" b="1">
                <a:solidFill>
                  <a:schemeClr val="bg1"/>
                </a:solidFill>
                <a:latin typeface="Centaur" panose="02030504050205020304" pitchFamily="18" charset="0"/>
              </a:rPr>
              <a:t>Correspondencia</a:t>
            </a:r>
          </a:p>
        </p:txBody>
      </p:sp>
    </p:spTree>
    <p:extLst>
      <p:ext uri="{BB962C8B-B14F-4D97-AF65-F5344CB8AC3E}">
        <p14:creationId xmlns:p14="http://schemas.microsoft.com/office/powerpoint/2010/main" val="16165227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299" y="152400"/>
            <a:ext cx="10858501" cy="1143000"/>
          </a:xfrm>
        </p:spPr>
        <p:txBody>
          <a:bodyPr>
            <a:noAutofit/>
          </a:bodyPr>
          <a:lstStyle/>
          <a:p>
            <a:pPr algn="l">
              <a:lnSpc>
                <a:spcPct val="115000"/>
              </a:lnSpc>
              <a:spcBef>
                <a:spcPts val="0"/>
              </a:spcBef>
            </a:pPr>
            <a:r>
              <a:rPr lang="es-419" sz="3600" dirty="0">
                <a:effectLst/>
                <a:latin typeface="Garamond" panose="02020404030301010803" pitchFamily="18" charset="0"/>
                <a:ea typeface="Calibri" panose="020F0502020204030204" pitchFamily="34" charset="0"/>
                <a:cs typeface="Times New Roman" panose="02020603050405020304" pitchFamily="18" charset="0"/>
              </a:rPr>
              <a:t>3.1.2 Mensajes</a:t>
            </a:r>
            <a:endParaRPr lang="en-US" sz="6000" dirty="0">
              <a:latin typeface="Centaur"/>
            </a:endParaRPr>
          </a:p>
        </p:txBody>
      </p:sp>
      <p:sp>
        <p:nvSpPr>
          <p:cNvPr id="3" name="Content Placeholder 2"/>
          <p:cNvSpPr>
            <a:spLocks noGrp="1"/>
          </p:cNvSpPr>
          <p:nvPr>
            <p:ph idx="1"/>
          </p:nvPr>
        </p:nvSpPr>
        <p:spPr>
          <a:xfrm>
            <a:off x="495299" y="1447801"/>
            <a:ext cx="11125200" cy="5105399"/>
          </a:xfrm>
        </p:spPr>
        <p:txBody>
          <a:bodyPr vert="horz" lIns="91440" tIns="45720" rIns="91440" bIns="45720" rtlCol="0" anchor="t">
            <a:normAutofit/>
          </a:bodyPr>
          <a:lstStyle/>
          <a:p>
            <a:pPr marL="0" marR="0" indent="0">
              <a:lnSpc>
                <a:spcPct val="115000"/>
              </a:lnSpc>
              <a:spcBef>
                <a:spcPts val="0"/>
              </a:spcBef>
              <a:spcAft>
                <a:spcPts val="1000"/>
              </a:spcAft>
              <a:buNone/>
            </a:pPr>
            <a:r>
              <a:rPr lang="es-419" sz="2400" i="1" dirty="0">
                <a:solidFill>
                  <a:srgbClr val="000000"/>
                </a:solidFill>
                <a:effectLst/>
                <a:highlight>
                  <a:srgbClr val="FFFF00"/>
                </a:highlight>
                <a:latin typeface="Garamond" panose="02020404030301010803" pitchFamily="18" charset="0"/>
                <a:ea typeface="Calibri" panose="020F0502020204030204" pitchFamily="34" charset="0"/>
              </a:rPr>
              <a:t>Razón de la revisión: actualización de tiempo de entrega para correspondencia</a:t>
            </a:r>
            <a:endParaRPr lang="en-US" sz="2400" dirty="0">
              <a:effectLst/>
              <a:latin typeface="Times New Roman" panose="02020603050405020304" pitchFamily="18" charset="0"/>
              <a:ea typeface="Calibri" panose="020F0502020204030204" pitchFamily="34" charset="0"/>
            </a:endParaRPr>
          </a:p>
          <a:p>
            <a:pPr marL="0" marR="0" indent="0">
              <a:lnSpc>
                <a:spcPct val="115000"/>
              </a:lnSpc>
              <a:spcBef>
                <a:spcPts val="0"/>
              </a:spcBef>
              <a:spcAft>
                <a:spcPts val="1000"/>
              </a:spcAft>
              <a:buNone/>
            </a:pPr>
            <a:r>
              <a:rPr lang="es-ES" sz="2400" u="sng" dirty="0">
                <a:solidFill>
                  <a:srgbClr val="FF0000"/>
                </a:solidFill>
                <a:effectLst/>
                <a:latin typeface="Times New Roman" panose="02020603050405020304" pitchFamily="18" charset="0"/>
                <a:ea typeface="Calibri" panose="020F0502020204030204" pitchFamily="34" charset="0"/>
              </a:rPr>
              <a:t>La correspondencia debe enviarse tan pronto como sea posible después de que la familia la haya creado el mensaje. Se rechazará el mensaje si la fecha que refleja cuando el mensaje fue subido a Portal supera los tres meses desde cuando la familia lo creó.</a:t>
            </a:r>
            <a:r>
              <a:rPr lang="es-MX" sz="2400" dirty="0">
                <a:solidFill>
                  <a:srgbClr val="FF0000"/>
                </a:solidFill>
                <a:effectLst/>
                <a:latin typeface="Times New Roman" panose="02020603050405020304" pitchFamily="18" charset="0"/>
                <a:ea typeface="Calibri" panose="020F0502020204030204" pitchFamily="34" charset="0"/>
              </a:rPr>
              <a:t> </a:t>
            </a:r>
            <a:endParaRPr lang="en-US" sz="2400" dirty="0">
              <a:effectLst/>
              <a:latin typeface="Times New Roman" panose="02020603050405020304" pitchFamily="18" charset="0"/>
              <a:ea typeface="Calibri" panose="020F0502020204030204" pitchFamily="34" charset="0"/>
            </a:endParaRPr>
          </a:p>
        </p:txBody>
      </p:sp>
      <p:sp>
        <p:nvSpPr>
          <p:cNvPr id="5" name="TextBox 4">
            <a:extLst>
              <a:ext uri="{FF2B5EF4-FFF2-40B4-BE49-F238E27FC236}">
                <a16:creationId xmlns:a16="http://schemas.microsoft.com/office/drawing/2014/main" id="{F2AF868D-6174-2A5F-9FD1-8368FF163BFA}"/>
              </a:ext>
            </a:extLst>
          </p:cNvPr>
          <p:cNvSpPr txBox="1"/>
          <p:nvPr/>
        </p:nvSpPr>
        <p:spPr>
          <a:xfrm>
            <a:off x="8871423" y="-1"/>
            <a:ext cx="3330102" cy="461665"/>
          </a:xfrm>
          <a:prstGeom prst="rect">
            <a:avLst/>
          </a:prstGeom>
          <a:solidFill>
            <a:srgbClr val="F05A50"/>
          </a:solidFill>
        </p:spPr>
        <p:txBody>
          <a:bodyPr wrap="square" rtlCol="0">
            <a:spAutoFit/>
          </a:bodyPr>
          <a:lstStyle/>
          <a:p>
            <a:pPr algn="ctr">
              <a:spcBef>
                <a:spcPts val="1200"/>
              </a:spcBef>
              <a:spcAft>
                <a:spcPts val="1200"/>
              </a:spcAft>
            </a:pPr>
            <a:r>
              <a:rPr lang="es-AR" sz="2400" b="1">
                <a:solidFill>
                  <a:schemeClr val="bg1"/>
                </a:solidFill>
                <a:latin typeface="Centaur" panose="02030504050205020304" pitchFamily="18" charset="0"/>
              </a:rPr>
              <a:t>Correspondencia</a:t>
            </a:r>
          </a:p>
        </p:txBody>
      </p:sp>
    </p:spTree>
    <p:extLst>
      <p:ext uri="{BB962C8B-B14F-4D97-AF65-F5344CB8AC3E}">
        <p14:creationId xmlns:p14="http://schemas.microsoft.com/office/powerpoint/2010/main" val="8575840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299" y="383233"/>
            <a:ext cx="10858501" cy="950267"/>
          </a:xfrm>
        </p:spPr>
        <p:txBody>
          <a:bodyPr>
            <a:noAutofit/>
          </a:bodyPr>
          <a:lstStyle/>
          <a:p>
            <a:pPr algn="l">
              <a:lnSpc>
                <a:spcPct val="115000"/>
              </a:lnSpc>
              <a:spcBef>
                <a:spcPts val="0"/>
              </a:spcBef>
            </a:pPr>
            <a:r>
              <a:rPr lang="es-419" sz="3200" dirty="0">
                <a:effectLst/>
                <a:latin typeface="Garamond" panose="02020404030301010803" pitchFamily="18" charset="0"/>
                <a:ea typeface="Calibri" panose="020F0502020204030204" pitchFamily="34" charset="0"/>
                <a:cs typeface="Times New Roman" panose="02020603050405020304" pitchFamily="18" charset="0"/>
              </a:rPr>
              <a:t>2.2.3  Saludos Navideños o de fin de año</a:t>
            </a:r>
            <a:endParaRPr lang="en-US" sz="5400" dirty="0">
              <a:latin typeface="Centaur"/>
            </a:endParaRPr>
          </a:p>
        </p:txBody>
      </p:sp>
      <p:sp>
        <p:nvSpPr>
          <p:cNvPr id="3" name="Content Placeholder 2"/>
          <p:cNvSpPr>
            <a:spLocks noGrp="1"/>
          </p:cNvSpPr>
          <p:nvPr>
            <p:ph idx="1"/>
          </p:nvPr>
        </p:nvSpPr>
        <p:spPr>
          <a:xfrm>
            <a:off x="495299" y="1447801"/>
            <a:ext cx="11125200" cy="5105399"/>
          </a:xfrm>
        </p:spPr>
        <p:txBody>
          <a:bodyPr vert="horz" lIns="91440" tIns="45720" rIns="91440" bIns="45720" rtlCol="0" anchor="t">
            <a:normAutofit/>
          </a:bodyPr>
          <a:lstStyle/>
          <a:p>
            <a:pPr marL="0" marR="0" indent="0">
              <a:lnSpc>
                <a:spcPct val="115000"/>
              </a:lnSpc>
              <a:spcBef>
                <a:spcPts val="0"/>
              </a:spcBef>
              <a:spcAft>
                <a:spcPts val="1000"/>
              </a:spcAft>
              <a:buNone/>
            </a:pPr>
            <a:r>
              <a:rPr lang="es-419" sz="2400" i="1" dirty="0">
                <a:solidFill>
                  <a:srgbClr val="000000"/>
                </a:solidFill>
                <a:effectLst/>
                <a:highlight>
                  <a:srgbClr val="FFFF00"/>
                </a:highlight>
                <a:latin typeface="Garamond" panose="02020404030301010803" pitchFamily="18" charset="0"/>
                <a:ea typeface="Calibri" panose="020F0502020204030204" pitchFamily="34" charset="0"/>
              </a:rPr>
              <a:t>Razón de la revisión: Eliminación de una sección</a:t>
            </a:r>
            <a:endParaRPr lang="en-US" sz="2400" dirty="0">
              <a:effectLst/>
              <a:latin typeface="Times New Roman" panose="02020603050405020304" pitchFamily="18" charset="0"/>
              <a:ea typeface="Calibri" panose="020F0502020204030204" pitchFamily="34" charset="0"/>
            </a:endParaRPr>
          </a:p>
          <a:p>
            <a:pPr marL="0" marR="0" indent="0">
              <a:lnSpc>
                <a:spcPct val="115000"/>
              </a:lnSpc>
              <a:spcBef>
                <a:spcPts val="0"/>
              </a:spcBef>
              <a:spcAft>
                <a:spcPts val="1000"/>
              </a:spcAft>
              <a:buNone/>
            </a:pPr>
            <a:r>
              <a:rPr lang="es-MX" sz="2400" strike="sngStrike" dirty="0">
                <a:solidFill>
                  <a:srgbClr val="000000"/>
                </a:solidFill>
                <a:effectLst/>
                <a:latin typeface="Times New Roman" panose="02020603050405020304" pitchFamily="18" charset="0"/>
                <a:ea typeface="Calibri" panose="020F0502020204030204" pitchFamily="34" charset="0"/>
              </a:rPr>
              <a:t>A pesar de que los apadrinados y padrinos vienen de una variedad de pensamiento en la fe, la época Navideña y fin de año es un tiempo de celebración para mucha gente alrededor del mundo. Unbound- Kansas está evaluando cada año si los proyectos deben recolectar y enviar saludos de Navidad o fin de año. Unbound- Kansas notificará a los proyectos con anticipación si este tipo de saludo se recolectará, y se proporcionará orientación en el momento Los saludos navideños o de fin de año no cuentan como requisito de cartas.</a:t>
            </a:r>
            <a:endParaRPr lang="en-US" sz="2400" dirty="0">
              <a:effectLst/>
              <a:latin typeface="Times New Roman" panose="02020603050405020304" pitchFamily="18" charset="0"/>
              <a:ea typeface="Calibri" panose="020F0502020204030204" pitchFamily="34" charset="0"/>
            </a:endParaRPr>
          </a:p>
        </p:txBody>
      </p:sp>
      <p:sp>
        <p:nvSpPr>
          <p:cNvPr id="5" name="TextBox 4">
            <a:extLst>
              <a:ext uri="{FF2B5EF4-FFF2-40B4-BE49-F238E27FC236}">
                <a16:creationId xmlns:a16="http://schemas.microsoft.com/office/drawing/2014/main" id="{A33E8311-010D-AA85-EBAB-AA198C1A7902}"/>
              </a:ext>
            </a:extLst>
          </p:cNvPr>
          <p:cNvSpPr txBox="1"/>
          <p:nvPr/>
        </p:nvSpPr>
        <p:spPr>
          <a:xfrm>
            <a:off x="8871423" y="-1"/>
            <a:ext cx="3330102" cy="461665"/>
          </a:xfrm>
          <a:prstGeom prst="rect">
            <a:avLst/>
          </a:prstGeom>
          <a:solidFill>
            <a:srgbClr val="F05A50"/>
          </a:solidFill>
        </p:spPr>
        <p:txBody>
          <a:bodyPr wrap="square" rtlCol="0">
            <a:spAutoFit/>
          </a:bodyPr>
          <a:lstStyle/>
          <a:p>
            <a:pPr algn="ctr">
              <a:spcBef>
                <a:spcPts val="1200"/>
              </a:spcBef>
              <a:spcAft>
                <a:spcPts val="1200"/>
              </a:spcAft>
            </a:pPr>
            <a:r>
              <a:rPr lang="es-AR" sz="2400" b="1">
                <a:solidFill>
                  <a:schemeClr val="bg1"/>
                </a:solidFill>
                <a:latin typeface="Centaur" panose="02030504050205020304" pitchFamily="18" charset="0"/>
              </a:rPr>
              <a:t>Correspondencia</a:t>
            </a:r>
          </a:p>
        </p:txBody>
      </p:sp>
    </p:spTree>
    <p:extLst>
      <p:ext uri="{BB962C8B-B14F-4D97-AF65-F5344CB8AC3E}">
        <p14:creationId xmlns:p14="http://schemas.microsoft.com/office/powerpoint/2010/main" val="10694878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front of a wooden building">
            <a:extLst>
              <a:ext uri="{FF2B5EF4-FFF2-40B4-BE49-F238E27FC236}">
                <a16:creationId xmlns:a16="http://schemas.microsoft.com/office/drawing/2014/main" id="{05CEB5BB-D569-8FD6-5BD6-28A518CA38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67" t="-3547" r="4662" b="19203"/>
          <a:stretch/>
        </p:blipFill>
        <p:spPr>
          <a:xfrm>
            <a:off x="-226665" y="-340470"/>
            <a:ext cx="12418665" cy="7198470"/>
          </a:xfrm>
          <a:prstGeom prst="rect">
            <a:avLst/>
          </a:prstGeom>
        </p:spPr>
      </p:pic>
      <p:sp>
        <p:nvSpPr>
          <p:cNvPr id="6" name="TextBox 5"/>
          <p:cNvSpPr txBox="1"/>
          <p:nvPr/>
        </p:nvSpPr>
        <p:spPr>
          <a:xfrm>
            <a:off x="2014618" y="4262581"/>
            <a:ext cx="9165010" cy="876300"/>
          </a:xfrm>
          <a:prstGeom prst="rect">
            <a:avLst/>
          </a:prstGeom>
          <a:solidFill>
            <a:srgbClr val="E0A854">
              <a:alpha val="84706"/>
            </a:srgbClr>
          </a:solidFill>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2400"/>
              </a:spcAft>
              <a:buClrTx/>
              <a:buSzTx/>
              <a:buFontTx/>
              <a:buNone/>
              <a:tabLst/>
              <a:defRPr/>
            </a:pPr>
            <a:r>
              <a:rPr kumimoji="0" lang="es-AR" sz="4000" b="0" i="0" u="none" strike="noStrike" kern="1200" cap="none" spc="0" normalizeH="0" baseline="0">
                <a:ln>
                  <a:noFill/>
                </a:ln>
                <a:solidFill>
                  <a:srgbClr val="FFFFFF"/>
                </a:solidFill>
                <a:effectLst/>
                <a:uLnTx/>
                <a:uFillTx/>
                <a:latin typeface="Calibri"/>
                <a:ea typeface="+mn-ea"/>
                <a:cs typeface="+mn-cs"/>
              </a:rPr>
              <a:t>Manual de Becas</a:t>
            </a:r>
          </a:p>
        </p:txBody>
      </p:sp>
      <p:pic>
        <p:nvPicPr>
          <p:cNvPr id="18" name="Picture 17">
            <a:extLst>
              <a:ext uri="{FF2B5EF4-FFF2-40B4-BE49-F238E27FC236}">
                <a16:creationId xmlns:a16="http://schemas.microsoft.com/office/drawing/2014/main" id="{A267A453-2BDF-4C9A-89AF-6CDB834CE4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96600" y="5574310"/>
            <a:ext cx="1028699" cy="1129127"/>
          </a:xfrm>
          <a:prstGeom prst="rect">
            <a:avLst/>
          </a:prstGeom>
        </p:spPr>
      </p:pic>
    </p:spTree>
    <p:extLst>
      <p:ext uri="{BB962C8B-B14F-4D97-AF65-F5344CB8AC3E}">
        <p14:creationId xmlns:p14="http://schemas.microsoft.com/office/powerpoint/2010/main" val="1710296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299" y="461664"/>
            <a:ext cx="10858501" cy="1143000"/>
          </a:xfrm>
        </p:spPr>
        <p:txBody>
          <a:bodyPr>
            <a:noAutofit/>
          </a:bodyPr>
          <a:lstStyle/>
          <a:p>
            <a:pPr algn="l">
              <a:lnSpc>
                <a:spcPct val="115000"/>
              </a:lnSpc>
              <a:spcBef>
                <a:spcPts val="0"/>
              </a:spcBef>
            </a:pPr>
            <a:r>
              <a:rPr lang="en-US" sz="3200" b="1" dirty="0">
                <a:effectLst/>
                <a:latin typeface="Garamond" panose="02020404030301010803" pitchFamily="18" charset="0"/>
                <a:ea typeface="Calibri" panose="020F0502020204030204" pitchFamily="34" charset="0"/>
                <a:cs typeface="Times New Roman" panose="02020603050405020304" pitchFamily="18" charset="0"/>
              </a:rPr>
              <a:t>Unbound Manual de </a:t>
            </a:r>
            <a:r>
              <a:rPr lang="en-US" sz="3200" b="1" dirty="0" err="1">
                <a:effectLst/>
                <a:latin typeface="Garamond" panose="02020404030301010803" pitchFamily="18" charset="0"/>
                <a:ea typeface="Calibri" panose="020F0502020204030204" pitchFamily="34" charset="0"/>
                <a:cs typeface="Times New Roman" panose="02020603050405020304" pitchFamily="18" charset="0"/>
              </a:rPr>
              <a:t>Becas</a:t>
            </a:r>
            <a:endParaRPr lang="en-US" sz="5400" b="1" dirty="0">
              <a:latin typeface="Centaur"/>
            </a:endParaRPr>
          </a:p>
        </p:txBody>
      </p:sp>
      <p:sp>
        <p:nvSpPr>
          <p:cNvPr id="3" name="Content Placeholder 2"/>
          <p:cNvSpPr>
            <a:spLocks noGrp="1"/>
          </p:cNvSpPr>
          <p:nvPr>
            <p:ph idx="1"/>
          </p:nvPr>
        </p:nvSpPr>
        <p:spPr>
          <a:xfrm>
            <a:off x="495299" y="1714500"/>
            <a:ext cx="11125200" cy="4838700"/>
          </a:xfrm>
        </p:spPr>
        <p:txBody>
          <a:bodyPr vert="horz" lIns="91440" tIns="45720" rIns="91440" bIns="45720" rtlCol="0" anchor="t">
            <a:normAutofit/>
          </a:bodyPr>
          <a:lstStyle/>
          <a:p>
            <a:pPr marL="0" marR="0" indent="0">
              <a:lnSpc>
                <a:spcPct val="115000"/>
              </a:lnSpc>
              <a:spcBef>
                <a:spcPts val="0"/>
              </a:spcBef>
              <a:spcAft>
                <a:spcPts val="1000"/>
              </a:spcAft>
              <a:buNone/>
            </a:pPr>
            <a:r>
              <a:rPr lang="es-419" sz="2400" i="1" dirty="0">
                <a:solidFill>
                  <a:srgbClr val="000000"/>
                </a:solidFill>
                <a:effectLst/>
                <a:highlight>
                  <a:srgbClr val="FFFF00"/>
                </a:highlight>
                <a:latin typeface="Garamond" panose="02020404030301010803" pitchFamily="18" charset="0"/>
                <a:ea typeface="Calibri" panose="020F0502020204030204" pitchFamily="34" charset="0"/>
              </a:rPr>
              <a:t>Razón de la revisión: Cambio de nombre del programa</a:t>
            </a:r>
            <a:endParaRPr lang="en-US" sz="2400" dirty="0">
              <a:effectLst/>
              <a:latin typeface="Times New Roman" panose="02020603050405020304" pitchFamily="18" charset="0"/>
              <a:ea typeface="Calibri" panose="020F0502020204030204" pitchFamily="34" charset="0"/>
            </a:endParaRPr>
          </a:p>
          <a:p>
            <a:pPr marL="0" indent="0">
              <a:buNone/>
            </a:pPr>
            <a:r>
              <a:rPr lang="en-US" sz="2400" dirty="0">
                <a:effectLst/>
                <a:latin typeface="Times New Roman" panose="02020603050405020304" pitchFamily="18" charset="0"/>
                <a:ea typeface="Calibri" panose="020F0502020204030204" pitchFamily="34" charset="0"/>
              </a:rPr>
              <a:t>Unbound Manual de </a:t>
            </a:r>
            <a:r>
              <a:rPr lang="en-US" sz="2400" dirty="0" err="1">
                <a:effectLst/>
                <a:latin typeface="Times New Roman" panose="02020603050405020304" pitchFamily="18" charset="0"/>
                <a:ea typeface="Calibri" panose="020F0502020204030204" pitchFamily="34" charset="0"/>
              </a:rPr>
              <a:t>Becas</a:t>
            </a:r>
            <a:r>
              <a:rPr lang="en-US" sz="2400" strike="sngStrike" dirty="0" err="1">
                <a:effectLst/>
                <a:latin typeface="Times New Roman" panose="02020603050405020304" pitchFamily="18" charset="0"/>
                <a:ea typeface="Calibri" panose="020F0502020204030204" pitchFamily="34" charset="0"/>
              </a:rPr>
              <a:t>-Servicio</a:t>
            </a:r>
            <a:endParaRPr lang="en-US" sz="2800" dirty="0">
              <a:solidFill>
                <a:srgbClr val="000000"/>
              </a:solidFill>
              <a:latin typeface="Centaur" panose="02030504050205020304" pitchFamily="18"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B1DB4A3F-927E-5AE2-C486-466ABA2BEEC0}"/>
              </a:ext>
            </a:extLst>
          </p:cNvPr>
          <p:cNvSpPr txBox="1"/>
          <p:nvPr/>
        </p:nvSpPr>
        <p:spPr>
          <a:xfrm>
            <a:off x="8871423" y="-1"/>
            <a:ext cx="3330102" cy="461665"/>
          </a:xfrm>
          <a:prstGeom prst="rect">
            <a:avLst/>
          </a:prstGeom>
          <a:solidFill>
            <a:srgbClr val="E0A854"/>
          </a:solidFill>
        </p:spPr>
        <p:txBody>
          <a:bodyPr wrap="square" rtlCol="0">
            <a:spAutoFit/>
          </a:bodyPr>
          <a:lstStyle/>
          <a:p>
            <a:pPr algn="ctr">
              <a:spcBef>
                <a:spcPts val="1200"/>
              </a:spcBef>
              <a:spcAft>
                <a:spcPts val="1200"/>
              </a:spcAft>
            </a:pPr>
            <a:r>
              <a:rPr lang="en-US" sz="2400" b="1" dirty="0" err="1">
                <a:solidFill>
                  <a:schemeClr val="bg1"/>
                </a:solidFill>
                <a:latin typeface="Centaur" panose="02030504050205020304" pitchFamily="18" charset="0"/>
              </a:rPr>
              <a:t>Becas</a:t>
            </a:r>
            <a:endParaRPr lang="en-US" sz="2400" b="1" dirty="0">
              <a:solidFill>
                <a:schemeClr val="bg1"/>
              </a:solidFill>
              <a:latin typeface="Centaur" panose="02030504050205020304" pitchFamily="18" charset="0"/>
            </a:endParaRPr>
          </a:p>
        </p:txBody>
      </p:sp>
    </p:spTree>
    <p:extLst>
      <p:ext uri="{BB962C8B-B14F-4D97-AF65-F5344CB8AC3E}">
        <p14:creationId xmlns:p14="http://schemas.microsoft.com/office/powerpoint/2010/main" val="29398331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299" y="461664"/>
            <a:ext cx="10858501" cy="1143000"/>
          </a:xfrm>
        </p:spPr>
        <p:txBody>
          <a:bodyPr>
            <a:noAutofit/>
          </a:bodyPr>
          <a:lstStyle/>
          <a:p>
            <a:pPr algn="l">
              <a:lnSpc>
                <a:spcPct val="115000"/>
              </a:lnSpc>
              <a:spcBef>
                <a:spcPts val="0"/>
              </a:spcBef>
            </a:pPr>
            <a:r>
              <a:rPr lang="es-419" sz="3600" dirty="0">
                <a:effectLst/>
                <a:latin typeface="Garamond" panose="02020404030301010803" pitchFamily="18" charset="0"/>
                <a:ea typeface="Calibri" panose="020F0502020204030204" pitchFamily="34" charset="0"/>
                <a:cs typeface="Times New Roman" panose="02020603050405020304" pitchFamily="18" charset="0"/>
              </a:rPr>
              <a:t>2.1 Criterios de selección del proyecto</a:t>
            </a:r>
            <a:endParaRPr lang="en-US" sz="6000" dirty="0">
              <a:latin typeface="Centaur"/>
            </a:endParaRPr>
          </a:p>
        </p:txBody>
      </p:sp>
      <p:sp>
        <p:nvSpPr>
          <p:cNvPr id="3" name="Content Placeholder 2"/>
          <p:cNvSpPr>
            <a:spLocks noGrp="1"/>
          </p:cNvSpPr>
          <p:nvPr>
            <p:ph idx="1"/>
          </p:nvPr>
        </p:nvSpPr>
        <p:spPr>
          <a:xfrm>
            <a:off x="495299" y="1714500"/>
            <a:ext cx="11125200" cy="4838700"/>
          </a:xfrm>
        </p:spPr>
        <p:txBody>
          <a:bodyPr vert="horz" lIns="91440" tIns="45720" rIns="91440" bIns="45720" rtlCol="0" anchor="t">
            <a:normAutofit/>
          </a:bodyPr>
          <a:lstStyle/>
          <a:p>
            <a:pPr marL="0" marR="0" indent="0">
              <a:lnSpc>
                <a:spcPct val="115000"/>
              </a:lnSpc>
              <a:spcBef>
                <a:spcPts val="0"/>
              </a:spcBef>
              <a:spcAft>
                <a:spcPts val="1000"/>
              </a:spcAft>
              <a:buNone/>
            </a:pPr>
            <a:r>
              <a:rPr lang="es-419" sz="2400" i="1" dirty="0">
                <a:solidFill>
                  <a:srgbClr val="000000"/>
                </a:solidFill>
                <a:effectLst/>
                <a:highlight>
                  <a:srgbClr val="FFFF00"/>
                </a:highlight>
                <a:latin typeface="Garamond" panose="02020404030301010803" pitchFamily="18" charset="0"/>
                <a:ea typeface="Calibri" panose="020F0502020204030204" pitchFamily="34" charset="0"/>
              </a:rPr>
              <a:t>Razón de la revisión: aclaración sobre el acuerdo de servicio para los becados</a:t>
            </a:r>
            <a:endParaRPr lang="en-US" sz="2400" dirty="0">
              <a:effectLst/>
              <a:latin typeface="Times New Roman" panose="02020603050405020304" pitchFamily="18" charset="0"/>
              <a:ea typeface="Calibri" panose="020F0502020204030204" pitchFamily="34" charset="0"/>
            </a:endParaRPr>
          </a:p>
          <a:p>
            <a:pPr marL="0" marR="0" indent="0">
              <a:lnSpc>
                <a:spcPct val="115000"/>
              </a:lnSpc>
              <a:spcBef>
                <a:spcPts val="0"/>
              </a:spcBef>
              <a:spcAft>
                <a:spcPts val="1000"/>
              </a:spcAft>
              <a:buNone/>
            </a:pPr>
            <a:r>
              <a:rPr lang="es-ES_tradnl" sz="2400" u="sng" dirty="0">
                <a:solidFill>
                  <a:srgbClr val="FF0000"/>
                </a:solidFill>
                <a:effectLst/>
                <a:latin typeface="Times New Roman" panose="02020603050405020304" pitchFamily="18" charset="0"/>
                <a:ea typeface="Calibri" panose="020F0502020204030204" pitchFamily="34" charset="0"/>
              </a:rPr>
              <a:t>Favor tomar en cuenta que el objetivo principal del programa de becas es proveer ayuda educacional para los estudiantes, no proveer recursos al programa de apadrinamiento. Los becados pueden seleccionar organizaciones fuera de Unbound en su comunidad local o en su programa local de Unbound para cumplir con su compromiso de servicio.</a:t>
            </a:r>
            <a:endParaRPr lang="en-US" sz="2400" dirty="0">
              <a:effectLst/>
              <a:latin typeface="Times New Roman" panose="02020603050405020304" pitchFamily="18" charset="0"/>
              <a:ea typeface="Calibri" panose="020F0502020204030204" pitchFamily="34" charset="0"/>
            </a:endParaRPr>
          </a:p>
          <a:p>
            <a:pPr marL="0" indent="0">
              <a:lnSpc>
                <a:spcPct val="115000"/>
              </a:lnSpc>
              <a:spcBef>
                <a:spcPts val="0"/>
              </a:spcBef>
              <a:spcAft>
                <a:spcPts val="1000"/>
              </a:spcAft>
              <a:buNone/>
            </a:pPr>
            <a:endParaRPr lang="en-US" sz="2800" dirty="0">
              <a:solidFill>
                <a:srgbClr val="000000"/>
              </a:solidFill>
              <a:latin typeface="Centaur" panose="02030504050205020304" pitchFamily="18"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FAA3F6EB-D1F5-770A-9EAC-BD1C6E888951}"/>
              </a:ext>
            </a:extLst>
          </p:cNvPr>
          <p:cNvSpPr txBox="1"/>
          <p:nvPr/>
        </p:nvSpPr>
        <p:spPr>
          <a:xfrm>
            <a:off x="8871423" y="-1"/>
            <a:ext cx="3330102" cy="461665"/>
          </a:xfrm>
          <a:prstGeom prst="rect">
            <a:avLst/>
          </a:prstGeom>
          <a:solidFill>
            <a:srgbClr val="E0A854"/>
          </a:solidFill>
        </p:spPr>
        <p:txBody>
          <a:bodyPr wrap="square" rtlCol="0">
            <a:spAutoFit/>
          </a:bodyPr>
          <a:lstStyle/>
          <a:p>
            <a:pPr algn="ctr">
              <a:spcBef>
                <a:spcPts val="1200"/>
              </a:spcBef>
              <a:spcAft>
                <a:spcPts val="1200"/>
              </a:spcAft>
            </a:pPr>
            <a:r>
              <a:rPr lang="en-US" sz="2400" b="1" dirty="0" err="1">
                <a:solidFill>
                  <a:schemeClr val="bg1"/>
                </a:solidFill>
                <a:latin typeface="Centaur" panose="02030504050205020304" pitchFamily="18" charset="0"/>
              </a:rPr>
              <a:t>Becas</a:t>
            </a:r>
            <a:endParaRPr lang="en-US" sz="2400" b="1" dirty="0">
              <a:solidFill>
                <a:schemeClr val="bg1"/>
              </a:solidFill>
              <a:latin typeface="Centaur" panose="02030504050205020304" pitchFamily="18" charset="0"/>
            </a:endParaRPr>
          </a:p>
        </p:txBody>
      </p:sp>
    </p:spTree>
    <p:extLst>
      <p:ext uri="{BB962C8B-B14F-4D97-AF65-F5344CB8AC3E}">
        <p14:creationId xmlns:p14="http://schemas.microsoft.com/office/powerpoint/2010/main" val="3637752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299" y="373707"/>
            <a:ext cx="10858501" cy="978843"/>
          </a:xfrm>
        </p:spPr>
        <p:txBody>
          <a:bodyPr>
            <a:noAutofit/>
          </a:bodyPr>
          <a:lstStyle/>
          <a:p>
            <a:pPr algn="l">
              <a:lnSpc>
                <a:spcPct val="115000"/>
              </a:lnSpc>
              <a:spcBef>
                <a:spcPts val="0"/>
              </a:spcBef>
            </a:pPr>
            <a:r>
              <a:rPr lang="es-419" sz="3200" dirty="0">
                <a:effectLst/>
                <a:latin typeface="Garamond" panose="02020404030301010803" pitchFamily="18" charset="0"/>
                <a:ea typeface="Calibri" panose="020F0502020204030204" pitchFamily="34" charset="0"/>
                <a:cs typeface="Times New Roman" panose="02020603050405020304" pitchFamily="18" charset="0"/>
              </a:rPr>
              <a:t>2.3 Servicio Comunitario</a:t>
            </a:r>
            <a:endParaRPr lang="en-US" sz="5400" dirty="0">
              <a:latin typeface="Centaur"/>
            </a:endParaRPr>
          </a:p>
        </p:txBody>
      </p:sp>
      <p:sp>
        <p:nvSpPr>
          <p:cNvPr id="3" name="Content Placeholder 2"/>
          <p:cNvSpPr>
            <a:spLocks noGrp="1"/>
          </p:cNvSpPr>
          <p:nvPr>
            <p:ph idx="1"/>
          </p:nvPr>
        </p:nvSpPr>
        <p:spPr>
          <a:xfrm>
            <a:off x="495299" y="1428750"/>
            <a:ext cx="11125200" cy="5124450"/>
          </a:xfrm>
        </p:spPr>
        <p:txBody>
          <a:bodyPr vert="horz" lIns="91440" tIns="45720" rIns="91440" bIns="45720" rtlCol="0" anchor="t">
            <a:normAutofit fontScale="92500" lnSpcReduction="10000"/>
          </a:bodyPr>
          <a:lstStyle/>
          <a:p>
            <a:pPr marL="0" marR="0" indent="0">
              <a:lnSpc>
                <a:spcPct val="115000"/>
              </a:lnSpc>
              <a:spcBef>
                <a:spcPts val="0"/>
              </a:spcBef>
              <a:spcAft>
                <a:spcPts val="1000"/>
              </a:spcAft>
              <a:buNone/>
            </a:pPr>
            <a:r>
              <a:rPr lang="es-419" sz="2000" i="1" dirty="0">
                <a:solidFill>
                  <a:srgbClr val="000000"/>
                </a:solidFill>
                <a:effectLst/>
                <a:highlight>
                  <a:srgbClr val="FFFF00"/>
                </a:highlight>
                <a:latin typeface="Garamond" panose="02020404030301010803" pitchFamily="18" charset="0"/>
                <a:ea typeface="Calibri" panose="020F0502020204030204" pitchFamily="34" charset="0"/>
              </a:rPr>
              <a:t>Razón de la revisión: aclaración sobre los fondos del programa de becas</a:t>
            </a:r>
            <a:endParaRPr lang="en-US" sz="2000" dirty="0">
              <a:effectLst/>
              <a:latin typeface="Times New Roman" panose="02020603050405020304" pitchFamily="18" charset="0"/>
              <a:ea typeface="Calibri" panose="020F0502020204030204" pitchFamily="34" charset="0"/>
            </a:endParaRPr>
          </a:p>
          <a:p>
            <a:pPr marL="0" marR="0" indent="0">
              <a:lnSpc>
                <a:spcPct val="115000"/>
              </a:lnSpc>
              <a:spcBef>
                <a:spcPts val="0"/>
              </a:spcBef>
              <a:spcAft>
                <a:spcPts val="1000"/>
              </a:spcAft>
              <a:buNone/>
            </a:pPr>
            <a:r>
              <a:rPr lang="es-MX" sz="2000" strike="sngStrike" dirty="0">
                <a:effectLst/>
                <a:latin typeface="Times New Roman" panose="02020603050405020304" pitchFamily="18" charset="0"/>
                <a:ea typeface="Calibri" panose="020F0502020204030204" pitchFamily="34" charset="0"/>
              </a:rPr>
              <a:t>El proyecto</a:t>
            </a:r>
            <a:r>
              <a:rPr lang="es-MX" sz="2000" dirty="0">
                <a:effectLst/>
                <a:latin typeface="Times New Roman" panose="02020603050405020304" pitchFamily="18" charset="0"/>
                <a:ea typeface="Calibri" panose="020F0502020204030204" pitchFamily="34" charset="0"/>
              </a:rPr>
              <a:t> </a:t>
            </a:r>
            <a:r>
              <a:rPr lang="es-MX" sz="2000" u="sng" dirty="0">
                <a:solidFill>
                  <a:srgbClr val="FF0000"/>
                </a:solidFill>
                <a:effectLst/>
                <a:latin typeface="Times New Roman" panose="02020603050405020304" pitchFamily="18" charset="0"/>
                <a:ea typeface="Calibri" panose="020F0502020204030204" pitchFamily="34" charset="0"/>
              </a:rPr>
              <a:t>El becado</a:t>
            </a:r>
            <a:r>
              <a:rPr lang="es-MX" sz="2000" dirty="0">
                <a:solidFill>
                  <a:srgbClr val="FF0000"/>
                </a:solidFill>
                <a:effectLst/>
                <a:latin typeface="Times New Roman" panose="02020603050405020304" pitchFamily="18" charset="0"/>
                <a:ea typeface="Calibri" panose="020F0502020204030204" pitchFamily="34" charset="0"/>
              </a:rPr>
              <a:t> </a:t>
            </a:r>
            <a:r>
              <a:rPr lang="es-MX" sz="2000" dirty="0">
                <a:effectLst/>
                <a:latin typeface="Times New Roman" panose="02020603050405020304" pitchFamily="18" charset="0"/>
                <a:ea typeface="Calibri" panose="020F0502020204030204" pitchFamily="34" charset="0"/>
              </a:rPr>
              <a:t>debe elaborar un plan individual de servicio comunitario </a:t>
            </a:r>
            <a:r>
              <a:rPr lang="es-MX" sz="2000" strike="sngStrike" dirty="0">
                <a:effectLst/>
                <a:latin typeface="Times New Roman" panose="02020603050405020304" pitchFamily="18" charset="0"/>
                <a:ea typeface="Calibri" panose="020F0502020204030204" pitchFamily="34" charset="0"/>
              </a:rPr>
              <a:t>para cada becado</a:t>
            </a:r>
            <a:r>
              <a:rPr lang="es-MX" sz="2000" dirty="0">
                <a:effectLst/>
                <a:latin typeface="Times New Roman" panose="02020603050405020304" pitchFamily="18" charset="0"/>
                <a:ea typeface="Calibri" panose="020F0502020204030204" pitchFamily="34" charset="0"/>
              </a:rPr>
              <a:t>. </a:t>
            </a:r>
            <a:r>
              <a:rPr lang="es-MX" sz="2000" strike="sngStrike" dirty="0">
                <a:effectLst/>
                <a:latin typeface="Times New Roman" panose="02020603050405020304" pitchFamily="18" charset="0"/>
                <a:ea typeface="Calibri" panose="020F0502020204030204" pitchFamily="34" charset="0"/>
              </a:rPr>
              <a:t>El plan debe considerar los talentos, intereses y cursos de estudio de cada becado para desarrollar su servicio comunitario.</a:t>
            </a:r>
            <a:r>
              <a:rPr lang="es-MX" sz="2000" dirty="0">
                <a:effectLst/>
                <a:latin typeface="Times New Roman" panose="02020603050405020304" pitchFamily="18" charset="0"/>
                <a:ea typeface="Calibri" panose="020F0502020204030204" pitchFamily="34" charset="0"/>
              </a:rPr>
              <a:t> </a:t>
            </a:r>
            <a:r>
              <a:rPr lang="es-MX" sz="2000" strike="sngStrike" dirty="0">
                <a:effectLst/>
                <a:latin typeface="Times New Roman" panose="02020603050405020304" pitchFamily="18" charset="0"/>
                <a:ea typeface="Calibri" panose="020F0502020204030204" pitchFamily="34" charset="0"/>
              </a:rPr>
              <a:t>El plan debe incluir los aspectos específicos que sean claros y se puedan monitorear regularmente. Los mejores planes de servicio son los que hayan sido designados para servir a la comunidad de apadrinados de Unbound, sin embargo, los becados pueden brindar servicios a otras poblaciones con la aprobación del proyecto</a:t>
            </a:r>
            <a:r>
              <a:rPr lang="es-MX" sz="2000" strike="sngStrike" dirty="0">
                <a:solidFill>
                  <a:srgbClr val="000000"/>
                </a:solidFill>
                <a:effectLst/>
                <a:latin typeface="Times New Roman" panose="02020603050405020304" pitchFamily="18" charset="0"/>
                <a:ea typeface="Calibri" panose="020F0502020204030204" pitchFamily="34" charset="0"/>
              </a:rPr>
              <a:t>.</a:t>
            </a:r>
            <a:r>
              <a:rPr lang="es-MX" sz="2000" dirty="0">
                <a:solidFill>
                  <a:srgbClr val="000000"/>
                </a:solidFill>
                <a:effectLst/>
                <a:latin typeface="Garamond" panose="02020404030301010803" pitchFamily="18" charset="0"/>
                <a:ea typeface="Calibri" panose="020F0502020204030204" pitchFamily="34" charset="0"/>
                <a:cs typeface="Segoe UI" panose="020B0502040204020203" pitchFamily="34" charset="0"/>
              </a:rPr>
              <a:t> </a:t>
            </a:r>
            <a:r>
              <a:rPr lang="es-ES" sz="2000" u="sng" dirty="0">
                <a:solidFill>
                  <a:srgbClr val="FF0000"/>
                </a:solidFill>
                <a:effectLst/>
                <a:latin typeface="Times New Roman" panose="02020603050405020304" pitchFamily="18" charset="0"/>
                <a:ea typeface="Calibri" panose="020F0502020204030204" pitchFamily="34" charset="0"/>
              </a:rPr>
              <a:t>El plan debe ir en concordancia con el campo de estudio, los talentos y/o los intereses académicos del becado o becada. El plan debe incluir detalles que sean significativos, claros y realistas. Se pueden aceptar planes de servicio que propongan ayudar en pasantías, capacitación en el trabajo, servicios comunitarios locales y otras organizaciones. Los becados también tienen la opción de brindar servicio a su comunidad Unbound. Al servir en Unbound, el tiempo de los becados no debe reemplazar las responsabilidades y tareas diarias del personal del proyecto. Si bien algunos planes de servicio individuales pueden incluir el servicio a la comunidad apadrinada o a la oficina local (especialmente cuando concuerda con el área de estudio del estudiante), el plan de servicio individual para un becado nunca debe diseñarse para mantener los flujos de trabajo del proyecto local o monitorear los requisitos de los apadrinados.</a:t>
            </a:r>
            <a:endParaRPr lang="en-US" sz="2000" dirty="0">
              <a:effectLst/>
              <a:latin typeface="Times New Roman" panose="02020603050405020304" pitchFamily="18" charset="0"/>
              <a:ea typeface="Calibri" panose="020F0502020204030204" pitchFamily="34" charset="0"/>
            </a:endParaRPr>
          </a:p>
        </p:txBody>
      </p:sp>
      <p:sp>
        <p:nvSpPr>
          <p:cNvPr id="5" name="TextBox 4">
            <a:extLst>
              <a:ext uri="{FF2B5EF4-FFF2-40B4-BE49-F238E27FC236}">
                <a16:creationId xmlns:a16="http://schemas.microsoft.com/office/drawing/2014/main" id="{1B52F7F7-C6BF-CB72-07B6-5C95EBCE6632}"/>
              </a:ext>
            </a:extLst>
          </p:cNvPr>
          <p:cNvSpPr txBox="1"/>
          <p:nvPr/>
        </p:nvSpPr>
        <p:spPr>
          <a:xfrm>
            <a:off x="8871423" y="-1"/>
            <a:ext cx="3330102" cy="461665"/>
          </a:xfrm>
          <a:prstGeom prst="rect">
            <a:avLst/>
          </a:prstGeom>
          <a:solidFill>
            <a:srgbClr val="E0A854"/>
          </a:solidFill>
        </p:spPr>
        <p:txBody>
          <a:bodyPr wrap="square" rtlCol="0">
            <a:spAutoFit/>
          </a:bodyPr>
          <a:lstStyle/>
          <a:p>
            <a:pPr algn="ctr">
              <a:spcBef>
                <a:spcPts val="1200"/>
              </a:spcBef>
              <a:spcAft>
                <a:spcPts val="1200"/>
              </a:spcAft>
            </a:pPr>
            <a:r>
              <a:rPr lang="en-US" sz="2400" b="1" dirty="0" err="1">
                <a:solidFill>
                  <a:schemeClr val="bg1"/>
                </a:solidFill>
                <a:latin typeface="Centaur" panose="02030504050205020304" pitchFamily="18" charset="0"/>
              </a:rPr>
              <a:t>Becas</a:t>
            </a:r>
            <a:endParaRPr lang="en-US" sz="2400" b="1" dirty="0">
              <a:solidFill>
                <a:schemeClr val="bg1"/>
              </a:solidFill>
              <a:latin typeface="Centaur" panose="02030504050205020304" pitchFamily="18" charset="0"/>
            </a:endParaRPr>
          </a:p>
        </p:txBody>
      </p:sp>
    </p:spTree>
    <p:extLst>
      <p:ext uri="{BB962C8B-B14F-4D97-AF65-F5344CB8AC3E}">
        <p14:creationId xmlns:p14="http://schemas.microsoft.com/office/powerpoint/2010/main" val="34348938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299" y="614064"/>
            <a:ext cx="10858501" cy="948036"/>
          </a:xfrm>
        </p:spPr>
        <p:txBody>
          <a:bodyPr>
            <a:noAutofit/>
          </a:bodyPr>
          <a:lstStyle/>
          <a:p>
            <a:pPr algn="l">
              <a:lnSpc>
                <a:spcPct val="115000"/>
              </a:lnSpc>
              <a:spcBef>
                <a:spcPts val="0"/>
              </a:spcBef>
            </a:pPr>
            <a:r>
              <a:rPr lang="es-419" sz="3200" dirty="0">
                <a:effectLst/>
                <a:latin typeface="Garamond" panose="02020404030301010803" pitchFamily="18" charset="0"/>
                <a:ea typeface="Calibri" panose="020F0502020204030204" pitchFamily="34" charset="0"/>
                <a:cs typeface="Times New Roman" panose="02020603050405020304" pitchFamily="18" charset="0"/>
              </a:rPr>
              <a:t>2.8  Cantidad de beca</a:t>
            </a:r>
            <a:endParaRPr lang="en-US" sz="5400" dirty="0">
              <a:latin typeface="Centaur"/>
            </a:endParaRPr>
          </a:p>
        </p:txBody>
      </p:sp>
      <p:sp>
        <p:nvSpPr>
          <p:cNvPr id="3" name="Content Placeholder 2"/>
          <p:cNvSpPr>
            <a:spLocks noGrp="1"/>
          </p:cNvSpPr>
          <p:nvPr>
            <p:ph idx="1"/>
          </p:nvPr>
        </p:nvSpPr>
        <p:spPr>
          <a:xfrm>
            <a:off x="495299" y="1714500"/>
            <a:ext cx="11125200" cy="4838700"/>
          </a:xfrm>
        </p:spPr>
        <p:txBody>
          <a:bodyPr vert="horz" lIns="91440" tIns="45720" rIns="91440" bIns="45720" rtlCol="0" anchor="t">
            <a:normAutofit/>
          </a:bodyPr>
          <a:lstStyle/>
          <a:p>
            <a:pPr marL="0" marR="0" indent="0">
              <a:lnSpc>
                <a:spcPct val="115000"/>
              </a:lnSpc>
              <a:spcBef>
                <a:spcPts val="0"/>
              </a:spcBef>
              <a:spcAft>
                <a:spcPts val="1000"/>
              </a:spcAft>
              <a:buNone/>
            </a:pPr>
            <a:r>
              <a:rPr lang="es-419" sz="2400" i="1" dirty="0">
                <a:solidFill>
                  <a:srgbClr val="000000"/>
                </a:solidFill>
                <a:effectLst/>
                <a:highlight>
                  <a:srgbClr val="FFFF00"/>
                </a:highlight>
                <a:latin typeface="Garamond" panose="02020404030301010803" pitchFamily="18" charset="0"/>
                <a:ea typeface="Calibri" panose="020F0502020204030204" pitchFamily="34" charset="0"/>
              </a:rPr>
              <a:t>Razón de la revisión: Aclaración sobre fondos del programa de becas</a:t>
            </a:r>
            <a:endParaRPr lang="en-US" sz="2400" dirty="0">
              <a:effectLst/>
              <a:latin typeface="Times New Roman" panose="02020603050405020304" pitchFamily="18" charset="0"/>
              <a:ea typeface="Calibri" panose="020F0502020204030204" pitchFamily="34" charset="0"/>
            </a:endParaRPr>
          </a:p>
          <a:p>
            <a:pPr marL="0" marR="0" indent="0">
              <a:lnSpc>
                <a:spcPct val="115000"/>
              </a:lnSpc>
              <a:spcBef>
                <a:spcPts val="0"/>
              </a:spcBef>
              <a:spcAft>
                <a:spcPts val="1000"/>
              </a:spcAft>
              <a:buNone/>
            </a:pPr>
            <a:r>
              <a:rPr lang="es-CO" sz="2400" u="sng" dirty="0">
                <a:solidFill>
                  <a:srgbClr val="FF0000"/>
                </a:solidFill>
                <a:effectLst/>
                <a:latin typeface="Times New Roman" panose="02020603050405020304" pitchFamily="18" charset="0"/>
                <a:ea typeface="Calibri" panose="020F0502020204030204" pitchFamily="34" charset="0"/>
              </a:rPr>
              <a:t>Una vez asignado el monto a otorgar a cada becado y becada, el Proyecto no podrá hacer retenciones o deducciones del aporte de becas por incumplimientos de estos a las políticas establecidas, estos asuntos deben ser analizados e intervenidos de manera personalizada, sin afectar el fondo asignado, es decir no se puede usar los fondos de becas como estrategia de corrección o sanción.</a:t>
            </a:r>
            <a:endParaRPr lang="en-US" sz="2400" dirty="0">
              <a:effectLst/>
              <a:latin typeface="Times New Roman" panose="02020603050405020304" pitchFamily="18" charset="0"/>
              <a:ea typeface="Calibri" panose="020F0502020204030204" pitchFamily="34" charset="0"/>
            </a:endParaRPr>
          </a:p>
          <a:p>
            <a:pPr marL="0" indent="0">
              <a:lnSpc>
                <a:spcPct val="115000"/>
              </a:lnSpc>
              <a:spcBef>
                <a:spcPts val="0"/>
              </a:spcBef>
              <a:spcAft>
                <a:spcPts val="1000"/>
              </a:spcAft>
              <a:buNone/>
            </a:pPr>
            <a:endParaRPr lang="en-US" dirty="0">
              <a:solidFill>
                <a:srgbClr val="000000"/>
              </a:solidFill>
              <a:latin typeface="Centaur" panose="02030504050205020304" pitchFamily="18"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3FD57692-6DE0-35A9-753A-8C68B7036EB7}"/>
              </a:ext>
            </a:extLst>
          </p:cNvPr>
          <p:cNvSpPr txBox="1"/>
          <p:nvPr/>
        </p:nvSpPr>
        <p:spPr>
          <a:xfrm>
            <a:off x="8871423" y="-1"/>
            <a:ext cx="3330102" cy="461665"/>
          </a:xfrm>
          <a:prstGeom prst="rect">
            <a:avLst/>
          </a:prstGeom>
          <a:solidFill>
            <a:srgbClr val="E0A854"/>
          </a:solidFill>
        </p:spPr>
        <p:txBody>
          <a:bodyPr wrap="square" rtlCol="0">
            <a:spAutoFit/>
          </a:bodyPr>
          <a:lstStyle/>
          <a:p>
            <a:pPr algn="ctr">
              <a:spcBef>
                <a:spcPts val="1200"/>
              </a:spcBef>
              <a:spcAft>
                <a:spcPts val="1200"/>
              </a:spcAft>
            </a:pPr>
            <a:r>
              <a:rPr lang="en-US" sz="2400" b="1" dirty="0" err="1">
                <a:solidFill>
                  <a:schemeClr val="bg1"/>
                </a:solidFill>
                <a:latin typeface="Centaur" panose="02030504050205020304" pitchFamily="18" charset="0"/>
              </a:rPr>
              <a:t>Becas</a:t>
            </a:r>
            <a:endParaRPr lang="en-US" sz="2400" b="1" dirty="0">
              <a:solidFill>
                <a:schemeClr val="bg1"/>
              </a:solidFill>
              <a:latin typeface="Centaur" panose="02030504050205020304" pitchFamily="18" charset="0"/>
            </a:endParaRPr>
          </a:p>
        </p:txBody>
      </p:sp>
    </p:spTree>
    <p:extLst>
      <p:ext uri="{BB962C8B-B14F-4D97-AF65-F5344CB8AC3E}">
        <p14:creationId xmlns:p14="http://schemas.microsoft.com/office/powerpoint/2010/main" val="13169777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299" y="461664"/>
            <a:ext cx="10858501" cy="1143000"/>
          </a:xfrm>
        </p:spPr>
        <p:txBody>
          <a:bodyPr>
            <a:noAutofit/>
          </a:bodyPr>
          <a:lstStyle/>
          <a:p>
            <a:pPr algn="l">
              <a:lnSpc>
                <a:spcPct val="115000"/>
              </a:lnSpc>
              <a:spcBef>
                <a:spcPts val="0"/>
              </a:spcBef>
            </a:pPr>
            <a:r>
              <a:rPr lang="es-419" sz="3600" dirty="0">
                <a:effectLst/>
                <a:latin typeface="Garamond" panose="02020404030301010803" pitchFamily="18" charset="0"/>
                <a:ea typeface="Calibri" panose="020F0502020204030204" pitchFamily="34" charset="0"/>
                <a:cs typeface="Times New Roman" panose="02020603050405020304" pitchFamily="18" charset="0"/>
              </a:rPr>
              <a:t>5.2 Apéndice: Muestra Carta de Convenio</a:t>
            </a:r>
            <a:endParaRPr lang="en-US" sz="6000" dirty="0">
              <a:latin typeface="Centaur"/>
            </a:endParaRPr>
          </a:p>
        </p:txBody>
      </p:sp>
      <p:sp>
        <p:nvSpPr>
          <p:cNvPr id="3" name="Content Placeholder 2"/>
          <p:cNvSpPr>
            <a:spLocks noGrp="1"/>
          </p:cNvSpPr>
          <p:nvPr>
            <p:ph idx="1"/>
          </p:nvPr>
        </p:nvSpPr>
        <p:spPr>
          <a:xfrm>
            <a:off x="495299" y="1714500"/>
            <a:ext cx="11125200" cy="4838700"/>
          </a:xfrm>
        </p:spPr>
        <p:txBody>
          <a:bodyPr vert="horz" lIns="91440" tIns="45720" rIns="91440" bIns="45720" rtlCol="0" anchor="t">
            <a:normAutofit/>
          </a:bodyPr>
          <a:lstStyle/>
          <a:p>
            <a:pPr marL="0" marR="0" indent="0">
              <a:lnSpc>
                <a:spcPct val="115000"/>
              </a:lnSpc>
              <a:spcBef>
                <a:spcPts val="0"/>
              </a:spcBef>
              <a:spcAft>
                <a:spcPts val="1000"/>
              </a:spcAft>
              <a:buNone/>
            </a:pPr>
            <a:r>
              <a:rPr lang="es-419" sz="2000" i="1" dirty="0">
                <a:solidFill>
                  <a:srgbClr val="000000"/>
                </a:solidFill>
                <a:effectLst/>
                <a:highlight>
                  <a:srgbClr val="FFFF00"/>
                </a:highlight>
                <a:latin typeface="Garamond" panose="02020404030301010803" pitchFamily="18" charset="0"/>
                <a:ea typeface="Calibri" panose="020F0502020204030204" pitchFamily="34" charset="0"/>
              </a:rPr>
              <a:t>Razón de la revisión: Aclaración sobre aspectos de servicio del programa de becas</a:t>
            </a:r>
            <a:endParaRPr lang="en-US" sz="2000" dirty="0">
              <a:effectLst/>
              <a:latin typeface="Times New Roman" panose="02020603050405020304" pitchFamily="18" charset="0"/>
              <a:ea typeface="Calibri" panose="020F0502020204030204" pitchFamily="34" charset="0"/>
            </a:endParaRPr>
          </a:p>
          <a:p>
            <a:pPr marL="0" marR="0" indent="0" fontAlgn="base">
              <a:spcBef>
                <a:spcPts val="0"/>
              </a:spcBef>
              <a:spcAft>
                <a:spcPts val="0"/>
              </a:spcAft>
              <a:buNone/>
            </a:pPr>
            <a:r>
              <a:rPr lang="es-ES" sz="2000" b="1" dirty="0">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p>
            <a:pPr marL="0" marR="0" indent="0" fontAlgn="base">
              <a:spcBef>
                <a:spcPts val="0"/>
              </a:spcBef>
              <a:spcAft>
                <a:spcPts val="0"/>
              </a:spcAft>
              <a:buNone/>
            </a:pPr>
            <a:r>
              <a:rPr lang="es-ES" sz="2000" dirty="0">
                <a:effectLst/>
                <a:latin typeface="Times New Roman" panose="02020603050405020304" pitchFamily="18" charset="0"/>
                <a:ea typeface="Times New Roman" panose="02020603050405020304" pitchFamily="18" charset="0"/>
              </a:rPr>
              <a:t>Tercero: </a:t>
            </a:r>
            <a:r>
              <a:rPr lang="es-MX" sz="2000" strike="sngStrike" dirty="0">
                <a:effectLst/>
                <a:latin typeface="Times New Roman" panose="02020603050405020304" pitchFamily="18" charset="0"/>
                <a:ea typeface="Times New Roman" panose="02020603050405020304" pitchFamily="18" charset="0"/>
              </a:rPr>
              <a:t>El becado(a) llevará a cabo un proyecto de servicio comunitario o prestará ___________ horas de servicio comunitario cada ______. Sus responsabilidades de servicio comunitario incluirán _________ El becado(a) de forma voluntaria participará en actividades de servicio comunitario de la siguiente manera: ____</a:t>
            </a:r>
            <a:r>
              <a:rPr lang="es-ES" sz="2000" u="sng" dirty="0">
                <a:solidFill>
                  <a:srgbClr val="FF0000"/>
                </a:solidFill>
                <a:effectLst/>
                <a:latin typeface="Times New Roman" panose="02020603050405020304" pitchFamily="18" charset="0"/>
                <a:ea typeface="Times New Roman" panose="02020603050405020304" pitchFamily="18" charset="0"/>
              </a:rPr>
              <a:t>El presente convenio es únicamente para la participación de becas educativas, bajo ninguna medida existirá subordinación o dependencia alguna por parte del becado. Por lo anterior, no se generará ninguno de los derechos y obligaciones propias de una relación laboral.</a:t>
            </a:r>
            <a:r>
              <a:rPr lang="es-MX" sz="2000" dirty="0">
                <a:solidFill>
                  <a:srgbClr val="FF0000"/>
                </a:solidFill>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p>
            <a:pPr marL="0" marR="0" indent="0" fontAlgn="base">
              <a:spcBef>
                <a:spcPts val="0"/>
              </a:spcBef>
              <a:spcAft>
                <a:spcPts val="0"/>
              </a:spcAft>
              <a:buNone/>
            </a:pPr>
            <a:r>
              <a:rPr lang="es-MX" sz="2000" dirty="0">
                <a:solidFill>
                  <a:srgbClr val="D13438"/>
                </a:solidFill>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p>
            <a:pPr marL="0" marR="0" indent="0" fontAlgn="base">
              <a:spcBef>
                <a:spcPts val="0"/>
              </a:spcBef>
              <a:spcAft>
                <a:spcPts val="0"/>
              </a:spcAft>
              <a:buNone/>
            </a:pPr>
            <a:r>
              <a:rPr lang="es-ES" sz="2000" u="sng" dirty="0">
                <a:effectLst/>
                <a:latin typeface="Times New Roman" panose="02020603050405020304" pitchFamily="18" charset="0"/>
                <a:ea typeface="Times New Roman" panose="02020603050405020304" pitchFamily="18" charset="0"/>
              </a:rPr>
              <a:t>Cuarto:</a:t>
            </a:r>
            <a:r>
              <a:rPr lang="es-ES" sz="2000" u="sng" dirty="0">
                <a:solidFill>
                  <a:srgbClr val="D13438"/>
                </a:solidFill>
                <a:effectLst/>
                <a:latin typeface="Times New Roman" panose="02020603050405020304" pitchFamily="18" charset="0"/>
                <a:ea typeface="Times New Roman" panose="02020603050405020304" pitchFamily="18" charset="0"/>
              </a:rPr>
              <a:t> </a:t>
            </a:r>
            <a:r>
              <a:rPr lang="es-ES" sz="2000" u="sng" dirty="0">
                <a:solidFill>
                  <a:srgbClr val="FF0000"/>
                </a:solidFill>
                <a:effectLst/>
                <a:latin typeface="Times New Roman" panose="02020603050405020304" pitchFamily="18" charset="0"/>
                <a:ea typeface="Times New Roman" panose="02020603050405020304" pitchFamily="18" charset="0"/>
              </a:rPr>
              <a:t>El becado(a) llevará a cabo el siguiente proyecto de servicio comunitario: ___________</a:t>
            </a:r>
            <a:endParaRPr lang="en-US" sz="2000" dirty="0">
              <a:effectLst/>
              <a:latin typeface="Times New Roman" panose="02020603050405020304" pitchFamily="18" charset="0"/>
              <a:ea typeface="Times New Roman" panose="02020603050405020304" pitchFamily="18" charset="0"/>
            </a:endParaRPr>
          </a:p>
          <a:p>
            <a:pPr marL="0" marR="0" indent="0" fontAlgn="base">
              <a:spcBef>
                <a:spcPts val="0"/>
              </a:spcBef>
              <a:spcAft>
                <a:spcPts val="0"/>
              </a:spcAft>
              <a:buNone/>
            </a:pPr>
            <a:r>
              <a:rPr lang="es-MX" sz="2000" dirty="0">
                <a:solidFill>
                  <a:srgbClr val="498205"/>
                </a:solidFill>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p>
            <a:pPr marL="0" marR="0" indent="0" fontAlgn="base">
              <a:spcBef>
                <a:spcPts val="0"/>
              </a:spcBef>
              <a:spcAft>
                <a:spcPts val="0"/>
              </a:spcAft>
              <a:buNone/>
            </a:pPr>
            <a:r>
              <a:rPr lang="es-ES" sz="2000" u="sng" dirty="0">
                <a:solidFill>
                  <a:srgbClr val="FF0000"/>
                </a:solidFill>
                <a:effectLst/>
                <a:latin typeface="Times New Roman" panose="02020603050405020304" pitchFamily="18" charset="0"/>
                <a:ea typeface="Times New Roman" panose="02020603050405020304" pitchFamily="18" charset="0"/>
              </a:rPr>
              <a:t>Quinto</a:t>
            </a:r>
            <a:r>
              <a:rPr lang="es-ES" sz="2000" dirty="0">
                <a:effectLst/>
                <a:latin typeface="Times New Roman" panose="02020603050405020304" pitchFamily="18" charset="0"/>
                <a:ea typeface="Times New Roman" panose="02020603050405020304" pitchFamily="18" charset="0"/>
              </a:rPr>
              <a:t>: </a:t>
            </a:r>
            <a:r>
              <a:rPr lang="es-ES" sz="2000" dirty="0">
                <a:solidFill>
                  <a:srgbClr val="000000"/>
                </a:solidFill>
                <a:effectLst/>
                <a:latin typeface="Times New Roman" panose="02020603050405020304" pitchFamily="18" charset="0"/>
                <a:ea typeface="Times New Roman" panose="02020603050405020304" pitchFamily="18" charset="0"/>
              </a:rPr>
              <a:t>Todos los días de formación y otras actividades agendadas del programa de becas de Unbound se consideran parte del programa. Por lo anterior, los becados y/o padres o responsables podrán asistir de manera voluntaria a tales actividades y formación como participación en el servicio comunitario.</a:t>
            </a:r>
            <a:r>
              <a:rPr lang="es-MX" sz="2000" dirty="0">
                <a:solidFill>
                  <a:srgbClr val="000000"/>
                </a:solidFill>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98101A0D-94EF-DC0E-F74A-55D0A78DC50D}"/>
              </a:ext>
            </a:extLst>
          </p:cNvPr>
          <p:cNvSpPr txBox="1"/>
          <p:nvPr/>
        </p:nvSpPr>
        <p:spPr>
          <a:xfrm>
            <a:off x="8871423" y="-1"/>
            <a:ext cx="3330102" cy="461665"/>
          </a:xfrm>
          <a:prstGeom prst="rect">
            <a:avLst/>
          </a:prstGeom>
          <a:solidFill>
            <a:srgbClr val="E0A854"/>
          </a:solidFill>
        </p:spPr>
        <p:txBody>
          <a:bodyPr wrap="square" rtlCol="0">
            <a:spAutoFit/>
          </a:bodyPr>
          <a:lstStyle/>
          <a:p>
            <a:pPr algn="ctr">
              <a:spcBef>
                <a:spcPts val="1200"/>
              </a:spcBef>
              <a:spcAft>
                <a:spcPts val="1200"/>
              </a:spcAft>
            </a:pPr>
            <a:r>
              <a:rPr lang="en-US" sz="2400" b="1" dirty="0" err="1">
                <a:solidFill>
                  <a:schemeClr val="bg1"/>
                </a:solidFill>
                <a:latin typeface="Centaur" panose="02030504050205020304" pitchFamily="18" charset="0"/>
              </a:rPr>
              <a:t>Becas</a:t>
            </a:r>
            <a:endParaRPr lang="en-US" sz="2400" b="1" dirty="0">
              <a:solidFill>
                <a:schemeClr val="bg1"/>
              </a:solidFill>
              <a:latin typeface="Centaur" panose="02030504050205020304" pitchFamily="18" charset="0"/>
            </a:endParaRPr>
          </a:p>
        </p:txBody>
      </p:sp>
    </p:spTree>
    <p:extLst>
      <p:ext uri="{BB962C8B-B14F-4D97-AF65-F5344CB8AC3E}">
        <p14:creationId xmlns:p14="http://schemas.microsoft.com/office/powerpoint/2010/main" val="15246182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2606632-2572-0F97-F93F-EB3EC13A96C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788"/>
          <a:stretch/>
        </p:blipFill>
        <p:spPr bwMode="auto">
          <a:xfrm>
            <a:off x="0" y="0"/>
            <a:ext cx="12208212"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731591" y="4292909"/>
            <a:ext cx="9165009" cy="857250"/>
          </a:xfrm>
          <a:prstGeom prst="rect">
            <a:avLst/>
          </a:prstGeom>
          <a:solidFill>
            <a:srgbClr val="769D7F">
              <a:alpha val="85000"/>
            </a:srgbClr>
          </a:solidFill>
        </p:spPr>
        <p:txBody>
          <a:bodyPr vert="horz" lIns="91440" tIns="45720" rIns="91440" bIns="45720" rtlCol="0" anchor="ctr">
            <a:normAutofit/>
          </a:bodyPr>
          <a:lstStyle/>
          <a:p>
            <a:pPr algn="ctr">
              <a:lnSpc>
                <a:spcPct val="90000"/>
              </a:lnSpc>
              <a:spcBef>
                <a:spcPct val="0"/>
              </a:spcBef>
              <a:spcAft>
                <a:spcPts val="2400"/>
              </a:spcAft>
            </a:pPr>
            <a:r>
              <a:rPr lang="es-AR" sz="4000">
                <a:solidFill>
                  <a:srgbClr val="FFFFFF"/>
                </a:solidFill>
                <a:latin typeface="+mj-lt"/>
                <a:ea typeface="+mj-ea"/>
                <a:cs typeface="+mj-cs"/>
              </a:rPr>
              <a:t>Manual de Apadrinamiento</a:t>
            </a:r>
          </a:p>
        </p:txBody>
      </p:sp>
      <p:pic>
        <p:nvPicPr>
          <p:cNvPr id="18" name="Picture 17">
            <a:extLst>
              <a:ext uri="{FF2B5EF4-FFF2-40B4-BE49-F238E27FC236}">
                <a16:creationId xmlns:a16="http://schemas.microsoft.com/office/drawing/2014/main" id="{A267A453-2BDF-4C9A-89AF-6CDB834CE4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96600" y="5574310"/>
            <a:ext cx="1028699" cy="1129127"/>
          </a:xfrm>
          <a:prstGeom prst="rect">
            <a:avLst/>
          </a:prstGeom>
        </p:spPr>
      </p:pic>
    </p:spTree>
    <p:extLst>
      <p:ext uri="{BB962C8B-B14F-4D97-AF65-F5344CB8AC3E}">
        <p14:creationId xmlns:p14="http://schemas.microsoft.com/office/powerpoint/2010/main" val="5906876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299" y="461664"/>
            <a:ext cx="11391901" cy="1143000"/>
          </a:xfrm>
        </p:spPr>
        <p:txBody>
          <a:bodyPr>
            <a:noAutofit/>
          </a:bodyPr>
          <a:lstStyle/>
          <a:p>
            <a:pPr algn="l">
              <a:lnSpc>
                <a:spcPct val="115000"/>
              </a:lnSpc>
              <a:spcBef>
                <a:spcPts val="0"/>
              </a:spcBef>
            </a:pPr>
            <a:r>
              <a:rPr lang="es-419" sz="3200" dirty="0">
                <a:effectLst/>
                <a:latin typeface="Garamond" panose="02020404030301010803" pitchFamily="18" charset="0"/>
                <a:ea typeface="Calibri" panose="020F0502020204030204" pitchFamily="34" charset="0"/>
                <a:cs typeface="Times New Roman" panose="02020603050405020304" pitchFamily="18" charset="0"/>
              </a:rPr>
              <a:t>5.4 Apéndice: Muestra Plan Individual de Servicio Comunitario</a:t>
            </a:r>
            <a:endParaRPr lang="en-US" sz="5400" dirty="0">
              <a:latin typeface="Centaur"/>
            </a:endParaRPr>
          </a:p>
        </p:txBody>
      </p:sp>
      <p:sp>
        <p:nvSpPr>
          <p:cNvPr id="3" name="Content Placeholder 2"/>
          <p:cNvSpPr>
            <a:spLocks noGrp="1"/>
          </p:cNvSpPr>
          <p:nvPr>
            <p:ph idx="1"/>
          </p:nvPr>
        </p:nvSpPr>
        <p:spPr>
          <a:xfrm>
            <a:off x="495299" y="1714500"/>
            <a:ext cx="11125200" cy="4838700"/>
          </a:xfrm>
        </p:spPr>
        <p:txBody>
          <a:bodyPr vert="horz" lIns="91440" tIns="45720" rIns="91440" bIns="45720" rtlCol="0" anchor="t">
            <a:normAutofit/>
          </a:bodyPr>
          <a:lstStyle/>
          <a:p>
            <a:pPr marL="0" marR="0" indent="0">
              <a:lnSpc>
                <a:spcPct val="115000"/>
              </a:lnSpc>
              <a:spcBef>
                <a:spcPts val="0"/>
              </a:spcBef>
              <a:spcAft>
                <a:spcPts val="1000"/>
              </a:spcAft>
              <a:buNone/>
            </a:pPr>
            <a:r>
              <a:rPr lang="es-419" sz="2400" i="1" dirty="0">
                <a:solidFill>
                  <a:srgbClr val="000000"/>
                </a:solidFill>
                <a:effectLst/>
                <a:highlight>
                  <a:srgbClr val="FFFF00"/>
                </a:highlight>
                <a:latin typeface="Garamond" panose="02020404030301010803" pitchFamily="18" charset="0"/>
                <a:ea typeface="Calibri" panose="020F0502020204030204" pitchFamily="34" charset="0"/>
              </a:rPr>
              <a:t>Razón de la revisión: Informe Actualizado</a:t>
            </a:r>
            <a:endParaRPr lang="en-US" sz="2400" dirty="0">
              <a:effectLst/>
              <a:latin typeface="Times New Roman" panose="02020603050405020304" pitchFamily="18" charset="0"/>
              <a:ea typeface="Calibri" panose="020F0502020204030204" pitchFamily="34" charset="0"/>
            </a:endParaRPr>
          </a:p>
          <a:p>
            <a:pPr marL="0" marR="0" indent="0" fontAlgn="base">
              <a:spcBef>
                <a:spcPts val="0"/>
              </a:spcBef>
              <a:spcAft>
                <a:spcPts val="0"/>
              </a:spcAft>
              <a:buNone/>
            </a:pPr>
            <a:r>
              <a:rPr lang="es-ES" sz="2400" strike="sngStrike" dirty="0">
                <a:solidFill>
                  <a:srgbClr val="000000"/>
                </a:solidFill>
                <a:effectLst/>
                <a:latin typeface="Times New Roman" panose="02020603050405020304" pitchFamily="18" charset="0"/>
                <a:ea typeface="Times New Roman" panose="02020603050405020304" pitchFamily="18" charset="0"/>
              </a:rPr>
              <a:t>El becado de manera voluntaria realizará actividades de servicio comunitario conforme a la siguiente programación:</a:t>
            </a:r>
            <a:r>
              <a:rPr lang="es-MX" sz="2400" dirty="0">
                <a:solidFill>
                  <a:srgbClr val="000000"/>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p>
            <a:pPr marL="0" marR="0" lvl="0" indent="0" fontAlgn="base">
              <a:spcBef>
                <a:spcPts val="0"/>
              </a:spcBef>
              <a:spcAft>
                <a:spcPts val="0"/>
              </a:spcAft>
              <a:buNone/>
            </a:pPr>
            <a:r>
              <a:rPr lang="es-ES" sz="2400" strike="sngStrike" dirty="0">
                <a:solidFill>
                  <a:srgbClr val="000000"/>
                </a:solidFill>
                <a:effectLst/>
                <a:latin typeface="Times New Roman" panose="02020603050405020304" pitchFamily="18" charset="0"/>
                <a:ea typeface="Times New Roman" panose="02020603050405020304" pitchFamily="18" charset="0"/>
              </a:rPr>
              <a:t>Meses de servicio: __________________________________________</a:t>
            </a:r>
            <a:r>
              <a:rPr lang="en-US" sz="2400" dirty="0">
                <a:solidFill>
                  <a:srgbClr val="000000"/>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p>
            <a:pPr marL="0" marR="0" lvl="0" indent="0" fontAlgn="base">
              <a:spcBef>
                <a:spcPts val="0"/>
              </a:spcBef>
              <a:spcAft>
                <a:spcPts val="0"/>
              </a:spcAft>
              <a:buNone/>
            </a:pPr>
            <a:r>
              <a:rPr lang="es-ES" sz="2400" strike="sngStrike" dirty="0">
                <a:solidFill>
                  <a:srgbClr val="000000"/>
                </a:solidFill>
                <a:effectLst/>
                <a:latin typeface="Times New Roman" panose="02020603050405020304" pitchFamily="18" charset="0"/>
                <a:ea typeface="Times New Roman" panose="02020603050405020304" pitchFamily="18" charset="0"/>
              </a:rPr>
              <a:t>Días de la semana: ________________________________________________</a:t>
            </a:r>
            <a:r>
              <a:rPr lang="en-US" sz="2400" dirty="0">
                <a:solidFill>
                  <a:srgbClr val="000000"/>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p>
            <a:pPr marL="0" marR="0" lvl="0" indent="0" fontAlgn="base">
              <a:spcBef>
                <a:spcPts val="0"/>
              </a:spcBef>
              <a:spcAft>
                <a:spcPts val="0"/>
              </a:spcAft>
              <a:buNone/>
            </a:pPr>
            <a:r>
              <a:rPr lang="es-ES" sz="2400" strike="sngStrike" dirty="0">
                <a:solidFill>
                  <a:srgbClr val="000000"/>
                </a:solidFill>
                <a:effectLst/>
                <a:latin typeface="Times New Roman" panose="02020603050405020304" pitchFamily="18" charset="0"/>
                <a:ea typeface="Times New Roman" panose="02020603050405020304" pitchFamily="18" charset="0"/>
              </a:rPr>
              <a:t>Horas del día: ________________________________________________</a:t>
            </a:r>
            <a:r>
              <a:rPr lang="en-US" sz="2400" dirty="0">
                <a:solidFill>
                  <a:srgbClr val="000000"/>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p>
            <a:pPr marL="0" marR="0" indent="0" fontAlgn="base">
              <a:spcBef>
                <a:spcPts val="0"/>
              </a:spcBef>
              <a:spcAft>
                <a:spcPts val="0"/>
              </a:spcAft>
              <a:buNone/>
            </a:pPr>
            <a:r>
              <a:rPr lang="en-US" sz="2400" dirty="0">
                <a:solidFill>
                  <a:srgbClr val="000000"/>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p>
            <a:pPr marL="0" marR="0" indent="0" fontAlgn="base">
              <a:spcBef>
                <a:spcPts val="0"/>
              </a:spcBef>
              <a:spcAft>
                <a:spcPts val="0"/>
              </a:spcAft>
              <a:buNone/>
            </a:pPr>
            <a:r>
              <a:rPr lang="es-ES" sz="2400" strike="sngStrike" dirty="0">
                <a:solidFill>
                  <a:srgbClr val="000000"/>
                </a:solidFill>
                <a:effectLst/>
                <a:latin typeface="Times New Roman" panose="02020603050405020304" pitchFamily="18" charset="0"/>
                <a:ea typeface="Times New Roman" panose="02020603050405020304" pitchFamily="18" charset="0"/>
              </a:rPr>
              <a:t>Eventos especiales a ser programados:</a:t>
            </a:r>
            <a:r>
              <a:rPr lang="es-MX" sz="2400" dirty="0">
                <a:solidFill>
                  <a:srgbClr val="000000"/>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p>
            <a:pPr marL="0" marR="0" indent="0" fontAlgn="base">
              <a:spcBef>
                <a:spcPts val="0"/>
              </a:spcBef>
              <a:spcAft>
                <a:spcPts val="0"/>
              </a:spcAft>
              <a:buNone/>
            </a:pPr>
            <a:r>
              <a:rPr lang="es-MX" sz="2400" dirty="0">
                <a:solidFill>
                  <a:srgbClr val="498205"/>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p>
            <a:pPr marL="0" marR="0" indent="0" fontAlgn="base">
              <a:spcBef>
                <a:spcPts val="0"/>
              </a:spcBef>
              <a:spcAft>
                <a:spcPts val="0"/>
              </a:spcAft>
              <a:buNone/>
            </a:pPr>
            <a:r>
              <a:rPr lang="es-MX" sz="2400" dirty="0">
                <a:solidFill>
                  <a:srgbClr val="FF0000"/>
                </a:solidFill>
                <a:effectLst/>
                <a:latin typeface="Times New Roman" panose="02020603050405020304" pitchFamily="18" charset="0"/>
                <a:ea typeface="Times New Roman" panose="02020603050405020304" pitchFamily="18" charset="0"/>
              </a:rPr>
              <a:t> </a:t>
            </a:r>
            <a:r>
              <a:rPr lang="es-US" sz="2400" u="sng" dirty="0">
                <a:solidFill>
                  <a:srgbClr val="FF0000"/>
                </a:solidFill>
                <a:effectLst/>
                <a:latin typeface="Times New Roman" panose="02020603050405020304" pitchFamily="18" charset="0"/>
                <a:ea typeface="Times New Roman" panose="02020603050405020304" pitchFamily="18" charset="0"/>
              </a:rPr>
              <a:t>¿Cómo se va a monitorear el servicio comunitario</a:t>
            </a:r>
            <a:r>
              <a:rPr lang="es-US" sz="2400" u="sng" dirty="0">
                <a:solidFill>
                  <a:srgbClr val="D13438"/>
                </a:solidFill>
                <a:effectLst/>
                <a:latin typeface="Times New Roman" panose="02020603050405020304" pitchFamily="18" charset="0"/>
                <a:ea typeface="Times New Roman" panose="02020603050405020304" pitchFamily="18" charset="0"/>
              </a:rPr>
              <a:t>? </a:t>
            </a:r>
            <a:r>
              <a:rPr lang="es-US" sz="2400" strike="sngStrike" dirty="0">
                <a:solidFill>
                  <a:srgbClr val="000000"/>
                </a:solidFill>
                <a:effectLst/>
                <a:latin typeface="Times New Roman" panose="02020603050405020304" pitchFamily="18" charset="0"/>
                <a:ea typeface="Times New Roman" panose="02020603050405020304" pitchFamily="18" charset="0"/>
              </a:rPr>
              <a:t>¿Cómo van a mantener el registro y controlar el servicio/trabajo comunal? </a:t>
            </a:r>
            <a:r>
              <a:rPr lang="es-MX" sz="2400" dirty="0">
                <a:solidFill>
                  <a:srgbClr val="000000"/>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CC58835C-F19E-2BD2-4D0F-59661522FC36}"/>
              </a:ext>
            </a:extLst>
          </p:cNvPr>
          <p:cNvSpPr txBox="1"/>
          <p:nvPr/>
        </p:nvSpPr>
        <p:spPr>
          <a:xfrm>
            <a:off x="8871423" y="-1"/>
            <a:ext cx="3330102" cy="461665"/>
          </a:xfrm>
          <a:prstGeom prst="rect">
            <a:avLst/>
          </a:prstGeom>
          <a:solidFill>
            <a:srgbClr val="E0A854"/>
          </a:solidFill>
        </p:spPr>
        <p:txBody>
          <a:bodyPr wrap="square" rtlCol="0">
            <a:spAutoFit/>
          </a:bodyPr>
          <a:lstStyle/>
          <a:p>
            <a:pPr algn="ctr">
              <a:spcBef>
                <a:spcPts val="1200"/>
              </a:spcBef>
              <a:spcAft>
                <a:spcPts val="1200"/>
              </a:spcAft>
            </a:pPr>
            <a:r>
              <a:rPr lang="en-US" sz="2400" b="1" dirty="0" err="1">
                <a:solidFill>
                  <a:schemeClr val="bg1"/>
                </a:solidFill>
                <a:latin typeface="Centaur" panose="02030504050205020304" pitchFamily="18" charset="0"/>
              </a:rPr>
              <a:t>Becas</a:t>
            </a:r>
            <a:endParaRPr lang="en-US" sz="2400" b="1" dirty="0">
              <a:solidFill>
                <a:schemeClr val="bg1"/>
              </a:solidFill>
              <a:latin typeface="Centaur" panose="02030504050205020304" pitchFamily="18" charset="0"/>
            </a:endParaRPr>
          </a:p>
        </p:txBody>
      </p:sp>
    </p:spTree>
    <p:extLst>
      <p:ext uri="{BB962C8B-B14F-4D97-AF65-F5344CB8AC3E}">
        <p14:creationId xmlns:p14="http://schemas.microsoft.com/office/powerpoint/2010/main" val="13366182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299" y="461664"/>
            <a:ext cx="10858501" cy="1143000"/>
          </a:xfrm>
        </p:spPr>
        <p:txBody>
          <a:bodyPr>
            <a:noAutofit/>
          </a:bodyPr>
          <a:lstStyle/>
          <a:p>
            <a:pPr algn="l">
              <a:lnSpc>
                <a:spcPct val="115000"/>
              </a:lnSpc>
              <a:spcBef>
                <a:spcPts val="0"/>
              </a:spcBef>
            </a:pPr>
            <a:r>
              <a:rPr lang="es-419" sz="3200" dirty="0">
                <a:effectLst/>
                <a:latin typeface="Garamond" panose="02020404030301010803" pitchFamily="18" charset="0"/>
                <a:ea typeface="Calibri" panose="020F0502020204030204" pitchFamily="34" charset="0"/>
                <a:cs typeface="Times New Roman" panose="02020603050405020304" pitchFamily="18" charset="0"/>
              </a:rPr>
              <a:t>5.5 Apéndice: Muestra Formulario de Servicio Comunitario</a:t>
            </a:r>
            <a:endParaRPr lang="en-US" sz="5400" dirty="0">
              <a:latin typeface="Centaur"/>
            </a:endParaRPr>
          </a:p>
        </p:txBody>
      </p:sp>
      <p:sp>
        <p:nvSpPr>
          <p:cNvPr id="3" name="Content Placeholder 2"/>
          <p:cNvSpPr>
            <a:spLocks noGrp="1"/>
          </p:cNvSpPr>
          <p:nvPr>
            <p:ph idx="1"/>
          </p:nvPr>
        </p:nvSpPr>
        <p:spPr>
          <a:xfrm>
            <a:off x="495299" y="1714500"/>
            <a:ext cx="11125200" cy="4838700"/>
          </a:xfrm>
        </p:spPr>
        <p:txBody>
          <a:bodyPr vert="horz" lIns="91440" tIns="45720" rIns="91440" bIns="45720" rtlCol="0" anchor="t">
            <a:normAutofit/>
          </a:bodyPr>
          <a:lstStyle/>
          <a:p>
            <a:pPr marL="0" marR="0" indent="0">
              <a:lnSpc>
                <a:spcPct val="115000"/>
              </a:lnSpc>
              <a:spcBef>
                <a:spcPts val="0"/>
              </a:spcBef>
              <a:spcAft>
                <a:spcPts val="1000"/>
              </a:spcAft>
              <a:buNone/>
            </a:pPr>
            <a:r>
              <a:rPr lang="es-419" sz="2400" i="1" dirty="0">
                <a:solidFill>
                  <a:srgbClr val="000000"/>
                </a:solidFill>
                <a:effectLst/>
                <a:highlight>
                  <a:srgbClr val="FFFF00"/>
                </a:highlight>
                <a:latin typeface="Garamond" panose="02020404030301010803" pitchFamily="18" charset="0"/>
                <a:ea typeface="Calibri" panose="020F0502020204030204" pitchFamily="34" charset="0"/>
              </a:rPr>
              <a:t>Razón de la revisión: Informe Actualizado</a:t>
            </a:r>
            <a:endParaRPr lang="en-US" sz="2400" dirty="0">
              <a:effectLst/>
              <a:latin typeface="Times New Roman" panose="02020603050405020304" pitchFamily="18" charset="0"/>
              <a:ea typeface="Calibri" panose="020F0502020204030204" pitchFamily="34" charset="0"/>
            </a:endParaRPr>
          </a:p>
          <a:p>
            <a:pPr marL="0" marR="0" indent="0" fontAlgn="base">
              <a:spcBef>
                <a:spcPts val="0"/>
              </a:spcBef>
              <a:spcAft>
                <a:spcPts val="0"/>
              </a:spcAft>
              <a:buNone/>
            </a:pPr>
            <a:r>
              <a:rPr lang="es-ES" sz="2400" strike="sngStrike" dirty="0">
                <a:effectLst/>
                <a:latin typeface="Times New Roman" panose="02020603050405020304" pitchFamily="18" charset="0"/>
                <a:ea typeface="Times New Roman" panose="02020603050405020304" pitchFamily="18" charset="0"/>
              </a:rPr>
              <a:t>Total de horas:</a:t>
            </a:r>
            <a:r>
              <a:rPr lang="es-MX" sz="2400" dirty="0">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p>
            <a:pPr marL="0" indent="0" fontAlgn="base">
              <a:spcBef>
                <a:spcPts val="0"/>
              </a:spcBef>
              <a:buNone/>
              <a:tabLst>
                <a:tab pos="457200" algn="l"/>
              </a:tabLst>
            </a:pPr>
            <a:r>
              <a:rPr lang="es-MX" sz="2400" dirty="0">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p>
            <a:pPr marL="0" marR="0" indent="0" fontAlgn="base">
              <a:spcBef>
                <a:spcPts val="0"/>
              </a:spcBef>
              <a:spcAft>
                <a:spcPts val="0"/>
              </a:spcAft>
              <a:buNone/>
            </a:pPr>
            <a:r>
              <a:rPr lang="es-ES" sz="2400" u="sng" dirty="0">
                <a:solidFill>
                  <a:srgbClr val="FF0000"/>
                </a:solidFill>
                <a:effectLst/>
                <a:latin typeface="Times New Roman" panose="02020603050405020304" pitchFamily="18" charset="0"/>
                <a:ea typeface="Times New Roman" panose="02020603050405020304" pitchFamily="18" charset="0"/>
              </a:rPr>
              <a:t>¿Realizó bien el servicio comunitario?</a:t>
            </a:r>
            <a:r>
              <a:rPr lang="es-MX" sz="2400" u="sng" dirty="0">
                <a:solidFill>
                  <a:srgbClr val="FF0000"/>
                </a:solidFill>
                <a:effectLst/>
                <a:latin typeface="Times New Roman" panose="02020603050405020304" pitchFamily="18" charset="0"/>
                <a:ea typeface="Times New Roman" panose="02020603050405020304" pitchFamily="18" charset="0"/>
              </a:rPr>
              <a:t> </a:t>
            </a:r>
            <a:endParaRPr lang="en-US" sz="2400" u="sng" dirty="0">
              <a:solidFill>
                <a:srgbClr val="FF0000"/>
              </a:solidFill>
              <a:effectLst/>
              <a:latin typeface="Times New Roman" panose="02020603050405020304" pitchFamily="18" charset="0"/>
              <a:ea typeface="Times New Roman" panose="02020603050405020304" pitchFamily="18" charset="0"/>
            </a:endParaRPr>
          </a:p>
          <a:p>
            <a:pPr marL="0" marR="0" indent="0" fontAlgn="base">
              <a:spcBef>
                <a:spcPts val="0"/>
              </a:spcBef>
              <a:spcAft>
                <a:spcPts val="0"/>
              </a:spcAft>
              <a:buNone/>
            </a:pPr>
            <a:r>
              <a:rPr lang="es-ES" sz="2400" u="sng" dirty="0">
                <a:solidFill>
                  <a:srgbClr val="FF0000"/>
                </a:solidFill>
                <a:effectLst/>
                <a:latin typeface="Times New Roman" panose="02020603050405020304" pitchFamily="18" charset="0"/>
                <a:ea typeface="Times New Roman" panose="02020603050405020304" pitchFamily="18" charset="0"/>
              </a:rPr>
              <a:t>¿En qué áreas puede mejorar?</a:t>
            </a:r>
            <a:r>
              <a:rPr lang="es-MX" sz="2400" u="sng" dirty="0">
                <a:solidFill>
                  <a:srgbClr val="FF0000"/>
                </a:solidFill>
                <a:effectLst/>
                <a:latin typeface="Times New Roman" panose="02020603050405020304" pitchFamily="18" charset="0"/>
                <a:ea typeface="Times New Roman" panose="02020603050405020304" pitchFamily="18" charset="0"/>
              </a:rPr>
              <a:t> </a:t>
            </a:r>
            <a:endParaRPr lang="en-US" sz="2400" u="sng" dirty="0">
              <a:solidFill>
                <a:srgbClr val="FF0000"/>
              </a:solidFill>
              <a:effectLst/>
              <a:latin typeface="Times New Roman" panose="02020603050405020304" pitchFamily="18" charset="0"/>
              <a:ea typeface="Times New Roman" panose="02020603050405020304" pitchFamily="18" charset="0"/>
            </a:endParaRPr>
          </a:p>
          <a:p>
            <a:pPr marL="0" marR="0" indent="0" fontAlgn="base">
              <a:spcBef>
                <a:spcPts val="0"/>
              </a:spcBef>
              <a:spcAft>
                <a:spcPts val="0"/>
              </a:spcAft>
              <a:buNone/>
            </a:pPr>
            <a:r>
              <a:rPr lang="es-ES" sz="2400" u="sng" dirty="0">
                <a:solidFill>
                  <a:srgbClr val="FF0000"/>
                </a:solidFill>
                <a:effectLst/>
                <a:latin typeface="Times New Roman" panose="02020603050405020304" pitchFamily="18" charset="0"/>
                <a:ea typeface="Times New Roman" panose="02020603050405020304" pitchFamily="18" charset="0"/>
              </a:rPr>
              <a:t>¿Cuál fue la actitud del becado?</a:t>
            </a:r>
            <a:r>
              <a:rPr lang="es-MX" sz="2400" u="sng" dirty="0">
                <a:solidFill>
                  <a:srgbClr val="FF0000"/>
                </a:solidFill>
                <a:effectLst/>
                <a:latin typeface="Times New Roman" panose="02020603050405020304" pitchFamily="18" charset="0"/>
                <a:ea typeface="Times New Roman" panose="02020603050405020304" pitchFamily="18" charset="0"/>
              </a:rPr>
              <a:t> </a:t>
            </a:r>
            <a:endParaRPr lang="en-US" sz="2400" u="sng" dirty="0">
              <a:solidFill>
                <a:srgbClr val="FF0000"/>
              </a:solidFill>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FE0FC547-6A45-5B44-D451-CE68F67EA5FD}"/>
              </a:ext>
            </a:extLst>
          </p:cNvPr>
          <p:cNvSpPr txBox="1"/>
          <p:nvPr/>
        </p:nvSpPr>
        <p:spPr>
          <a:xfrm>
            <a:off x="8871423" y="-1"/>
            <a:ext cx="3330102" cy="461665"/>
          </a:xfrm>
          <a:prstGeom prst="rect">
            <a:avLst/>
          </a:prstGeom>
          <a:solidFill>
            <a:srgbClr val="E0A854"/>
          </a:solidFill>
        </p:spPr>
        <p:txBody>
          <a:bodyPr wrap="square" rtlCol="0">
            <a:spAutoFit/>
          </a:bodyPr>
          <a:lstStyle/>
          <a:p>
            <a:pPr algn="ctr">
              <a:spcBef>
                <a:spcPts val="1200"/>
              </a:spcBef>
              <a:spcAft>
                <a:spcPts val="1200"/>
              </a:spcAft>
            </a:pPr>
            <a:r>
              <a:rPr lang="en-US" sz="2400" b="1" dirty="0" err="1">
                <a:solidFill>
                  <a:schemeClr val="bg1"/>
                </a:solidFill>
                <a:latin typeface="Centaur" panose="02030504050205020304" pitchFamily="18" charset="0"/>
              </a:rPr>
              <a:t>Becas</a:t>
            </a:r>
            <a:endParaRPr lang="en-US" sz="2400" b="1" dirty="0">
              <a:solidFill>
                <a:schemeClr val="bg1"/>
              </a:solidFill>
              <a:latin typeface="Centaur" panose="02030504050205020304" pitchFamily="18" charset="0"/>
            </a:endParaRPr>
          </a:p>
        </p:txBody>
      </p:sp>
    </p:spTree>
    <p:extLst>
      <p:ext uri="{BB962C8B-B14F-4D97-AF65-F5344CB8AC3E}">
        <p14:creationId xmlns:p14="http://schemas.microsoft.com/office/powerpoint/2010/main" val="31448473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child sitting in a classroom&#10;&#10;Description automatically generated">
            <a:extLst>
              <a:ext uri="{FF2B5EF4-FFF2-40B4-BE49-F238E27FC236}">
                <a16:creationId xmlns:a16="http://schemas.microsoft.com/office/drawing/2014/main" id="{549B84BA-1799-B303-2D29-C9C4D46DA85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941" b="-2254"/>
          <a:stretch/>
        </p:blipFill>
        <p:spPr>
          <a:xfrm>
            <a:off x="-42836" y="0"/>
            <a:ext cx="12277671" cy="7064829"/>
          </a:xfrm>
          <a:prstGeom prst="rect">
            <a:avLst/>
          </a:prstGeom>
        </p:spPr>
      </p:pic>
      <p:sp>
        <p:nvSpPr>
          <p:cNvPr id="2055" name="Freeform: Shape 2054">
            <a:extLst>
              <a:ext uri="{FF2B5EF4-FFF2-40B4-BE49-F238E27FC236}">
                <a16:creationId xmlns:a16="http://schemas.microsoft.com/office/drawing/2014/main" id="{6B3BAD04-E614-4C16-8360-019FCF0045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tx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p:cNvSpPr txBox="1"/>
          <p:nvPr/>
        </p:nvSpPr>
        <p:spPr>
          <a:xfrm>
            <a:off x="266700" y="4201734"/>
            <a:ext cx="9829799" cy="1528718"/>
          </a:xfrm>
          <a:prstGeom prst="rect">
            <a:avLst/>
          </a:prstGeom>
        </p:spPr>
        <p:txBody>
          <a:bodyPr vert="horz" lIns="91440" tIns="45720" rIns="91440" bIns="45720" rtlCol="0" anchor="b">
            <a:normAutofit fontScale="47500" lnSpcReduction="20000"/>
          </a:bodyPr>
          <a:lstStyle/>
          <a:p>
            <a:pPr>
              <a:lnSpc>
                <a:spcPct val="90000"/>
              </a:lnSpc>
              <a:spcBef>
                <a:spcPct val="0"/>
              </a:spcBef>
              <a:spcAft>
                <a:spcPts val="2400"/>
              </a:spcAft>
            </a:pPr>
            <a:r>
              <a:rPr lang="es-AR" sz="5400" dirty="0">
                <a:solidFill>
                  <a:srgbClr val="FFFFFF"/>
                </a:solidFill>
                <a:latin typeface="+mj-lt"/>
                <a:ea typeface="+mj-ea"/>
                <a:cs typeface="+mj-cs"/>
              </a:rPr>
              <a:t> </a:t>
            </a:r>
            <a:r>
              <a:rPr lang="es-AR" sz="8600" dirty="0">
                <a:solidFill>
                  <a:srgbClr val="FFFFFF"/>
                </a:solidFill>
                <a:latin typeface="+mj-lt"/>
                <a:ea typeface="+mj-ea"/>
                <a:cs typeface="+mj-cs"/>
              </a:rPr>
              <a:t>Manual de Viajes / Manual de Vocaciones</a:t>
            </a:r>
          </a:p>
          <a:p>
            <a:pPr>
              <a:lnSpc>
                <a:spcPct val="90000"/>
              </a:lnSpc>
              <a:spcBef>
                <a:spcPct val="0"/>
              </a:spcBef>
              <a:spcAft>
                <a:spcPts val="2400"/>
              </a:spcAft>
            </a:pPr>
            <a:r>
              <a:rPr lang="es-AR" sz="5800" dirty="0">
                <a:solidFill>
                  <a:srgbClr val="FFFFFF"/>
                </a:solidFill>
                <a:latin typeface="+mj-lt"/>
                <a:ea typeface="+mj-ea"/>
                <a:cs typeface="+mj-cs"/>
              </a:rPr>
              <a:t>No hay cambios significativos</a:t>
            </a:r>
          </a:p>
        </p:txBody>
      </p:sp>
      <p:pic>
        <p:nvPicPr>
          <p:cNvPr id="2" name="Picture 1">
            <a:extLst>
              <a:ext uri="{FF2B5EF4-FFF2-40B4-BE49-F238E27FC236}">
                <a16:creationId xmlns:a16="http://schemas.microsoft.com/office/drawing/2014/main" id="{B7A56781-7335-146C-4311-D59BF671CF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96600" y="5574310"/>
            <a:ext cx="1028699" cy="1129127"/>
          </a:xfrm>
          <a:prstGeom prst="rect">
            <a:avLst/>
          </a:prstGeom>
        </p:spPr>
      </p:pic>
    </p:spTree>
    <p:extLst>
      <p:ext uri="{BB962C8B-B14F-4D97-AF65-F5344CB8AC3E}">
        <p14:creationId xmlns:p14="http://schemas.microsoft.com/office/powerpoint/2010/main" val="25458334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erson in a window&#10;&#10;Description automatically generated">
            <a:extLst>
              <a:ext uri="{FF2B5EF4-FFF2-40B4-BE49-F238E27FC236}">
                <a16:creationId xmlns:a16="http://schemas.microsoft.com/office/drawing/2014/main" id="{272ED6B6-6C64-9768-F267-DF724F5531D4}"/>
              </a:ext>
            </a:extLst>
          </p:cNvPr>
          <p:cNvPicPr>
            <a:picLocks noChangeAspect="1"/>
          </p:cNvPicPr>
          <p:nvPr/>
        </p:nvPicPr>
        <p:blipFill rotWithShape="1">
          <a:blip r:embed="rId2" cstate="print">
            <a:alphaModFix amt="80000"/>
            <a:extLst>
              <a:ext uri="{28A0092B-C50C-407E-A947-70E740481C1C}">
                <a14:useLocalDpi xmlns:a14="http://schemas.microsoft.com/office/drawing/2010/main" val="0"/>
              </a:ext>
            </a:extLst>
          </a:blip>
          <a:srcRect t="11424" b="4307"/>
          <a:stretch/>
        </p:blipFill>
        <p:spPr>
          <a:xfrm>
            <a:off x="20" y="1"/>
            <a:ext cx="12191980" cy="6857999"/>
          </a:xfrm>
          <a:prstGeom prst="rect">
            <a:avLst/>
          </a:prstGeom>
        </p:spPr>
      </p:pic>
      <p:sp>
        <p:nvSpPr>
          <p:cNvPr id="6" name="TextBox 5"/>
          <p:cNvSpPr txBox="1"/>
          <p:nvPr/>
        </p:nvSpPr>
        <p:spPr>
          <a:xfrm>
            <a:off x="1524000" y="1317171"/>
            <a:ext cx="9144000" cy="963994"/>
          </a:xfrm>
          <a:prstGeom prst="rect">
            <a:avLst/>
          </a:prstGeom>
        </p:spPr>
        <p:txBody>
          <a:bodyPr vert="horz" lIns="91440" tIns="45720" rIns="91440" bIns="45720" rtlCol="0" anchor="b">
            <a:normAutofit/>
          </a:bodyPr>
          <a:lstStyle/>
          <a:p>
            <a:pPr algn="ctr">
              <a:lnSpc>
                <a:spcPct val="90000"/>
              </a:lnSpc>
              <a:spcBef>
                <a:spcPct val="0"/>
              </a:spcBef>
              <a:spcAft>
                <a:spcPts val="2400"/>
              </a:spcAft>
            </a:pPr>
            <a:r>
              <a:rPr lang="es-AR" sz="6000" dirty="0">
                <a:solidFill>
                  <a:srgbClr val="FFFFFF"/>
                </a:solidFill>
                <a:latin typeface="+mj-lt"/>
                <a:ea typeface="+mj-ea"/>
                <a:cs typeface="+mj-cs"/>
              </a:rPr>
              <a:t> ¿Preguntas?</a:t>
            </a:r>
          </a:p>
        </p:txBody>
      </p:sp>
      <p:pic>
        <p:nvPicPr>
          <p:cNvPr id="19" name="Picture 18">
            <a:extLst>
              <a:ext uri="{FF2B5EF4-FFF2-40B4-BE49-F238E27FC236}">
                <a16:creationId xmlns:a16="http://schemas.microsoft.com/office/drawing/2014/main" id="{01F18167-C3C9-4E2A-BAD7-9F19824F1C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96600" y="5574310"/>
            <a:ext cx="1028699" cy="1129127"/>
          </a:xfrm>
          <a:prstGeom prst="rect">
            <a:avLst/>
          </a:prstGeom>
        </p:spPr>
      </p:pic>
    </p:spTree>
    <p:extLst>
      <p:ext uri="{BB962C8B-B14F-4D97-AF65-F5344CB8AC3E}">
        <p14:creationId xmlns:p14="http://schemas.microsoft.com/office/powerpoint/2010/main" val="2942728069"/>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299" y="152400"/>
            <a:ext cx="10858501" cy="1143000"/>
          </a:xfrm>
        </p:spPr>
        <p:txBody>
          <a:bodyPr>
            <a:noAutofit/>
          </a:bodyPr>
          <a:lstStyle/>
          <a:p>
            <a:pPr algn="l">
              <a:lnSpc>
                <a:spcPct val="115000"/>
              </a:lnSpc>
              <a:spcBef>
                <a:spcPts val="0"/>
              </a:spcBef>
            </a:pPr>
            <a:r>
              <a:rPr lang="es-AR" sz="3800" b="1">
                <a:latin typeface="Centaur"/>
              </a:rPr>
              <a:t>Cambios generales</a:t>
            </a:r>
            <a:endParaRPr lang="es-AR" sz="3800">
              <a:latin typeface="Centaur"/>
            </a:endParaRPr>
          </a:p>
        </p:txBody>
      </p:sp>
      <p:sp>
        <p:nvSpPr>
          <p:cNvPr id="3" name="Content Placeholder 2"/>
          <p:cNvSpPr>
            <a:spLocks noGrp="1"/>
          </p:cNvSpPr>
          <p:nvPr>
            <p:ph idx="1"/>
          </p:nvPr>
        </p:nvSpPr>
        <p:spPr>
          <a:xfrm>
            <a:off x="495299" y="1219200"/>
            <a:ext cx="11125200" cy="5334000"/>
          </a:xfrm>
        </p:spPr>
        <p:txBody>
          <a:bodyPr vert="horz" lIns="91440" tIns="45720" rIns="91440" bIns="45720" rtlCol="0" anchor="t">
            <a:normAutofit/>
          </a:bodyPr>
          <a:lstStyle/>
          <a:p>
            <a:pPr marL="342900" marR="0" lvl="0" indent="-342900">
              <a:spcBef>
                <a:spcPts val="0"/>
              </a:spcBef>
              <a:spcAft>
                <a:spcPts val="1200"/>
              </a:spcAft>
              <a:buFont typeface="Symbol" panose="05050102010706020507" pitchFamily="18" charset="2"/>
              <a:buChar char=""/>
            </a:pPr>
            <a:r>
              <a:rPr lang="es-419" sz="2800" dirty="0">
                <a:effectLst/>
                <a:latin typeface="Garamond" panose="02020404030301010803" pitchFamily="18" charset="0"/>
                <a:ea typeface="Times New Roman" panose="02020603050405020304" pitchFamily="18" charset="0"/>
              </a:rPr>
              <a:t>Se cambió "Unbound-Kansas" a "Sede de Unbound" para reflejar el hecho de que la sede de Unbound se ha distribuido geográficamente con personal que presta servicio en múltiples ciudades y países.</a:t>
            </a:r>
            <a:endParaRPr lang="en-US" sz="2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1200"/>
              </a:spcAft>
              <a:buFont typeface="Symbol" panose="05050102010706020507" pitchFamily="18" charset="2"/>
              <a:buChar char=""/>
            </a:pPr>
            <a:r>
              <a:rPr lang="es-419" sz="2800" dirty="0">
                <a:effectLst/>
                <a:latin typeface="Garamond" panose="02020404030301010803" pitchFamily="18" charset="0"/>
                <a:ea typeface="Times New Roman" panose="02020603050405020304" pitchFamily="18" charset="0"/>
              </a:rPr>
              <a:t>Se agregó lenguaje inclusivo de género en la versión en español del manual.</a:t>
            </a:r>
            <a:endParaRPr lang="en-US" sz="2800" dirty="0">
              <a:effectLst/>
              <a:latin typeface="Times New Roman" panose="02020603050405020304" pitchFamily="18" charset="0"/>
              <a:ea typeface="Times New Roman" panose="02020603050405020304" pitchFamily="18" charset="0"/>
            </a:endParaRPr>
          </a:p>
        </p:txBody>
      </p:sp>
      <p:sp>
        <p:nvSpPr>
          <p:cNvPr id="4" name="TextBox 3">
            <a:extLst>
              <a:ext uri="{FF2B5EF4-FFF2-40B4-BE49-F238E27FC236}">
                <a16:creationId xmlns:a16="http://schemas.microsoft.com/office/drawing/2014/main" id="{5CBF3FF5-2B83-96B8-519A-F8E6366EC6D1}"/>
              </a:ext>
            </a:extLst>
          </p:cNvPr>
          <p:cNvSpPr txBox="1"/>
          <p:nvPr/>
        </p:nvSpPr>
        <p:spPr>
          <a:xfrm>
            <a:off x="8871423" y="-1"/>
            <a:ext cx="3330102" cy="461665"/>
          </a:xfrm>
          <a:prstGeom prst="rect">
            <a:avLst/>
          </a:prstGeom>
          <a:solidFill>
            <a:srgbClr val="769D7F"/>
          </a:solidFill>
        </p:spPr>
        <p:txBody>
          <a:bodyPr wrap="square" rtlCol="0">
            <a:spAutoFit/>
          </a:bodyPr>
          <a:lstStyle/>
          <a:p>
            <a:pPr algn="ctr">
              <a:spcBef>
                <a:spcPts val="1200"/>
              </a:spcBef>
              <a:spcAft>
                <a:spcPts val="1200"/>
              </a:spcAft>
            </a:pPr>
            <a:r>
              <a:rPr lang="es-AR" sz="2400" b="1">
                <a:solidFill>
                  <a:schemeClr val="bg1"/>
                </a:solidFill>
                <a:latin typeface="Centaur" panose="02030504050205020304" pitchFamily="18" charset="0"/>
              </a:rPr>
              <a:t>Apadrinamiento</a:t>
            </a:r>
          </a:p>
        </p:txBody>
      </p:sp>
    </p:spTree>
    <p:extLst>
      <p:ext uri="{BB962C8B-B14F-4D97-AF65-F5344CB8AC3E}">
        <p14:creationId xmlns:p14="http://schemas.microsoft.com/office/powerpoint/2010/main" val="6933156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299" y="152400"/>
            <a:ext cx="10858501" cy="1143000"/>
          </a:xfrm>
        </p:spPr>
        <p:txBody>
          <a:bodyPr>
            <a:noAutofit/>
          </a:bodyPr>
          <a:lstStyle/>
          <a:p>
            <a:pPr algn="l">
              <a:lnSpc>
                <a:spcPct val="115000"/>
              </a:lnSpc>
              <a:spcBef>
                <a:spcPts val="0"/>
              </a:spcBef>
            </a:pPr>
            <a:r>
              <a:rPr lang="es-419" sz="3200" b="1" dirty="0">
                <a:effectLst/>
                <a:latin typeface="Garamond" panose="02020404030301010803" pitchFamily="18" charset="0"/>
                <a:ea typeface="Calibri" panose="020F0502020204030204" pitchFamily="34" charset="0"/>
                <a:cs typeface="Times New Roman" panose="02020603050405020304" pitchFamily="18" charset="0"/>
              </a:rPr>
              <a:t>5.2.6 Semáforo de Eliminación de Pobreza</a:t>
            </a:r>
            <a:endParaRPr lang="en-US" sz="5400" b="1" dirty="0">
              <a:latin typeface="Centaur"/>
            </a:endParaRPr>
          </a:p>
        </p:txBody>
      </p:sp>
      <p:sp>
        <p:nvSpPr>
          <p:cNvPr id="3" name="Content Placeholder 2"/>
          <p:cNvSpPr>
            <a:spLocks noGrp="1"/>
          </p:cNvSpPr>
          <p:nvPr>
            <p:ph idx="1"/>
          </p:nvPr>
        </p:nvSpPr>
        <p:spPr>
          <a:xfrm>
            <a:off x="495299" y="1219200"/>
            <a:ext cx="11125200" cy="5334000"/>
          </a:xfrm>
        </p:spPr>
        <p:txBody>
          <a:bodyPr vert="horz" lIns="91440" tIns="45720" rIns="91440" bIns="45720" rtlCol="0" anchor="t">
            <a:normAutofit/>
          </a:bodyPr>
          <a:lstStyle/>
          <a:p>
            <a:pPr marL="0" marR="0" indent="0">
              <a:lnSpc>
                <a:spcPct val="115000"/>
              </a:lnSpc>
              <a:spcBef>
                <a:spcPts val="0"/>
              </a:spcBef>
              <a:spcAft>
                <a:spcPts val="1000"/>
              </a:spcAft>
              <a:buNone/>
            </a:pPr>
            <a:r>
              <a:rPr lang="es-419" sz="1800" b="1" i="1" dirty="0">
                <a:solidFill>
                  <a:srgbClr val="000000"/>
                </a:solidFill>
                <a:effectLst/>
                <a:highlight>
                  <a:srgbClr val="FFFF00"/>
                </a:highlight>
                <a:latin typeface="Garamond" panose="02020404030301010803" pitchFamily="18" charset="0"/>
                <a:ea typeface="Calibri" panose="020F0502020204030204" pitchFamily="34" charset="0"/>
              </a:rPr>
              <a:t>Razón de la revisión:</a:t>
            </a:r>
            <a:r>
              <a:rPr lang="es-419" sz="1800" i="1" dirty="0">
                <a:solidFill>
                  <a:srgbClr val="000000"/>
                </a:solidFill>
                <a:effectLst/>
                <a:highlight>
                  <a:srgbClr val="FFFF00"/>
                </a:highlight>
                <a:latin typeface="Garamond" panose="02020404030301010803" pitchFamily="18" charset="0"/>
                <a:ea typeface="Calibri" panose="020F0502020204030204" pitchFamily="34" charset="0"/>
              </a:rPr>
              <a:t> </a:t>
            </a:r>
            <a:r>
              <a:rPr lang="es-419" sz="1800" i="1" dirty="0">
                <a:effectLst/>
                <a:highlight>
                  <a:srgbClr val="FFFF00"/>
                </a:highlight>
                <a:latin typeface="Times New Roman" panose="02020603050405020304" pitchFamily="18" charset="0"/>
                <a:ea typeface="Calibri" panose="020F0502020204030204" pitchFamily="34" charset="0"/>
              </a:rPr>
              <a:t>Nueva sección para describir el papel de la metodología y la encuesta del Semáforo de Eliminación de Pobreza en el programa de Unbound y comunicar la intención de administrar la encuesta anualmente con todas las familias apadrinadas.</a:t>
            </a:r>
            <a:endParaRPr lang="en-US" sz="1800" dirty="0">
              <a:effectLst/>
              <a:latin typeface="Times New Roman" panose="02020603050405020304" pitchFamily="18" charset="0"/>
              <a:ea typeface="Calibri" panose="020F0502020204030204" pitchFamily="34" charset="0"/>
            </a:endParaRPr>
          </a:p>
          <a:p>
            <a:pPr marL="0" marR="0" indent="0">
              <a:lnSpc>
                <a:spcPct val="115000"/>
              </a:lnSpc>
              <a:spcBef>
                <a:spcPts val="0"/>
              </a:spcBef>
              <a:spcAft>
                <a:spcPts val="1000"/>
              </a:spcAft>
              <a:buNone/>
            </a:pPr>
            <a:r>
              <a:rPr lang="es-419" sz="1800" u="sng" dirty="0">
                <a:solidFill>
                  <a:srgbClr val="FF0000"/>
                </a:solidFill>
                <a:effectLst/>
                <a:latin typeface="Garamond" panose="02020404030301010803" pitchFamily="18" charset="0"/>
                <a:ea typeface="Calibri" panose="020F0502020204030204" pitchFamily="34" charset="0"/>
              </a:rPr>
              <a:t>El Semáforo de Eliminación de Pobreza es a la vez una encuesta de autoevaluación para familias apadrinadas y un modelo de intervención que permite a las familias desarrollar soluciones prácticas para superar los desafíos específicos que ellos encuentran en sus vidas. Los equipos del proyecto colaboran con representantes de las familias apadrinadas para identificar indicadores relevantes y crear definiciones de pobreza extrema (rojo), pobreza (amarillo) y no pobreza (verde) para cada indicador. La encuesta y metodología son una aplicación directa de las herramientas de Orientación de Metas para lograr todas las Características del Programa Unbound.</a:t>
            </a:r>
            <a:endParaRPr lang="en-US" sz="1800" dirty="0">
              <a:effectLst/>
              <a:latin typeface="Times New Roman" panose="02020603050405020304" pitchFamily="18" charset="0"/>
              <a:ea typeface="Calibri" panose="020F0502020204030204" pitchFamily="34" charset="0"/>
            </a:endParaRPr>
          </a:p>
          <a:p>
            <a:pPr marL="0" marR="0" indent="0">
              <a:lnSpc>
                <a:spcPct val="115000"/>
              </a:lnSpc>
              <a:spcBef>
                <a:spcPts val="0"/>
              </a:spcBef>
              <a:spcAft>
                <a:spcPts val="1000"/>
              </a:spcAft>
              <a:buNone/>
            </a:pPr>
            <a:r>
              <a:rPr lang="es-419" sz="1800" u="sng" dirty="0">
                <a:solidFill>
                  <a:srgbClr val="FF0000"/>
                </a:solidFill>
                <a:effectLst/>
                <a:latin typeface="Garamond" panose="02020404030301010803" pitchFamily="18" charset="0"/>
                <a:ea typeface="Calibri" panose="020F0502020204030204" pitchFamily="34" charset="0"/>
              </a:rPr>
              <a:t>La encuesta incluye tres secciones. La primera sección incluye los datos socioeconómicos de la familia. La segunda sección es la autoevaluación de la familia respecto de los indicadores seleccionados localmente. La tercera sección es donde cada familia selecciona prioridades y desarrolla planes de acción para mejorar su estatus en cada indicador seleccionado. El objetivo de Unbound es que todas las familias apadrinadas actualicen sus respuestas a la segunda y tercera sección (indicadores y prioridades) de la encuesta al menos una vez al año.</a:t>
            </a:r>
            <a:endParaRPr lang="en-US" sz="1800" dirty="0">
              <a:effectLst/>
              <a:latin typeface="Times New Roman" panose="02020603050405020304" pitchFamily="18" charset="0"/>
              <a:ea typeface="Calibri" panose="020F0502020204030204" pitchFamily="34" charset="0"/>
            </a:endParaRPr>
          </a:p>
          <a:p>
            <a:pPr lvl="1">
              <a:lnSpc>
                <a:spcPct val="114999"/>
              </a:lnSpc>
              <a:spcBef>
                <a:spcPts val="0"/>
              </a:spcBef>
              <a:spcAft>
                <a:spcPts val="1000"/>
              </a:spcAft>
            </a:pPr>
            <a:endParaRPr lang="en-US" sz="1600" dirty="0">
              <a:solidFill>
                <a:srgbClr val="FF0000"/>
              </a:solidFill>
              <a:latin typeface="Centaur" panose="02030504050205020304" pitchFamily="18" charset="0"/>
              <a:ea typeface="Calibri" panose="020F0502020204030204" pitchFamily="34" charset="0"/>
              <a:cs typeface="Arial" panose="020B0604020202020204" pitchFamily="34" charset="0"/>
            </a:endParaRPr>
          </a:p>
          <a:p>
            <a:pPr marL="0" indent="0">
              <a:lnSpc>
                <a:spcPct val="115000"/>
              </a:lnSpc>
              <a:spcBef>
                <a:spcPts val="0"/>
              </a:spcBef>
              <a:spcAft>
                <a:spcPts val="1000"/>
              </a:spcAft>
              <a:buNone/>
            </a:pPr>
            <a:endParaRPr lang="en-US" sz="2000" dirty="0">
              <a:solidFill>
                <a:srgbClr val="000000"/>
              </a:solidFill>
              <a:latin typeface="Centaur" panose="02030504050205020304" pitchFamily="18"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4BA62106-C973-BFBA-1D6F-5919EB501BD1}"/>
              </a:ext>
            </a:extLst>
          </p:cNvPr>
          <p:cNvSpPr txBox="1"/>
          <p:nvPr/>
        </p:nvSpPr>
        <p:spPr>
          <a:xfrm>
            <a:off x="8871423" y="-1"/>
            <a:ext cx="3330102" cy="461665"/>
          </a:xfrm>
          <a:prstGeom prst="rect">
            <a:avLst/>
          </a:prstGeom>
          <a:solidFill>
            <a:srgbClr val="769D7F"/>
          </a:solidFill>
        </p:spPr>
        <p:txBody>
          <a:bodyPr wrap="square" rtlCol="0">
            <a:spAutoFit/>
          </a:bodyPr>
          <a:lstStyle/>
          <a:p>
            <a:pPr algn="ctr">
              <a:spcBef>
                <a:spcPts val="1200"/>
              </a:spcBef>
              <a:spcAft>
                <a:spcPts val="1200"/>
              </a:spcAft>
            </a:pPr>
            <a:r>
              <a:rPr lang="es-AR" sz="2400" b="1">
                <a:solidFill>
                  <a:schemeClr val="bg1"/>
                </a:solidFill>
                <a:latin typeface="Centaur" panose="02030504050205020304" pitchFamily="18" charset="0"/>
              </a:rPr>
              <a:t>Apadrinamiento</a:t>
            </a:r>
          </a:p>
        </p:txBody>
      </p:sp>
    </p:spTree>
    <p:extLst>
      <p:ext uri="{BB962C8B-B14F-4D97-AF65-F5344CB8AC3E}">
        <p14:creationId xmlns:p14="http://schemas.microsoft.com/office/powerpoint/2010/main" val="30633998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D408834C-E9BE-0E72-1207-B5C441E1D3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99" t="8478" r="1699" b="8631"/>
          <a:stretch/>
        </p:blipFill>
        <p:spPr bwMode="auto">
          <a:xfrm>
            <a:off x="-210634" y="0"/>
            <a:ext cx="12402634"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622649" y="5181600"/>
            <a:ext cx="9165009" cy="866775"/>
          </a:xfrm>
          <a:prstGeom prst="rect">
            <a:avLst/>
          </a:prstGeom>
          <a:solidFill>
            <a:srgbClr val="182952">
              <a:alpha val="85000"/>
            </a:srgbClr>
          </a:solidFill>
        </p:spPr>
        <p:txBody>
          <a:bodyPr vert="horz" lIns="91440" tIns="45720" rIns="91440" bIns="45720" rtlCol="0" anchor="ctr">
            <a:normAutofit/>
          </a:bodyPr>
          <a:lstStyle/>
          <a:p>
            <a:pPr algn="ctr">
              <a:lnSpc>
                <a:spcPct val="90000"/>
              </a:lnSpc>
              <a:spcBef>
                <a:spcPct val="0"/>
              </a:spcBef>
              <a:spcAft>
                <a:spcPts val="2400"/>
              </a:spcAft>
            </a:pPr>
            <a:r>
              <a:rPr lang="es-AR" sz="4000" dirty="0">
                <a:solidFill>
                  <a:srgbClr val="FFFFFF"/>
                </a:solidFill>
                <a:latin typeface="+mj-lt"/>
                <a:ea typeface="+mj-ea"/>
                <a:cs typeface="+mj-cs"/>
              </a:rPr>
              <a:t>Manual de Políticas Financieras</a:t>
            </a:r>
          </a:p>
        </p:txBody>
      </p:sp>
      <p:pic>
        <p:nvPicPr>
          <p:cNvPr id="18" name="Picture 17">
            <a:extLst>
              <a:ext uri="{FF2B5EF4-FFF2-40B4-BE49-F238E27FC236}">
                <a16:creationId xmlns:a16="http://schemas.microsoft.com/office/drawing/2014/main" id="{A267A453-2BDF-4C9A-89AF-6CDB834CE4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96600" y="5574310"/>
            <a:ext cx="1028699" cy="1129127"/>
          </a:xfrm>
          <a:prstGeom prst="rect">
            <a:avLst/>
          </a:prstGeom>
        </p:spPr>
      </p:pic>
    </p:spTree>
    <p:extLst>
      <p:ext uri="{BB962C8B-B14F-4D97-AF65-F5344CB8AC3E}">
        <p14:creationId xmlns:p14="http://schemas.microsoft.com/office/powerpoint/2010/main" val="29489355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088" y="152400"/>
            <a:ext cx="10668000" cy="948431"/>
          </a:xfrm>
        </p:spPr>
        <p:txBody>
          <a:bodyPr>
            <a:noAutofit/>
          </a:bodyPr>
          <a:lstStyle/>
          <a:p>
            <a:pPr algn="l">
              <a:lnSpc>
                <a:spcPct val="115000"/>
              </a:lnSpc>
              <a:spcBef>
                <a:spcPts val="0"/>
              </a:spcBef>
            </a:pPr>
            <a:r>
              <a:rPr lang="es-NI" sz="2800" b="1" dirty="0">
                <a:effectLst/>
                <a:latin typeface="Garamond" panose="02020404030301010803" pitchFamily="18" charset="0"/>
                <a:ea typeface="Garamond" panose="02020404030301010803" pitchFamily="18" charset="0"/>
                <a:cs typeface="Garamond" panose="02020404030301010803" pitchFamily="18" charset="0"/>
              </a:rPr>
              <a:t>2.5.2 Visitas Individuales de Padrinos (ISV) y Visitas Virtuales</a:t>
            </a:r>
            <a:endParaRPr lang="en-US" b="1" dirty="0">
              <a:latin typeface="Centaur"/>
            </a:endParaRPr>
          </a:p>
        </p:txBody>
      </p:sp>
      <p:sp>
        <p:nvSpPr>
          <p:cNvPr id="3" name="Content Placeholder 2"/>
          <p:cNvSpPr>
            <a:spLocks noGrp="1"/>
          </p:cNvSpPr>
          <p:nvPr>
            <p:ph idx="1"/>
          </p:nvPr>
        </p:nvSpPr>
        <p:spPr>
          <a:xfrm>
            <a:off x="139700" y="1100831"/>
            <a:ext cx="11963400" cy="5757170"/>
          </a:xfrm>
        </p:spPr>
        <p:txBody>
          <a:bodyPr vert="horz" lIns="91440" tIns="45720" rIns="91440" bIns="45720" rtlCol="0" anchor="t">
            <a:noAutofit/>
          </a:bodyPr>
          <a:lstStyle/>
          <a:p>
            <a:pPr marL="0" marR="0" indent="0">
              <a:lnSpc>
                <a:spcPct val="115000"/>
              </a:lnSpc>
              <a:spcBef>
                <a:spcPts val="0"/>
              </a:spcBef>
              <a:spcAft>
                <a:spcPts val="1000"/>
              </a:spcAft>
              <a:buNone/>
            </a:pPr>
            <a:r>
              <a:rPr lang="es-419" sz="1600" i="1" dirty="0">
                <a:solidFill>
                  <a:srgbClr val="000000"/>
                </a:solidFill>
                <a:effectLst/>
                <a:highlight>
                  <a:srgbClr val="FFFF00"/>
                </a:highlight>
                <a:latin typeface="Garamond" panose="02020404030301010803" pitchFamily="18" charset="0"/>
                <a:ea typeface="Calibri" panose="020F0502020204030204" pitchFamily="34" charset="0"/>
              </a:rPr>
              <a:t>Razón de la revisión: Nuevas políticas sobre visitas individuales de padrinos</a:t>
            </a:r>
            <a:endParaRPr lang="en-US" sz="1600" dirty="0">
              <a:effectLst/>
              <a:latin typeface="Times New Roman" panose="02020603050405020304" pitchFamily="18" charset="0"/>
              <a:ea typeface="Calibri" panose="020F0502020204030204" pitchFamily="34" charset="0"/>
            </a:endParaRPr>
          </a:p>
          <a:p>
            <a:pPr marL="0" marR="0" indent="0">
              <a:lnSpc>
                <a:spcPct val="120000"/>
              </a:lnSpc>
              <a:buNone/>
            </a:pPr>
            <a:r>
              <a:rPr lang="es-GT" sz="1500" u="sng" dirty="0">
                <a:solidFill>
                  <a:srgbClr val="FF0000"/>
                </a:solidFill>
                <a:effectLst/>
                <a:latin typeface="Garamond" panose="02020404030301010803" pitchFamily="18" charset="0"/>
                <a:ea typeface="Times New Roman" panose="02020603050405020304" pitchFamily="18" charset="0"/>
              </a:rPr>
              <a:t>Todos los gastos incurridos por el proyecto relacionados con las visitas de padrinos individuales (ISV) deben registrarse en el Fondo 45, Departamento 250 bajo el grupo GL de visitas especiales. El proyecto debe asegurarse de incurrir en gastos razonables para estas visitas.</a:t>
            </a:r>
            <a:endParaRPr lang="en-US" sz="1500" dirty="0">
              <a:effectLst/>
              <a:latin typeface="Times New Roman" panose="02020603050405020304" pitchFamily="18" charset="0"/>
              <a:ea typeface="Times New Roman" panose="02020603050405020304" pitchFamily="18" charset="0"/>
            </a:endParaRPr>
          </a:p>
          <a:p>
            <a:pPr marL="0" marR="0" indent="0">
              <a:lnSpc>
                <a:spcPct val="120000"/>
              </a:lnSpc>
              <a:buNone/>
            </a:pPr>
            <a:r>
              <a:rPr lang="es-GT" sz="1500" u="sng" dirty="0">
                <a:solidFill>
                  <a:srgbClr val="FF0000"/>
                </a:solidFill>
                <a:effectLst/>
                <a:latin typeface="Garamond" panose="02020404030301010803" pitchFamily="18" charset="0"/>
                <a:ea typeface="Times New Roman" panose="02020603050405020304" pitchFamily="18" charset="0"/>
              </a:rPr>
              <a:t>Las visitas de patrocinadores individuales (ISV) son una parte importante del programa de patrocinio de Unbound. El proyecto asumirá los gastos relacionados con el ISV y mantendrá la documentación y recibos de los gastos para solicitar el reembolso, según el proceso descrito en el Manual de Políticas Financieras.</a:t>
            </a:r>
            <a:endParaRPr lang="en-US" sz="1500" dirty="0">
              <a:effectLst/>
              <a:latin typeface="Times New Roman" panose="02020603050405020304" pitchFamily="18" charset="0"/>
              <a:ea typeface="Times New Roman" panose="02020603050405020304" pitchFamily="18" charset="0"/>
            </a:endParaRPr>
          </a:p>
          <a:p>
            <a:pPr marL="0" marR="0" indent="0">
              <a:lnSpc>
                <a:spcPct val="120000"/>
              </a:lnSpc>
              <a:buNone/>
            </a:pPr>
            <a:r>
              <a:rPr lang="es-GT" sz="1500" u="sng" dirty="0">
                <a:solidFill>
                  <a:srgbClr val="FF0000"/>
                </a:solidFill>
                <a:effectLst/>
                <a:latin typeface="Garamond" panose="02020404030301010803" pitchFamily="18" charset="0"/>
                <a:ea typeface="Times New Roman" panose="02020603050405020304" pitchFamily="18" charset="0"/>
              </a:rPr>
              <a:t>El equipo regional del proyecto y los coordinadores de ISV de apoyo a padrinos están en estrecho contacto y se apoyan entre sí. Los proyectos pueden comunicarse con cualquiera de los equipos si existe una situación urgente de ISV.</a:t>
            </a:r>
            <a:endParaRPr lang="en-US" sz="1500" dirty="0">
              <a:effectLst/>
              <a:latin typeface="Times New Roman" panose="02020603050405020304" pitchFamily="18" charset="0"/>
              <a:ea typeface="Times New Roman" panose="02020603050405020304" pitchFamily="18" charset="0"/>
            </a:endParaRPr>
          </a:p>
          <a:p>
            <a:pPr marL="0" marR="0" indent="0">
              <a:lnSpc>
                <a:spcPct val="120000"/>
              </a:lnSpc>
              <a:buNone/>
            </a:pPr>
            <a:r>
              <a:rPr lang="es-GT" sz="1500" u="sng" dirty="0">
                <a:solidFill>
                  <a:srgbClr val="FF0000"/>
                </a:solidFill>
                <a:effectLst/>
                <a:latin typeface="Garamond" panose="02020404030301010803" pitchFamily="18" charset="0"/>
                <a:ea typeface="Times New Roman" panose="02020603050405020304" pitchFamily="18" charset="0"/>
              </a:rPr>
              <a:t>Dos veces al año, en mayo y noviembre, el contador del proyecto enviará a Kansas documentación de respaldo y un informe que enumera los gastos incurridos por el proyecto para visitas virtuales y visitas de patrocinadores individuales (ISV) de acuerdo con el siguiente cronograma:</a:t>
            </a:r>
            <a:endParaRPr lang="en-US" sz="1500" dirty="0">
              <a:effectLst/>
              <a:latin typeface="Times New Roman" panose="02020603050405020304" pitchFamily="18" charset="0"/>
              <a:ea typeface="Times New Roman" panose="02020603050405020304" pitchFamily="18" charset="0"/>
            </a:endParaRPr>
          </a:p>
          <a:p>
            <a:pPr marL="0" marR="0" lvl="0" indent="0">
              <a:lnSpc>
                <a:spcPct val="120000"/>
              </a:lnSpc>
              <a:buNone/>
            </a:pPr>
            <a:r>
              <a:rPr lang="es-GT" sz="1500" u="sng" dirty="0">
                <a:solidFill>
                  <a:srgbClr val="FF0000"/>
                </a:solidFill>
                <a:effectLst/>
                <a:latin typeface="Garamond" panose="02020404030301010803" pitchFamily="18" charset="0"/>
                <a:ea typeface="Times New Roman" panose="02020603050405020304" pitchFamily="18" charset="0"/>
              </a:rPr>
              <a:t>Enviar informe y documentación de respaldo antes del 10 de mayo para visitas que ocurrieron entre el 1 de noviembre y el 30 de abril. El reembolso se enviará con la transferencia de junio.</a:t>
            </a:r>
            <a:endParaRPr lang="en-US" sz="1500" dirty="0">
              <a:effectLst/>
              <a:latin typeface="Times New Roman" panose="02020603050405020304" pitchFamily="18" charset="0"/>
              <a:ea typeface="Times New Roman" panose="02020603050405020304" pitchFamily="18" charset="0"/>
            </a:endParaRPr>
          </a:p>
          <a:p>
            <a:pPr marL="0" marR="0" lvl="0" indent="0">
              <a:lnSpc>
                <a:spcPct val="120000"/>
              </a:lnSpc>
              <a:buNone/>
            </a:pPr>
            <a:r>
              <a:rPr lang="es-GT" sz="1500" u="sng" dirty="0">
                <a:solidFill>
                  <a:srgbClr val="FF0000"/>
                </a:solidFill>
                <a:effectLst/>
                <a:latin typeface="Garamond" panose="02020404030301010803" pitchFamily="18" charset="0"/>
                <a:ea typeface="Times New Roman" panose="02020603050405020304" pitchFamily="18" charset="0"/>
              </a:rPr>
              <a:t>Enviar informe y documentación de respaldo antes del 10 de noviembre para visitas que ocurrieron entre el 1 de mayo y el 31 de octubre. El reembolso se enviará con la transferencia de diciembre.</a:t>
            </a:r>
            <a:endParaRPr lang="en-US" sz="1500" dirty="0">
              <a:effectLst/>
              <a:latin typeface="Times New Roman" panose="02020603050405020304" pitchFamily="18" charset="0"/>
              <a:ea typeface="Times New Roman" panose="02020603050405020304" pitchFamily="18" charset="0"/>
            </a:endParaRPr>
          </a:p>
          <a:p>
            <a:pPr marL="0" marR="0" indent="0">
              <a:lnSpc>
                <a:spcPct val="120000"/>
              </a:lnSpc>
              <a:buNone/>
            </a:pPr>
            <a:r>
              <a:rPr lang="es-GT" sz="1500" u="sng" dirty="0">
                <a:solidFill>
                  <a:srgbClr val="FF0000"/>
                </a:solidFill>
                <a:effectLst/>
                <a:latin typeface="Garamond" panose="02020404030301010803" pitchFamily="18" charset="0"/>
                <a:ea typeface="Times New Roman" panose="02020603050405020304" pitchFamily="18" charset="0"/>
              </a:rPr>
              <a:t>El formato del informe es similar al formato que los proyectos han utilizado en el pasado para presentar sus gastos y recibos después de un viaje de concientización. El contador regional de Kansas compartirá el formato con usted. Las categorías básicas incluyen:</a:t>
            </a:r>
            <a:endParaRPr lang="en-US" sz="1500" dirty="0">
              <a:effectLst/>
              <a:latin typeface="Times New Roman" panose="02020603050405020304" pitchFamily="18" charset="0"/>
              <a:ea typeface="Times New Roman" panose="02020603050405020304" pitchFamily="18" charset="0"/>
            </a:endParaRPr>
          </a:p>
          <a:p>
            <a:pPr>
              <a:spcBef>
                <a:spcPts val="0"/>
              </a:spcBef>
            </a:pPr>
            <a:r>
              <a:rPr lang="es-GT" sz="1500" u="sng" dirty="0">
                <a:solidFill>
                  <a:srgbClr val="FF0000"/>
                </a:solidFill>
                <a:effectLst/>
                <a:latin typeface="Garamond" panose="02020404030301010803" pitchFamily="18" charset="0"/>
                <a:ea typeface="Times New Roman" panose="02020603050405020304" pitchFamily="18" charset="0"/>
              </a:rPr>
              <a:t>Transporte</a:t>
            </a:r>
            <a:endParaRPr lang="en-US" sz="1500" dirty="0">
              <a:effectLst/>
              <a:latin typeface="Times New Roman" panose="02020603050405020304" pitchFamily="18" charset="0"/>
              <a:ea typeface="Times New Roman" panose="02020603050405020304" pitchFamily="18" charset="0"/>
            </a:endParaRPr>
          </a:p>
          <a:p>
            <a:pPr>
              <a:spcBef>
                <a:spcPts val="0"/>
              </a:spcBef>
            </a:pPr>
            <a:r>
              <a:rPr lang="es-GT" sz="1500" u="sng" dirty="0">
                <a:solidFill>
                  <a:srgbClr val="FF0000"/>
                </a:solidFill>
                <a:effectLst/>
                <a:latin typeface="Garamond" panose="02020404030301010803" pitchFamily="18" charset="0"/>
                <a:ea typeface="Times New Roman" panose="02020603050405020304" pitchFamily="18" charset="0"/>
              </a:rPr>
              <a:t>Comida o merienda</a:t>
            </a:r>
            <a:endParaRPr lang="en-US" sz="1500" dirty="0">
              <a:effectLst/>
              <a:latin typeface="Times New Roman" panose="02020603050405020304" pitchFamily="18" charset="0"/>
              <a:ea typeface="Times New Roman" panose="02020603050405020304" pitchFamily="18" charset="0"/>
            </a:endParaRPr>
          </a:p>
          <a:p>
            <a:pPr>
              <a:spcBef>
                <a:spcPts val="0"/>
              </a:spcBef>
            </a:pPr>
            <a:r>
              <a:rPr lang="es-GT" sz="1500" u="sng" dirty="0">
                <a:solidFill>
                  <a:srgbClr val="FF0000"/>
                </a:solidFill>
                <a:effectLst/>
                <a:latin typeface="Garamond" panose="02020404030301010803" pitchFamily="18" charset="0"/>
                <a:ea typeface="Times New Roman" panose="02020603050405020304" pitchFamily="18" charset="0"/>
              </a:rPr>
              <a:t>Internet/tecnología (para visita virtual)</a:t>
            </a:r>
            <a:endParaRPr lang="en-US" sz="1500" dirty="0">
              <a:effectLst/>
              <a:latin typeface="Times New Roman" panose="02020603050405020304" pitchFamily="18" charset="0"/>
              <a:ea typeface="Times New Roman" panose="02020603050405020304" pitchFamily="18" charset="0"/>
            </a:endParaRPr>
          </a:p>
          <a:p>
            <a:pPr>
              <a:lnSpc>
                <a:spcPct val="120000"/>
              </a:lnSpc>
              <a:spcBef>
                <a:spcPts val="0"/>
              </a:spcBef>
            </a:pPr>
            <a:r>
              <a:rPr lang="es-GT" sz="1500" u="sng" dirty="0">
                <a:solidFill>
                  <a:srgbClr val="FF0000"/>
                </a:solidFill>
                <a:effectLst/>
                <a:latin typeface="Garamond" panose="02020404030301010803" pitchFamily="18" charset="0"/>
                <a:ea typeface="Times New Roman" panose="02020603050405020304" pitchFamily="18" charset="0"/>
              </a:rPr>
              <a:t>Otros</a:t>
            </a:r>
            <a:endParaRPr lang="en-US" sz="1500" dirty="0">
              <a:effectLst/>
              <a:latin typeface="Times New Roman" panose="02020603050405020304" pitchFamily="18" charset="0"/>
              <a:ea typeface="Times New Roman" panose="02020603050405020304" pitchFamily="18" charset="0"/>
            </a:endParaRPr>
          </a:p>
        </p:txBody>
      </p:sp>
      <p:sp>
        <p:nvSpPr>
          <p:cNvPr id="4" name="TextBox 3">
            <a:extLst>
              <a:ext uri="{FF2B5EF4-FFF2-40B4-BE49-F238E27FC236}">
                <a16:creationId xmlns:a16="http://schemas.microsoft.com/office/drawing/2014/main" id="{40E901CE-2DD3-68FF-D2A5-0F95AB1E710E}"/>
              </a:ext>
            </a:extLst>
          </p:cNvPr>
          <p:cNvSpPr txBox="1"/>
          <p:nvPr/>
        </p:nvSpPr>
        <p:spPr>
          <a:xfrm>
            <a:off x="8871423" y="-1"/>
            <a:ext cx="3330102" cy="461665"/>
          </a:xfrm>
          <a:prstGeom prst="rect">
            <a:avLst/>
          </a:prstGeom>
          <a:solidFill>
            <a:srgbClr val="182952"/>
          </a:solidFill>
        </p:spPr>
        <p:txBody>
          <a:bodyPr wrap="square" lIns="91440" tIns="45720" rIns="91440" bIns="45720" rtlCol="0" anchor="t">
            <a:spAutoFit/>
          </a:bodyPr>
          <a:lstStyle/>
          <a:p>
            <a:pPr algn="ctr">
              <a:spcBef>
                <a:spcPts val="1200"/>
              </a:spcBef>
              <a:spcAft>
                <a:spcPts val="1200"/>
              </a:spcAft>
            </a:pPr>
            <a:r>
              <a:rPr lang="es-AR" sz="2400" b="1">
                <a:solidFill>
                  <a:schemeClr val="bg1"/>
                </a:solidFill>
                <a:latin typeface="Centaur"/>
              </a:rPr>
              <a:t>Políticas</a:t>
            </a:r>
            <a:r>
              <a:rPr lang="es-AR" sz="2400" b="1" dirty="0">
                <a:solidFill>
                  <a:schemeClr val="bg1"/>
                </a:solidFill>
                <a:latin typeface="Centaur"/>
              </a:rPr>
              <a:t> Financieras</a:t>
            </a:r>
          </a:p>
        </p:txBody>
      </p:sp>
    </p:spTree>
    <p:extLst>
      <p:ext uri="{BB962C8B-B14F-4D97-AF65-F5344CB8AC3E}">
        <p14:creationId xmlns:p14="http://schemas.microsoft.com/office/powerpoint/2010/main" val="39083646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088" y="461664"/>
            <a:ext cx="11005312" cy="833736"/>
          </a:xfrm>
        </p:spPr>
        <p:txBody>
          <a:bodyPr>
            <a:noAutofit/>
          </a:bodyPr>
          <a:lstStyle/>
          <a:p>
            <a:pPr algn="l">
              <a:lnSpc>
                <a:spcPct val="115000"/>
              </a:lnSpc>
              <a:spcBef>
                <a:spcPts val="0"/>
              </a:spcBef>
            </a:pPr>
            <a:r>
              <a:rPr lang="es-NI" sz="2800" b="1" dirty="0">
                <a:effectLst/>
                <a:latin typeface="Garamond" panose="02020404030301010803" pitchFamily="18" charset="0"/>
                <a:ea typeface="Garamond" panose="02020404030301010803" pitchFamily="18" charset="0"/>
                <a:cs typeface="Garamond" panose="02020404030301010803" pitchFamily="18" charset="0"/>
              </a:rPr>
              <a:t>2.5.2 Visitas Individuales de Padrinos (ISV) y Visitas Virtuales   </a:t>
            </a:r>
            <a:r>
              <a:rPr lang="es-NI" sz="2800" b="1" i="1" dirty="0">
                <a:effectLst/>
                <a:latin typeface="Garamond" panose="02020404030301010803" pitchFamily="18" charset="0"/>
                <a:ea typeface="Garamond" panose="02020404030301010803" pitchFamily="18" charset="0"/>
                <a:cs typeface="Garamond" panose="02020404030301010803" pitchFamily="18" charset="0"/>
              </a:rPr>
              <a:t>(cont.)</a:t>
            </a:r>
            <a:endParaRPr lang="en-US" b="1" i="1" dirty="0">
              <a:latin typeface="Centaur"/>
            </a:endParaRPr>
          </a:p>
        </p:txBody>
      </p:sp>
      <p:sp>
        <p:nvSpPr>
          <p:cNvPr id="3" name="Content Placeholder 2"/>
          <p:cNvSpPr>
            <a:spLocks noGrp="1"/>
          </p:cNvSpPr>
          <p:nvPr>
            <p:ph idx="1"/>
          </p:nvPr>
        </p:nvSpPr>
        <p:spPr>
          <a:xfrm>
            <a:off x="310896" y="1422400"/>
            <a:ext cx="11558016" cy="5435600"/>
          </a:xfrm>
        </p:spPr>
        <p:txBody>
          <a:bodyPr vert="horz" lIns="91440" tIns="45720" rIns="91440" bIns="45720" rtlCol="0" anchor="t">
            <a:noAutofit/>
          </a:bodyPr>
          <a:lstStyle/>
          <a:p>
            <a:pPr marL="0" marR="0" indent="0">
              <a:lnSpc>
                <a:spcPct val="120000"/>
              </a:lnSpc>
              <a:buNone/>
            </a:pPr>
            <a:r>
              <a:rPr lang="es-GT" sz="1800" u="sng" dirty="0">
                <a:solidFill>
                  <a:srgbClr val="FF0000"/>
                </a:solidFill>
                <a:effectLst/>
                <a:latin typeface="Garamond" panose="02020404030301010803" pitchFamily="18" charset="0"/>
                <a:ea typeface="Times New Roman" panose="02020603050405020304" pitchFamily="18" charset="0"/>
              </a:rPr>
              <a:t>El proyecto posiblemente podría tener gastos de ISV así como visitas virtuales. El contador del proyecto debe presentar informes separados, uno para visitas virtuales y otro para visitas de padrinos individuales (ISV), organizados por subproyecto.</a:t>
            </a:r>
            <a:endParaRPr lang="en-US" sz="1800" dirty="0">
              <a:effectLst/>
              <a:latin typeface="Times New Roman" panose="02020603050405020304" pitchFamily="18" charset="0"/>
              <a:ea typeface="Times New Roman" panose="02020603050405020304" pitchFamily="18" charset="0"/>
            </a:endParaRPr>
          </a:p>
          <a:p>
            <a:pPr marL="0" marR="0" indent="0">
              <a:lnSpc>
                <a:spcPct val="120000"/>
              </a:lnSpc>
              <a:buNone/>
            </a:pPr>
            <a:r>
              <a:rPr lang="es-GT" sz="1800" u="sng" dirty="0">
                <a:solidFill>
                  <a:srgbClr val="FF0000"/>
                </a:solidFill>
                <a:effectLst/>
                <a:latin typeface="Garamond" panose="02020404030301010803" pitchFamily="18" charset="0"/>
                <a:ea typeface="Times New Roman" panose="02020603050405020304" pitchFamily="18" charset="0"/>
              </a:rPr>
              <a:t>Contador de proyecto:</a:t>
            </a:r>
            <a:endParaRPr lang="en-US" sz="1800" dirty="0">
              <a:effectLst/>
              <a:latin typeface="Times New Roman" panose="02020603050405020304" pitchFamily="18" charset="0"/>
              <a:ea typeface="Times New Roman" panose="02020603050405020304" pitchFamily="18" charset="0"/>
            </a:endParaRPr>
          </a:p>
          <a:p>
            <a:pPr marL="0" marR="0" lvl="0" indent="0">
              <a:lnSpc>
                <a:spcPct val="120000"/>
              </a:lnSpc>
              <a:buNone/>
            </a:pPr>
            <a:r>
              <a:rPr lang="es-GT" sz="1800" u="sng" dirty="0">
                <a:solidFill>
                  <a:srgbClr val="FF0000"/>
                </a:solidFill>
                <a:effectLst/>
                <a:latin typeface="Garamond" panose="02020404030301010803" pitchFamily="18" charset="0"/>
                <a:ea typeface="Times New Roman" panose="02020603050405020304" pitchFamily="18" charset="0"/>
              </a:rPr>
              <a:t>Enviará el informe (ver plantilla Excel) con los recibos de los gastos de las visitas (virtuales e ISV), en los primeros diez días del mes arriba indicado, es decir entre el 10 de mayo y el 10 de noviembre. serán reembolsados durante los meses de junio y diciembre, respectivamente, con la transferencia mensual enviada por Kansas. Es importante que el contador del proyecto respete estos plazos para garantizar el reembolso oportuno y evitar que el Fondo 45 tenga un saldo negativo, particularmente al cierre del año.</a:t>
            </a:r>
            <a:endParaRPr lang="en-US" sz="1800" dirty="0">
              <a:effectLst/>
              <a:latin typeface="Times New Roman" panose="02020603050405020304" pitchFamily="18" charset="0"/>
              <a:ea typeface="Times New Roman" panose="02020603050405020304" pitchFamily="18" charset="0"/>
            </a:endParaRPr>
          </a:p>
          <a:p>
            <a:pPr marL="0" indent="0">
              <a:buNone/>
            </a:pPr>
            <a:r>
              <a:rPr lang="es-GT" sz="1800" u="sng" dirty="0">
                <a:solidFill>
                  <a:srgbClr val="FF0000"/>
                </a:solidFill>
                <a:effectLst/>
                <a:latin typeface="Garamond" panose="02020404030301010803" pitchFamily="18" charset="0"/>
                <a:ea typeface="Calibri" panose="020F0502020204030204" pitchFamily="34" charset="0"/>
                <a:cs typeface="Times New Roman" panose="02020603050405020304" pitchFamily="18" charset="0"/>
              </a:rPr>
              <a:t>El informe debe enviarse al contador regional de Kansas</a:t>
            </a:r>
            <a:r>
              <a:rPr lang="en-US" sz="1400" b="1" u="none" strike="noStrike" dirty="0">
                <a:solidFill>
                  <a:srgbClr val="FF0000"/>
                </a:solidFill>
                <a:effectLst/>
                <a:latin typeface="Garamond" panose="02020404030301010803" pitchFamily="18" charset="0"/>
                <a:ea typeface="Calibri" panose="020F0502020204030204" pitchFamily="34" charset="0"/>
              </a:rPr>
              <a:t> </a:t>
            </a:r>
            <a:endParaRPr lang="en-US" sz="1400" dirty="0">
              <a:effectLst/>
              <a:latin typeface="Times New Roman" panose="02020603050405020304" pitchFamily="18" charset="0"/>
              <a:ea typeface="Calibri" panose="020F0502020204030204" pitchFamily="34" charset="0"/>
            </a:endParaRPr>
          </a:p>
        </p:txBody>
      </p:sp>
      <p:sp>
        <p:nvSpPr>
          <p:cNvPr id="4" name="TextBox 3">
            <a:extLst>
              <a:ext uri="{FF2B5EF4-FFF2-40B4-BE49-F238E27FC236}">
                <a16:creationId xmlns:a16="http://schemas.microsoft.com/office/drawing/2014/main" id="{40E901CE-2DD3-68FF-D2A5-0F95AB1E710E}"/>
              </a:ext>
            </a:extLst>
          </p:cNvPr>
          <p:cNvSpPr txBox="1"/>
          <p:nvPr/>
        </p:nvSpPr>
        <p:spPr>
          <a:xfrm>
            <a:off x="8871423" y="-1"/>
            <a:ext cx="3330102" cy="461665"/>
          </a:xfrm>
          <a:prstGeom prst="rect">
            <a:avLst/>
          </a:prstGeom>
          <a:solidFill>
            <a:srgbClr val="182952"/>
          </a:solidFill>
        </p:spPr>
        <p:txBody>
          <a:bodyPr wrap="square" lIns="91440" tIns="45720" rIns="91440" bIns="45720" rtlCol="0" anchor="t">
            <a:spAutoFit/>
          </a:bodyPr>
          <a:lstStyle/>
          <a:p>
            <a:pPr algn="ctr">
              <a:spcBef>
                <a:spcPts val="1200"/>
              </a:spcBef>
              <a:spcAft>
                <a:spcPts val="1200"/>
              </a:spcAft>
            </a:pPr>
            <a:r>
              <a:rPr lang="es-AR" sz="2400" b="1">
                <a:solidFill>
                  <a:schemeClr val="bg1"/>
                </a:solidFill>
                <a:latin typeface="Centaur"/>
              </a:rPr>
              <a:t>Políticas</a:t>
            </a:r>
            <a:r>
              <a:rPr lang="es-AR" sz="2400" b="1" dirty="0">
                <a:solidFill>
                  <a:schemeClr val="bg1"/>
                </a:solidFill>
                <a:latin typeface="Centaur"/>
              </a:rPr>
              <a:t> Financieras</a:t>
            </a:r>
          </a:p>
        </p:txBody>
      </p:sp>
    </p:spTree>
    <p:extLst>
      <p:ext uri="{BB962C8B-B14F-4D97-AF65-F5344CB8AC3E}">
        <p14:creationId xmlns:p14="http://schemas.microsoft.com/office/powerpoint/2010/main" val="8312534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088" y="205679"/>
            <a:ext cx="10668000" cy="1143000"/>
          </a:xfrm>
        </p:spPr>
        <p:txBody>
          <a:bodyPr>
            <a:noAutofit/>
          </a:bodyPr>
          <a:lstStyle/>
          <a:p>
            <a:pPr algn="l">
              <a:lnSpc>
                <a:spcPct val="115000"/>
              </a:lnSpc>
              <a:spcBef>
                <a:spcPts val="0"/>
              </a:spcBef>
            </a:pPr>
            <a:r>
              <a:rPr lang="es-419" sz="3200" b="1" dirty="0">
                <a:effectLst/>
                <a:latin typeface="Garamond" panose="02020404030301010803" pitchFamily="18" charset="0"/>
                <a:ea typeface="Calibri" panose="020F0502020204030204" pitchFamily="34" charset="0"/>
                <a:cs typeface="Times New Roman" panose="02020603050405020304" pitchFamily="18" charset="0"/>
              </a:rPr>
              <a:t>10.4 Calendario de Reportes y otra documentación</a:t>
            </a:r>
            <a:endParaRPr lang="en-US" sz="4800" b="1" dirty="0">
              <a:latin typeface="Centaur"/>
            </a:endParaRPr>
          </a:p>
        </p:txBody>
      </p:sp>
      <p:sp>
        <p:nvSpPr>
          <p:cNvPr id="3" name="Content Placeholder 2"/>
          <p:cNvSpPr>
            <a:spLocks noGrp="1"/>
          </p:cNvSpPr>
          <p:nvPr>
            <p:ph idx="1"/>
          </p:nvPr>
        </p:nvSpPr>
        <p:spPr>
          <a:xfrm>
            <a:off x="323088" y="1100831"/>
            <a:ext cx="11558016" cy="5934722"/>
          </a:xfrm>
        </p:spPr>
        <p:txBody>
          <a:bodyPr vert="horz" lIns="91440" tIns="45720" rIns="91440" bIns="45720" rtlCol="0" anchor="t">
            <a:noAutofit/>
          </a:bodyPr>
          <a:lstStyle/>
          <a:p>
            <a:pPr marL="0" marR="0" indent="0">
              <a:lnSpc>
                <a:spcPct val="115000"/>
              </a:lnSpc>
              <a:spcBef>
                <a:spcPts val="0"/>
              </a:spcBef>
              <a:spcAft>
                <a:spcPts val="1000"/>
              </a:spcAft>
              <a:buNone/>
            </a:pPr>
            <a:r>
              <a:rPr lang="es-419" sz="1800" i="1" dirty="0">
                <a:solidFill>
                  <a:srgbClr val="000000"/>
                </a:solidFill>
                <a:effectLst/>
                <a:highlight>
                  <a:srgbClr val="FFFF00"/>
                </a:highlight>
                <a:latin typeface="Garamond" panose="02020404030301010803" pitchFamily="18" charset="0"/>
                <a:ea typeface="Calibri" panose="020F0502020204030204" pitchFamily="34" charset="0"/>
              </a:rPr>
              <a:t>Razón de la revisión: Nuevos requisitos de presentación de informes financieros</a:t>
            </a:r>
            <a:endParaRPr lang="en-US" sz="1800" dirty="0">
              <a:effectLst/>
              <a:latin typeface="Times New Roman" panose="02020603050405020304" pitchFamily="18" charset="0"/>
              <a:ea typeface="Calibri" panose="020F0502020204030204" pitchFamily="34" charset="0"/>
            </a:endParaRPr>
          </a:p>
          <a:p>
            <a:pPr marL="0" marR="0" indent="0">
              <a:lnSpc>
                <a:spcPct val="115000"/>
              </a:lnSpc>
              <a:spcBef>
                <a:spcPts val="0"/>
              </a:spcBef>
              <a:spcAft>
                <a:spcPts val="1000"/>
              </a:spcAft>
              <a:buNone/>
            </a:pPr>
            <a:r>
              <a:rPr lang="es-GT" sz="1800" dirty="0">
                <a:solidFill>
                  <a:srgbClr val="000000"/>
                </a:solidFill>
                <a:effectLst/>
                <a:latin typeface="Garamond" panose="02020404030301010803" pitchFamily="18" charset="0"/>
                <a:ea typeface="Calibri" panose="020F0502020204030204" pitchFamily="34" charset="0"/>
              </a:rPr>
              <a:t>A continuación, se detalla un resumen de los informes financieros requeridos y su frecuencia.</a:t>
            </a:r>
            <a:endParaRPr lang="en-US" sz="1800" dirty="0">
              <a:effectLst/>
              <a:latin typeface="Times New Roman" panose="02020603050405020304" pitchFamily="18" charset="0"/>
              <a:ea typeface="Calibri" panose="020F0502020204030204" pitchFamily="34" charset="0"/>
            </a:endParaRPr>
          </a:p>
          <a:p>
            <a:pPr marL="0" indent="0">
              <a:spcBef>
                <a:spcPts val="0"/>
              </a:spcBef>
              <a:buNone/>
            </a:pPr>
            <a:r>
              <a:rPr lang="en-US" sz="1400" i="1" dirty="0">
                <a:effectLst/>
                <a:highlight>
                  <a:srgbClr val="FFFF00"/>
                </a:highlight>
                <a:latin typeface="Garamond" panose="02020404030301010803" pitchFamily="18" charset="0"/>
                <a:ea typeface="Times New Roman" panose="02020603050405020304" pitchFamily="18" charset="0"/>
                <a:cs typeface="Segoe UI" panose="020B0502040204020203" pitchFamily="34" charset="0"/>
              </a:rPr>
              <a:t> </a:t>
            </a:r>
            <a:endParaRPr lang="en-US" sz="1400" dirty="0">
              <a:effectLst/>
              <a:latin typeface="Times New Roman" panose="02020603050405020304" pitchFamily="18" charset="0"/>
              <a:ea typeface="Times New Roman" panose="02020603050405020304" pitchFamily="18" charset="0"/>
            </a:endParaRPr>
          </a:p>
          <a:p>
            <a:pPr marL="0" marR="0" indent="0" algn="ctr">
              <a:lnSpc>
                <a:spcPct val="115000"/>
              </a:lnSpc>
              <a:spcBef>
                <a:spcPts val="0"/>
              </a:spcBef>
              <a:spcAft>
                <a:spcPts val="0"/>
              </a:spcAft>
              <a:buNone/>
            </a:pPr>
            <a:r>
              <a:rPr lang="en-US" sz="1400" b="1" u="none" strike="noStrike" dirty="0">
                <a:solidFill>
                  <a:srgbClr val="FF0000"/>
                </a:solidFill>
                <a:effectLst/>
                <a:latin typeface="Garamond" panose="02020404030301010803" pitchFamily="18" charset="0"/>
                <a:ea typeface="Calibri" panose="020F0502020204030204" pitchFamily="34" charset="0"/>
              </a:rPr>
              <a:t> </a:t>
            </a:r>
            <a:endParaRPr lang="en-US" sz="1400" dirty="0">
              <a:effectLst/>
              <a:latin typeface="Times New Roman" panose="02020603050405020304" pitchFamily="18" charset="0"/>
              <a:ea typeface="Calibri" panose="020F0502020204030204" pitchFamily="34" charset="0"/>
            </a:endParaRPr>
          </a:p>
        </p:txBody>
      </p:sp>
      <p:sp>
        <p:nvSpPr>
          <p:cNvPr id="4" name="TextBox 3">
            <a:extLst>
              <a:ext uri="{FF2B5EF4-FFF2-40B4-BE49-F238E27FC236}">
                <a16:creationId xmlns:a16="http://schemas.microsoft.com/office/drawing/2014/main" id="{8038DE9B-D8DA-0914-34DB-14658067E0C2}"/>
              </a:ext>
            </a:extLst>
          </p:cNvPr>
          <p:cNvSpPr txBox="1"/>
          <p:nvPr/>
        </p:nvSpPr>
        <p:spPr>
          <a:xfrm>
            <a:off x="8871423" y="-1"/>
            <a:ext cx="3330102" cy="461665"/>
          </a:xfrm>
          <a:prstGeom prst="rect">
            <a:avLst/>
          </a:prstGeom>
          <a:solidFill>
            <a:srgbClr val="182952"/>
          </a:solidFill>
        </p:spPr>
        <p:txBody>
          <a:bodyPr wrap="square" lIns="91440" tIns="45720" rIns="91440" bIns="45720" rtlCol="0" anchor="t">
            <a:spAutoFit/>
          </a:bodyPr>
          <a:lstStyle/>
          <a:p>
            <a:pPr algn="ctr">
              <a:spcBef>
                <a:spcPts val="1200"/>
              </a:spcBef>
              <a:spcAft>
                <a:spcPts val="1200"/>
              </a:spcAft>
            </a:pPr>
            <a:r>
              <a:rPr lang="es-AR" sz="2400" b="1" dirty="0">
                <a:solidFill>
                  <a:schemeClr val="bg1"/>
                </a:solidFill>
                <a:latin typeface="Centaur"/>
              </a:rPr>
              <a:t>Políticas Financieras</a:t>
            </a:r>
          </a:p>
        </p:txBody>
      </p:sp>
      <p:graphicFrame>
        <p:nvGraphicFramePr>
          <p:cNvPr id="5" name="Table 4">
            <a:extLst>
              <a:ext uri="{FF2B5EF4-FFF2-40B4-BE49-F238E27FC236}">
                <a16:creationId xmlns:a16="http://schemas.microsoft.com/office/drawing/2014/main" id="{025F490F-7A31-EB91-73A7-490C80B8F13C}"/>
              </a:ext>
            </a:extLst>
          </p:cNvPr>
          <p:cNvGraphicFramePr>
            <a:graphicFrameLocks noGrp="1"/>
          </p:cNvGraphicFramePr>
          <p:nvPr>
            <p:extLst>
              <p:ext uri="{D42A27DB-BD31-4B8C-83A1-F6EECF244321}">
                <p14:modId xmlns:p14="http://schemas.microsoft.com/office/powerpoint/2010/main" val="2507422885"/>
              </p:ext>
            </p:extLst>
          </p:nvPr>
        </p:nvGraphicFramePr>
        <p:xfrm>
          <a:off x="1371600" y="1987846"/>
          <a:ext cx="9315450" cy="4701668"/>
        </p:xfrm>
        <a:graphic>
          <a:graphicData uri="http://schemas.openxmlformats.org/drawingml/2006/table">
            <a:tbl>
              <a:tblPr firstRow="1" firstCol="1" lastRow="1" lastCol="1" bandRow="1" bandCol="1"/>
              <a:tblGrid>
                <a:gridCol w="6353175">
                  <a:extLst>
                    <a:ext uri="{9D8B030D-6E8A-4147-A177-3AD203B41FA5}">
                      <a16:colId xmlns:a16="http://schemas.microsoft.com/office/drawing/2014/main" val="3735052033"/>
                    </a:ext>
                  </a:extLst>
                </a:gridCol>
                <a:gridCol w="2962275">
                  <a:extLst>
                    <a:ext uri="{9D8B030D-6E8A-4147-A177-3AD203B41FA5}">
                      <a16:colId xmlns:a16="http://schemas.microsoft.com/office/drawing/2014/main" val="3177326539"/>
                    </a:ext>
                  </a:extLst>
                </a:gridCol>
              </a:tblGrid>
              <a:tr h="113182">
                <a:tc>
                  <a:txBody>
                    <a:bodyPr/>
                    <a:lstStyle/>
                    <a:p>
                      <a:pPr marL="0" marR="0">
                        <a:lnSpc>
                          <a:spcPct val="115000"/>
                        </a:lnSpc>
                        <a:spcBef>
                          <a:spcPts val="0"/>
                        </a:spcBef>
                        <a:spcAft>
                          <a:spcPts val="1000"/>
                        </a:spcAft>
                      </a:pPr>
                      <a:r>
                        <a:rPr lang="es-GT" sz="18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Reporte o documento</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784" marR="51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15000"/>
                        </a:lnSpc>
                        <a:spcBef>
                          <a:spcPts val="0"/>
                        </a:spcBef>
                        <a:spcAft>
                          <a:spcPts val="1000"/>
                        </a:spcAft>
                      </a:pPr>
                      <a:r>
                        <a:rPr lang="es-GT" sz="18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Frecuencia</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784" marR="51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978656537"/>
                  </a:ext>
                </a:extLst>
              </a:tr>
              <a:tr h="3842481">
                <a:tc>
                  <a:txBody>
                    <a:bodyPr/>
                    <a:lstStyle/>
                    <a:p>
                      <a:pPr marL="0" marR="0">
                        <a:lnSpc>
                          <a:spcPct val="115000"/>
                        </a:lnSpc>
                        <a:spcBef>
                          <a:spcPts val="0"/>
                        </a:spcBef>
                        <a:spcAft>
                          <a:spcPts val="0"/>
                        </a:spcAft>
                      </a:pPr>
                      <a:r>
                        <a:rPr lang="es-GT" sz="14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Estados Financieros</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s-GT" sz="14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Estados de cuanta bancarios de las cuentas del proyecto</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s-GT" sz="14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Conciliaciones bancarias del proyecto y subproyectos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s-GT" sz="14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Conciliaciones de efectivo del proyecto y subproyectos</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s-GT" sz="14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Reporte de Reservas de efectivo</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s-GT" sz="14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Detalle de transacciones en Abila</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s-GT" sz="1400" u="sng" dirty="0">
                          <a:solidFill>
                            <a:srgbClr val="FF0000"/>
                          </a:solidFill>
                          <a:effectLst/>
                          <a:latin typeface="Garamond" panose="02020404030301010803" pitchFamily="18" charset="0"/>
                          <a:ea typeface="Calibri" panose="020F0502020204030204" pitchFamily="34" charset="0"/>
                          <a:cs typeface="Times New Roman" panose="02020603050405020304" pitchFamily="18" charset="0"/>
                        </a:rPr>
                        <a:t>Normal Trial Balance (NTB)</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s-GT" sz="1400" u="sng" dirty="0">
                          <a:solidFill>
                            <a:srgbClr val="FF0000"/>
                          </a:solidFill>
                          <a:effectLst/>
                          <a:latin typeface="Garamond" panose="02020404030301010803" pitchFamily="18" charset="0"/>
                          <a:ea typeface="Calibri" panose="020F0502020204030204" pitchFamily="34" charset="0"/>
                          <a:cs typeface="Times New Roman" panose="02020603050405020304" pitchFamily="18" charset="0"/>
                        </a:rPr>
                        <a:t>Estado de Actividades (SOA)</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s-GT" sz="14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Cuota de distribución de beneficios</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s-GT" sz="14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Presupuesto Anual</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s-GT" sz="1400" u="sng" dirty="0">
                          <a:solidFill>
                            <a:srgbClr val="FF0000"/>
                          </a:solidFill>
                          <a:effectLst/>
                          <a:latin typeface="Garamond" panose="02020404030301010803" pitchFamily="18" charset="0"/>
                          <a:ea typeface="Calibri" panose="020F0502020204030204" pitchFamily="34" charset="0"/>
                          <a:cs typeface="Times New Roman" panose="02020603050405020304" pitchFamily="18" charset="0"/>
                        </a:rPr>
                        <a:t>Presupuesto Trimestral Comparativo contra lo Real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s-GT" sz="14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Registro de nóminas Anual</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s-GT" sz="14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Propuesta de incremento de salarios</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s-GT" sz="14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Listado de Activos Fijos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s-GT" sz="14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Listado de inventario</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s-GT" sz="14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Auditoría financiera local</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s-GT" sz="14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Copia de las tarjetas de personas autorizadas en el banco</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s-GT" sz="14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Declaraciones de Impuestos Anuales e información presentada al Gobierno</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784" marR="51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s-GT" sz="14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Mensual</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s-GT" sz="14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Mensual</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s-GT" sz="14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Mensual</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s-GT" sz="14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Mensual</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s-GT" sz="14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Mensual</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s-GT" sz="14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Mensual</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s-GT" sz="1400" u="sng" dirty="0">
                          <a:solidFill>
                            <a:srgbClr val="FF0000"/>
                          </a:solidFill>
                          <a:effectLst/>
                          <a:latin typeface="Garamond"/>
                          <a:ea typeface="Calibri" panose="020F0502020204030204" pitchFamily="34" charset="0"/>
                          <a:cs typeface="Times New Roman"/>
                        </a:rPr>
                        <a:t>Mensual</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s-GT" sz="1400" u="sng" dirty="0">
                          <a:solidFill>
                            <a:srgbClr val="FF0000"/>
                          </a:solidFill>
                          <a:effectLst/>
                          <a:latin typeface="Garamond"/>
                          <a:ea typeface="Calibri" panose="020F0502020204030204" pitchFamily="34" charset="0"/>
                          <a:cs typeface="Times New Roman"/>
                        </a:rPr>
                        <a:t>Mensual</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s-GT" sz="14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Mensual</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s-GT" sz="14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2 meses previo a la implementación</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s-GT" sz="1400" u="sng" dirty="0">
                          <a:solidFill>
                            <a:srgbClr val="FF0000"/>
                          </a:solidFill>
                          <a:effectLst/>
                          <a:latin typeface="Garamond" panose="02020404030301010803" pitchFamily="18" charset="0"/>
                          <a:ea typeface="Calibri" panose="020F0502020204030204" pitchFamily="34" charset="0"/>
                          <a:cs typeface="Times New Roman" panose="02020603050405020304" pitchFamily="18" charset="0"/>
                        </a:rPr>
                        <a:t>Trimestralmente</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s-GT" sz="14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Anual</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s-GT" sz="14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Anual</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s-GT" sz="14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Cuando aplique</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s-GT" sz="14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Anual( si aplica)</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s-GT" sz="14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Anual (si aplica)</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s-GT" sz="14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Cuando las firmas cambien</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s-GT" sz="14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Anualmente</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784" marR="51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0817209"/>
                  </a:ext>
                </a:extLst>
              </a:tr>
            </a:tbl>
          </a:graphicData>
        </a:graphic>
      </p:graphicFrame>
    </p:spTree>
    <p:extLst>
      <p:ext uri="{BB962C8B-B14F-4D97-AF65-F5344CB8AC3E}">
        <p14:creationId xmlns:p14="http://schemas.microsoft.com/office/powerpoint/2010/main" val="13033133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275" y="226381"/>
            <a:ext cx="11134725" cy="999744"/>
          </a:xfrm>
        </p:spPr>
        <p:txBody>
          <a:bodyPr>
            <a:noAutofit/>
          </a:bodyPr>
          <a:lstStyle/>
          <a:p>
            <a:pPr algn="l">
              <a:lnSpc>
                <a:spcPct val="115000"/>
              </a:lnSpc>
              <a:spcBef>
                <a:spcPts val="0"/>
              </a:spcBef>
            </a:pPr>
            <a:r>
              <a:rPr lang="es-419" sz="2400" dirty="0">
                <a:effectLst/>
                <a:latin typeface="Garamond" panose="02020404030301010803" pitchFamily="18" charset="0"/>
                <a:ea typeface="Calibri" panose="020F0502020204030204" pitchFamily="34" charset="0"/>
                <a:cs typeface="Times New Roman" panose="02020603050405020304" pitchFamily="18" charset="0"/>
              </a:rPr>
              <a:t>13 Guía para la Agrupación de Cuentas de GL y Códigos de Departamento / Programa</a:t>
            </a:r>
            <a:endParaRPr lang="en-US" dirty="0">
              <a:latin typeface="Centaur"/>
            </a:endParaRPr>
          </a:p>
        </p:txBody>
      </p:sp>
      <p:sp>
        <p:nvSpPr>
          <p:cNvPr id="3" name="Content Placeholder 2"/>
          <p:cNvSpPr>
            <a:spLocks noGrp="1"/>
          </p:cNvSpPr>
          <p:nvPr>
            <p:ph idx="1"/>
          </p:nvPr>
        </p:nvSpPr>
        <p:spPr>
          <a:xfrm>
            <a:off x="211243" y="1103544"/>
            <a:ext cx="11218757" cy="697925"/>
          </a:xfrm>
        </p:spPr>
        <p:txBody>
          <a:bodyPr vert="horz" lIns="91440" tIns="45720" rIns="91440" bIns="45720" rtlCol="0" anchor="t">
            <a:normAutofit/>
          </a:bodyPr>
          <a:lstStyle/>
          <a:p>
            <a:pPr marL="0" marR="0" indent="0">
              <a:lnSpc>
                <a:spcPct val="115000"/>
              </a:lnSpc>
              <a:spcBef>
                <a:spcPts val="0"/>
              </a:spcBef>
              <a:spcAft>
                <a:spcPts val="1000"/>
              </a:spcAft>
              <a:buNone/>
            </a:pPr>
            <a:r>
              <a:rPr lang="es-419" sz="2000" i="1" dirty="0">
                <a:solidFill>
                  <a:srgbClr val="000000"/>
                </a:solidFill>
                <a:effectLst/>
                <a:highlight>
                  <a:srgbClr val="FFFF00"/>
                </a:highlight>
                <a:latin typeface="Garamond" panose="02020404030301010803" pitchFamily="18" charset="0"/>
                <a:ea typeface="Calibri" panose="020F0502020204030204" pitchFamily="34" charset="0"/>
              </a:rPr>
              <a:t>Razón de la revisión: Nuevos códigos para Departamentos/Programas</a:t>
            </a:r>
            <a:endParaRPr lang="en-US" sz="2000" dirty="0">
              <a:effectLst/>
              <a:latin typeface="Times New Roman" panose="02020603050405020304" pitchFamily="18" charset="0"/>
              <a:ea typeface="Calibri" panose="020F0502020204030204" pitchFamily="34" charset="0"/>
            </a:endParaRPr>
          </a:p>
        </p:txBody>
      </p:sp>
      <p:sp>
        <p:nvSpPr>
          <p:cNvPr id="6" name="TextBox 5">
            <a:extLst>
              <a:ext uri="{FF2B5EF4-FFF2-40B4-BE49-F238E27FC236}">
                <a16:creationId xmlns:a16="http://schemas.microsoft.com/office/drawing/2014/main" id="{3A65AEB8-8729-4B85-43E6-5A1CC07660A9}"/>
              </a:ext>
            </a:extLst>
          </p:cNvPr>
          <p:cNvSpPr txBox="1"/>
          <p:nvPr/>
        </p:nvSpPr>
        <p:spPr>
          <a:xfrm>
            <a:off x="8871423" y="-1"/>
            <a:ext cx="3330102" cy="461665"/>
          </a:xfrm>
          <a:prstGeom prst="rect">
            <a:avLst/>
          </a:prstGeom>
          <a:solidFill>
            <a:srgbClr val="182952"/>
          </a:solidFill>
        </p:spPr>
        <p:txBody>
          <a:bodyPr wrap="square" lIns="91440" tIns="45720" rIns="91440" bIns="45720" rtlCol="0" anchor="t">
            <a:spAutoFit/>
          </a:bodyPr>
          <a:lstStyle/>
          <a:p>
            <a:pPr algn="ctr">
              <a:spcBef>
                <a:spcPts val="1200"/>
              </a:spcBef>
              <a:spcAft>
                <a:spcPts val="1200"/>
              </a:spcAft>
            </a:pPr>
            <a:r>
              <a:rPr lang="es-AR" sz="2400" b="1">
                <a:solidFill>
                  <a:schemeClr val="bg1"/>
                </a:solidFill>
                <a:latin typeface="Centaur"/>
              </a:rPr>
              <a:t>Políticas</a:t>
            </a:r>
            <a:r>
              <a:rPr lang="es-AR" sz="2400" b="1" dirty="0">
                <a:solidFill>
                  <a:schemeClr val="bg1"/>
                </a:solidFill>
                <a:latin typeface="Centaur"/>
              </a:rPr>
              <a:t> Financieras</a:t>
            </a:r>
          </a:p>
        </p:txBody>
      </p:sp>
      <p:pic>
        <p:nvPicPr>
          <p:cNvPr id="7" name="Picture 6">
            <a:extLst>
              <a:ext uri="{FF2B5EF4-FFF2-40B4-BE49-F238E27FC236}">
                <a16:creationId xmlns:a16="http://schemas.microsoft.com/office/drawing/2014/main" id="{E10EE9EE-5E07-FA70-D4A0-31CEE533D0D0}"/>
              </a:ext>
            </a:extLst>
          </p:cNvPr>
          <p:cNvPicPr>
            <a:picLocks noChangeAspect="1"/>
          </p:cNvPicPr>
          <p:nvPr/>
        </p:nvPicPr>
        <p:blipFill>
          <a:blip r:embed="rId2"/>
          <a:stretch>
            <a:fillRect/>
          </a:stretch>
        </p:blipFill>
        <p:spPr>
          <a:xfrm>
            <a:off x="295275" y="1685289"/>
            <a:ext cx="11597606" cy="4946329"/>
          </a:xfrm>
          <a:prstGeom prst="rect">
            <a:avLst/>
          </a:prstGeom>
        </p:spPr>
      </p:pic>
    </p:spTree>
    <p:extLst>
      <p:ext uri="{BB962C8B-B14F-4D97-AF65-F5344CB8AC3E}">
        <p14:creationId xmlns:p14="http://schemas.microsoft.com/office/powerpoint/2010/main" val="42382539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310E12F4EF4F2499C202FED89557D5F" ma:contentTypeVersion="18" ma:contentTypeDescription="Create a new document." ma:contentTypeScope="" ma:versionID="fa97be3e599267613827195cf4576b8c">
  <xsd:schema xmlns:xsd="http://www.w3.org/2001/XMLSchema" xmlns:xs="http://www.w3.org/2001/XMLSchema" xmlns:p="http://schemas.microsoft.com/office/2006/metadata/properties" xmlns:ns2="a3e79b0f-2e5c-44f3-86ca-a129381f5310" xmlns:ns3="908962da-7e49-417d-bf2d-aa1fd0f9a02e" targetNamespace="http://schemas.microsoft.com/office/2006/metadata/properties" ma:root="true" ma:fieldsID="b8e9b21d56a76ca3b7d247f111b65a3e" ns2:_="" ns3:_="">
    <xsd:import namespace="a3e79b0f-2e5c-44f3-86ca-a129381f5310"/>
    <xsd:import namespace="908962da-7e49-417d-bf2d-aa1fd0f9a02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MediaServiceOCR" minOccurs="0"/>
                <xsd:element ref="ns2:lcf76f155ced4ddcb4097134ff3c332f" minOccurs="0"/>
                <xsd:element ref="ns3:TaxCatchAll" minOccurs="0"/>
                <xsd:element ref="ns2:MediaServiceLocation"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e79b0f-2e5c-44f3-86ca-a129381f531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6aeb1c5d-f832-4922-9156-cbe6eafe467d" ma:termSetId="09814cd3-568e-fe90-9814-8d621ff8fb84" ma:anchorId="fba54fb3-c3e1-fe81-a776-ca4b69148c4d" ma:open="true" ma:isKeyword="false">
      <xsd:complexType>
        <xsd:sequence>
          <xsd:element ref="pc:Terms" minOccurs="0" maxOccurs="1"/>
        </xsd:sequence>
      </xsd:complexType>
    </xsd:element>
    <xsd:element name="MediaServiceLocation" ma:index="22" nillable="true" ma:displayName="Location"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08962da-7e49-417d-bf2d-aa1fd0f9a02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99e9e937-b60f-4f11-ba74-411a3f172958}" ma:internalName="TaxCatchAll" ma:showField="CatchAllData" ma:web="908962da-7e49-417d-bf2d-aa1fd0f9a02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908962da-7e49-417d-bf2d-aa1fd0f9a02e" xsi:nil="true"/>
    <lcf76f155ced4ddcb4097134ff3c332f xmlns="a3e79b0f-2e5c-44f3-86ca-a129381f5310">
      <Terms xmlns="http://schemas.microsoft.com/office/infopath/2007/PartnerControls"/>
    </lcf76f155ced4ddcb4097134ff3c332f>
    <SharedWithUsers xmlns="908962da-7e49-417d-bf2d-aa1fd0f9a02e">
      <UserInfo>
        <DisplayName>Unbound BI Members</DisplayName>
        <AccountId>367</AccountId>
        <AccountType/>
      </UserInfo>
      <UserInfo>
        <DisplayName>Rey Sampaga</DisplayName>
        <AccountId>43</AccountId>
        <AccountType/>
      </UserInfo>
      <UserInfo>
        <DisplayName>Samantha Downs</DisplayName>
        <AccountId>109</AccountId>
        <AccountType/>
      </UserInfo>
      <UserInfo>
        <DisplayName>Ellen Edgar</DisplayName>
        <AccountId>26</AccountId>
        <AccountType/>
      </UserInfo>
      <UserInfo>
        <DisplayName>Melissa Velazquez</DisplayName>
        <AccountId>12</AccountId>
        <AccountType/>
      </UserInfo>
      <UserInfo>
        <DisplayName>Diego Restrepo</DisplayName>
        <AccountId>30</AccountId>
        <AccountType/>
      </UserInfo>
      <UserInfo>
        <DisplayName>Daniel Pearson</DisplayName>
        <AccountId>16</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DA4294B-1E5F-4A45-B585-CED2F73935D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e79b0f-2e5c-44f3-86ca-a129381f5310"/>
    <ds:schemaRef ds:uri="908962da-7e49-417d-bf2d-aa1fd0f9a02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F1B3165-A288-468A-B89F-6A0EA68DD9A4}">
  <ds:schemaRefs>
    <ds:schemaRef ds:uri="http://purl.org/dc/dcmitype/"/>
    <ds:schemaRef ds:uri="a3e79b0f-2e5c-44f3-86ca-a129381f5310"/>
    <ds:schemaRef ds:uri="http://purl.org/dc/elements/1.1/"/>
    <ds:schemaRef ds:uri="http://www.w3.org/XML/1998/namespace"/>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908962da-7e49-417d-bf2d-aa1fd0f9a02e"/>
    <ds:schemaRef ds:uri="http://schemas.microsoft.com/office/2006/metadata/properties"/>
  </ds:schemaRefs>
</ds:datastoreItem>
</file>

<file path=customXml/itemProps3.xml><?xml version="1.0" encoding="utf-8"?>
<ds:datastoreItem xmlns:ds="http://schemas.openxmlformats.org/officeDocument/2006/customXml" ds:itemID="{EABED896-D96A-41B3-812D-A6CB622BCAC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243</TotalTime>
  <Words>2115</Words>
  <Application>Microsoft Office PowerPoint</Application>
  <PresentationFormat>Widescreen</PresentationFormat>
  <Paragraphs>157</Paragraphs>
  <Slides>23</Slides>
  <Notes>13</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PowerPoint Presentation</vt:lpstr>
      <vt:lpstr>PowerPoint Presentation</vt:lpstr>
      <vt:lpstr>Cambios generales</vt:lpstr>
      <vt:lpstr>5.2.6 Semáforo de Eliminación de Pobreza</vt:lpstr>
      <vt:lpstr>PowerPoint Presentation</vt:lpstr>
      <vt:lpstr>2.5.2 Visitas Individuales de Padrinos (ISV) y Visitas Virtuales</vt:lpstr>
      <vt:lpstr>2.5.2 Visitas Individuales de Padrinos (ISV) y Visitas Virtuales   (cont.)</vt:lpstr>
      <vt:lpstr>10.4 Calendario de Reportes y otra documentación</vt:lpstr>
      <vt:lpstr>13 Guía para la Agrupación de Cuentas de GL y Códigos de Departamento / Programa</vt:lpstr>
      <vt:lpstr>PowerPoint Presentation</vt:lpstr>
      <vt:lpstr>3 Mensajes</vt:lpstr>
      <vt:lpstr>3.1.2 Mensajes</vt:lpstr>
      <vt:lpstr>2.2.3  Saludos Navideños o de fin de año</vt:lpstr>
      <vt:lpstr>PowerPoint Presentation</vt:lpstr>
      <vt:lpstr>Unbound Manual de Becas</vt:lpstr>
      <vt:lpstr>2.1 Criterios de selección del proyecto</vt:lpstr>
      <vt:lpstr>2.3 Servicio Comunitario</vt:lpstr>
      <vt:lpstr>2.8  Cantidad de beca</vt:lpstr>
      <vt:lpstr>5.2 Apéndice: Muestra Carta de Convenio</vt:lpstr>
      <vt:lpstr>5.4 Apéndice: Muestra Plan Individual de Servicio Comunitario</vt:lpstr>
      <vt:lpstr>5.5 Apéndice: Muestra Formulario de Servicio Comunitario</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Pearson</dc:creator>
  <cp:lastModifiedBy>Daniel Pearson</cp:lastModifiedBy>
  <cp:revision>111</cp:revision>
  <dcterms:created xsi:type="dcterms:W3CDTF">2020-12-21T20:51:58Z</dcterms:created>
  <dcterms:modified xsi:type="dcterms:W3CDTF">2024-01-22T20:26:50Z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0x0101009310E12F4EF4F2499C202FED89557D5F</vt:lpwstr>
  </property>
  <property fmtid="{D5CDD505-2E9C-101B-9397-08002B2CF9AE}" pid="3" name="MediaServiceImageTags">
    <vt:lpwstr/>
  </property>
</Properties>
</file>