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28"/>
  </p:notesMasterIdLst>
  <p:sldIdLst>
    <p:sldId id="418" r:id="rId5"/>
    <p:sldId id="407" r:id="rId6"/>
    <p:sldId id="324" r:id="rId7"/>
    <p:sldId id="382" r:id="rId8"/>
    <p:sldId id="408" r:id="rId9"/>
    <p:sldId id="363" r:id="rId10"/>
    <p:sldId id="400" r:id="rId11"/>
    <p:sldId id="401" r:id="rId12"/>
    <p:sldId id="361" r:id="rId13"/>
    <p:sldId id="409" r:id="rId14"/>
    <p:sldId id="404" r:id="rId15"/>
    <p:sldId id="405" r:id="rId16"/>
    <p:sldId id="406" r:id="rId17"/>
    <p:sldId id="410" r:id="rId18"/>
    <p:sldId id="411" r:id="rId19"/>
    <p:sldId id="415" r:id="rId20"/>
    <p:sldId id="412" r:id="rId21"/>
    <p:sldId id="413" r:id="rId22"/>
    <p:sldId id="414" r:id="rId23"/>
    <p:sldId id="417" r:id="rId24"/>
    <p:sldId id="416" r:id="rId25"/>
    <p:sldId id="397" r:id="rId26"/>
    <p:sldId id="34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A854"/>
    <a:srgbClr val="F05A50"/>
    <a:srgbClr val="769D7F"/>
    <a:srgbClr val="182952"/>
    <a:srgbClr val="BDB919"/>
    <a:srgbClr val="7B2B29"/>
    <a:srgbClr val="746B34"/>
    <a:srgbClr val="558ED5"/>
    <a:srgbClr val="CECE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72DA3E-B79D-4527-BD59-47EDB4EF2448}" v="3" dt="2024-01-22T15:20:14.4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8" d="100"/>
          <a:sy n="48" d="100"/>
        </p:scale>
        <p:origin x="53" y="7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ybell Siebert" userId="S::maybells@unbound.org::78ffc447-ea24-4986-bd71-c54be5d6ab88" providerId="AD" clId="Web-{7972DA3E-B79D-4527-BD59-47EDB4EF2448}"/>
    <pc:docChg chg="modSld sldOrd">
      <pc:chgData name="Maybell Siebert" userId="S::maybells@unbound.org::78ffc447-ea24-4986-bd71-c54be5d6ab88" providerId="AD" clId="Web-{7972DA3E-B79D-4527-BD59-47EDB4EF2448}" dt="2024-01-22T15:20:14.435" v="2"/>
      <pc:docMkLst>
        <pc:docMk/>
      </pc:docMkLst>
      <pc:sldChg chg="ord">
        <pc:chgData name="Maybell Siebert" userId="S::maybells@unbound.org::78ffc447-ea24-4986-bd71-c54be5d6ab88" providerId="AD" clId="Web-{7972DA3E-B79D-4527-BD59-47EDB4EF2448}" dt="2024-01-22T15:20:14.435" v="2"/>
        <pc:sldMkLst>
          <pc:docMk/>
          <pc:sldMk cId="1316977788" sldId="413"/>
        </pc:sldMkLst>
      </pc:sldChg>
      <pc:sldChg chg="modSp">
        <pc:chgData name="Maybell Siebert" userId="S::maybells@unbound.org::78ffc447-ea24-4986-bd71-c54be5d6ab88" providerId="AD" clId="Web-{7972DA3E-B79D-4527-BD59-47EDB4EF2448}" dt="2024-01-22T15:18:41.166" v="1" actId="14100"/>
        <pc:sldMkLst>
          <pc:docMk/>
          <pc:sldMk cId="1652119373" sldId="418"/>
        </pc:sldMkLst>
        <pc:spChg chg="mod">
          <ac:chgData name="Maybell Siebert" userId="S::maybells@unbound.org::78ffc447-ea24-4986-bd71-c54be5d6ab88" providerId="AD" clId="Web-{7972DA3E-B79D-4527-BD59-47EDB4EF2448}" dt="2024-01-22T15:18:41.166" v="1" actId="14100"/>
          <ac:spMkLst>
            <pc:docMk/>
            <pc:sldMk cId="1652119373" sldId="418"/>
            <ac:spMk id="4" creationId="{00000000-0000-0000-0000-000000000000}"/>
          </ac:spMkLst>
        </pc:spChg>
      </pc:sldChg>
    </pc:docChg>
  </pc:docChgLst>
  <pc:docChgLst>
    <pc:chgData name="Sara Asmussen" userId="b6e6576d-205a-472c-a743-da55066d130d" providerId="ADAL" clId="{216E8B59-4369-454E-A78C-57061169DC3E}"/>
    <pc:docChg chg="modSld sldOrd">
      <pc:chgData name="Sara Asmussen" userId="b6e6576d-205a-472c-a743-da55066d130d" providerId="ADAL" clId="{216E8B59-4369-454E-A78C-57061169DC3E}" dt="2024-01-22T21:41:08.705" v="1"/>
      <pc:docMkLst>
        <pc:docMk/>
      </pc:docMkLst>
      <pc:sldChg chg="ord">
        <pc:chgData name="Sara Asmussen" userId="b6e6576d-205a-472c-a743-da55066d130d" providerId="ADAL" clId="{216E8B59-4369-454E-A78C-57061169DC3E}" dt="2024-01-22T21:41:08.705" v="1"/>
        <pc:sldMkLst>
          <pc:docMk/>
          <pc:sldMk cId="1316977788" sldId="41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DE48E-23E0-4352-BA82-5EB11E299497}"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9EB4C5-B3AA-45D4-85A6-6E8AE461CCF9}" type="slidenum">
              <a:rPr lang="en-US" smtClean="0"/>
              <a:t>‹#›</a:t>
            </a:fld>
            <a:endParaRPr lang="en-US"/>
          </a:p>
        </p:txBody>
      </p:sp>
    </p:spTree>
    <p:extLst>
      <p:ext uri="{BB962C8B-B14F-4D97-AF65-F5344CB8AC3E}">
        <p14:creationId xmlns:p14="http://schemas.microsoft.com/office/powerpoint/2010/main" val="2893358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F1BE6-FDBF-304F-B676-E9106B65A8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8206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EB4C5-B3AA-45D4-85A6-6E8AE461CCF9}" type="slidenum">
              <a:rPr lang="en-US" smtClean="0"/>
              <a:t>18</a:t>
            </a:fld>
            <a:endParaRPr lang="en-US"/>
          </a:p>
        </p:txBody>
      </p:sp>
    </p:spTree>
    <p:extLst>
      <p:ext uri="{BB962C8B-B14F-4D97-AF65-F5344CB8AC3E}">
        <p14:creationId xmlns:p14="http://schemas.microsoft.com/office/powerpoint/2010/main" val="976254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EB4C5-B3AA-45D4-85A6-6E8AE461CCF9}" type="slidenum">
              <a:rPr lang="en-US" smtClean="0"/>
              <a:t>19</a:t>
            </a:fld>
            <a:endParaRPr lang="en-US"/>
          </a:p>
        </p:txBody>
      </p:sp>
    </p:spTree>
    <p:extLst>
      <p:ext uri="{BB962C8B-B14F-4D97-AF65-F5344CB8AC3E}">
        <p14:creationId xmlns:p14="http://schemas.microsoft.com/office/powerpoint/2010/main" val="1660178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EB4C5-B3AA-45D4-85A6-6E8AE461CCF9}" type="slidenum">
              <a:rPr lang="en-US" smtClean="0"/>
              <a:t>20</a:t>
            </a:fld>
            <a:endParaRPr lang="en-US"/>
          </a:p>
        </p:txBody>
      </p:sp>
    </p:spTree>
    <p:extLst>
      <p:ext uri="{BB962C8B-B14F-4D97-AF65-F5344CB8AC3E}">
        <p14:creationId xmlns:p14="http://schemas.microsoft.com/office/powerpoint/2010/main" val="4176432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EB4C5-B3AA-45D4-85A6-6E8AE461CCF9}" type="slidenum">
              <a:rPr lang="en-US" smtClean="0"/>
              <a:t>21</a:t>
            </a:fld>
            <a:endParaRPr lang="en-US"/>
          </a:p>
        </p:txBody>
      </p:sp>
    </p:spTree>
    <p:extLst>
      <p:ext uri="{BB962C8B-B14F-4D97-AF65-F5344CB8AC3E}">
        <p14:creationId xmlns:p14="http://schemas.microsoft.com/office/powerpoint/2010/main" val="1947985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EB4C5-B3AA-45D4-85A6-6E8AE461CCF9}" type="slidenum">
              <a:rPr lang="en-US" smtClean="0"/>
              <a:t>3</a:t>
            </a:fld>
            <a:endParaRPr lang="en-US"/>
          </a:p>
        </p:txBody>
      </p:sp>
    </p:spTree>
    <p:extLst>
      <p:ext uri="{BB962C8B-B14F-4D97-AF65-F5344CB8AC3E}">
        <p14:creationId xmlns:p14="http://schemas.microsoft.com/office/powerpoint/2010/main" val="1121707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EB4C5-B3AA-45D4-85A6-6E8AE461CCF9}" type="slidenum">
              <a:rPr lang="en-US" smtClean="0"/>
              <a:t>4</a:t>
            </a:fld>
            <a:endParaRPr lang="en-US"/>
          </a:p>
        </p:txBody>
      </p:sp>
    </p:spTree>
    <p:extLst>
      <p:ext uri="{BB962C8B-B14F-4D97-AF65-F5344CB8AC3E}">
        <p14:creationId xmlns:p14="http://schemas.microsoft.com/office/powerpoint/2010/main" val="3305836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EB4C5-B3AA-45D4-85A6-6E8AE461CCF9}" type="slidenum">
              <a:rPr lang="en-US" smtClean="0"/>
              <a:t>11</a:t>
            </a:fld>
            <a:endParaRPr lang="en-US"/>
          </a:p>
        </p:txBody>
      </p:sp>
    </p:spTree>
    <p:extLst>
      <p:ext uri="{BB962C8B-B14F-4D97-AF65-F5344CB8AC3E}">
        <p14:creationId xmlns:p14="http://schemas.microsoft.com/office/powerpoint/2010/main" val="1376605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EB4C5-B3AA-45D4-85A6-6E8AE461CCF9}" type="slidenum">
              <a:rPr lang="en-US" smtClean="0"/>
              <a:t>12</a:t>
            </a:fld>
            <a:endParaRPr lang="en-US"/>
          </a:p>
        </p:txBody>
      </p:sp>
    </p:spTree>
    <p:extLst>
      <p:ext uri="{BB962C8B-B14F-4D97-AF65-F5344CB8AC3E}">
        <p14:creationId xmlns:p14="http://schemas.microsoft.com/office/powerpoint/2010/main" val="2324162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EB4C5-B3AA-45D4-85A6-6E8AE461CCF9}" type="slidenum">
              <a:rPr lang="en-US" smtClean="0"/>
              <a:t>13</a:t>
            </a:fld>
            <a:endParaRPr lang="en-US"/>
          </a:p>
        </p:txBody>
      </p:sp>
    </p:spTree>
    <p:extLst>
      <p:ext uri="{BB962C8B-B14F-4D97-AF65-F5344CB8AC3E}">
        <p14:creationId xmlns:p14="http://schemas.microsoft.com/office/powerpoint/2010/main" val="2513846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EB4C5-B3AA-45D4-85A6-6E8AE461CCF9}" type="slidenum">
              <a:rPr lang="en-US" smtClean="0"/>
              <a:t>15</a:t>
            </a:fld>
            <a:endParaRPr lang="en-US"/>
          </a:p>
        </p:txBody>
      </p:sp>
    </p:spTree>
    <p:extLst>
      <p:ext uri="{BB962C8B-B14F-4D97-AF65-F5344CB8AC3E}">
        <p14:creationId xmlns:p14="http://schemas.microsoft.com/office/powerpoint/2010/main" val="3373741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EB4C5-B3AA-45D4-85A6-6E8AE461CCF9}" type="slidenum">
              <a:rPr lang="en-US" smtClean="0"/>
              <a:t>16</a:t>
            </a:fld>
            <a:endParaRPr lang="en-US"/>
          </a:p>
        </p:txBody>
      </p:sp>
    </p:spTree>
    <p:extLst>
      <p:ext uri="{BB962C8B-B14F-4D97-AF65-F5344CB8AC3E}">
        <p14:creationId xmlns:p14="http://schemas.microsoft.com/office/powerpoint/2010/main" val="429106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EB4C5-B3AA-45D4-85A6-6E8AE461CCF9}" type="slidenum">
              <a:rPr lang="en-US" smtClean="0"/>
              <a:t>17</a:t>
            </a:fld>
            <a:endParaRPr lang="en-US"/>
          </a:p>
        </p:txBody>
      </p:sp>
    </p:spTree>
    <p:extLst>
      <p:ext uri="{BB962C8B-B14F-4D97-AF65-F5344CB8AC3E}">
        <p14:creationId xmlns:p14="http://schemas.microsoft.com/office/powerpoint/2010/main" val="1226064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8F19A1-2076-40CF-8CB3-4652086B62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75118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F19A1-2076-40CF-8CB3-4652086B62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1357531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F19A1-2076-40CF-8CB3-4652086B62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4137570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Unbound Navy">
    <p:bg>
      <p:bgPr>
        <a:solidFill>
          <a:schemeClr val="accent2"/>
        </a:solidFill>
        <a:effectLst/>
      </p:bgPr>
    </p:bg>
    <p:spTree>
      <p:nvGrpSpPr>
        <p:cNvPr id="1" name=""/>
        <p:cNvGrpSpPr/>
        <p:nvPr/>
      </p:nvGrpSpPr>
      <p:grpSpPr>
        <a:xfrm>
          <a:off x="0" y="0"/>
          <a:ext cx="0" cy="0"/>
          <a:chOff x="0" y="0"/>
          <a:chExt cx="0" cy="0"/>
        </a:xfrm>
      </p:grpSpPr>
      <p:sp>
        <p:nvSpPr>
          <p:cNvPr id="3" name="Text Placeholder 11"/>
          <p:cNvSpPr>
            <a:spLocks noGrp="1"/>
          </p:cNvSpPr>
          <p:nvPr>
            <p:ph type="body" sz="quarter" idx="10" hasCustomPrompt="1"/>
          </p:nvPr>
        </p:nvSpPr>
        <p:spPr>
          <a:xfrm>
            <a:off x="596700" y="2091796"/>
            <a:ext cx="10998603" cy="2456014"/>
          </a:xfrm>
          <a:prstGeom prst="rect">
            <a:avLst/>
          </a:prstGeom>
        </p:spPr>
        <p:txBody>
          <a:bodyPr vert="horz"/>
          <a:lstStyle>
            <a:lvl1pPr marL="0" indent="0" algn="ctr">
              <a:lnSpc>
                <a:spcPct val="60000"/>
              </a:lnSpc>
              <a:buNone/>
              <a:defRPr sz="10000" b="1">
                <a:solidFill>
                  <a:schemeClr val="bg1"/>
                </a:solidFill>
                <a:latin typeface="+mj-lt"/>
              </a:defRPr>
            </a:lvl1pPr>
          </a:lstStyle>
          <a:p>
            <a:pPr lvl="0"/>
            <a:r>
              <a:rPr lang="en-US"/>
              <a:t>SECTION</a:t>
            </a:r>
          </a:p>
          <a:p>
            <a:pPr lvl="0"/>
            <a:r>
              <a:rPr lang="en-US"/>
              <a:t>HEADING</a:t>
            </a:r>
          </a:p>
        </p:txBody>
      </p:sp>
      <p:pic>
        <p:nvPicPr>
          <p:cNvPr id="4" name="Picture 3" descr="Unbound_horizontal_brandmark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96777" y="6074833"/>
            <a:ext cx="2261512" cy="534298"/>
          </a:xfrm>
          <a:prstGeom prst="rect">
            <a:avLst/>
          </a:prstGeom>
        </p:spPr>
      </p:pic>
    </p:spTree>
    <p:extLst>
      <p:ext uri="{BB962C8B-B14F-4D97-AF65-F5344CB8AC3E}">
        <p14:creationId xmlns:p14="http://schemas.microsoft.com/office/powerpoint/2010/main" val="1315724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F19A1-2076-40CF-8CB3-4652086B62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3377952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8F19A1-2076-40CF-8CB3-4652086B62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580017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8F19A1-2076-40CF-8CB3-4652086B622D}"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2280612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8F19A1-2076-40CF-8CB3-4652086B622D}"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4106973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8F19A1-2076-40CF-8CB3-4652086B622D}"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490598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8F19A1-2076-40CF-8CB3-4652086B622D}"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1666721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F19A1-2076-40CF-8CB3-4652086B622D}"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2243991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F19A1-2076-40CF-8CB3-4652086B622D}"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947053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F19A1-2076-40CF-8CB3-4652086B622D}" type="datetimeFigureOut">
              <a:rPr lang="en-US" smtClean="0"/>
              <a:t>1/22/2024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82E318-B0AD-4521-872A-302F224BF699}" type="slidenum">
              <a:rPr lang="en-US" smtClean="0"/>
              <a:t>‹#›</a:t>
            </a:fld>
            <a:endParaRPr lang="en-US"/>
          </a:p>
        </p:txBody>
      </p:sp>
    </p:spTree>
    <p:extLst>
      <p:ext uri="{BB962C8B-B14F-4D97-AF65-F5344CB8AC3E}">
        <p14:creationId xmlns:p14="http://schemas.microsoft.com/office/powerpoint/2010/main" val="1559197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at a desk in a room with a sewing machine&#10;&#10;Description automatically generated">
            <a:extLst>
              <a:ext uri="{FF2B5EF4-FFF2-40B4-BE49-F238E27FC236}">
                <a16:creationId xmlns:a16="http://schemas.microsoft.com/office/drawing/2014/main" id="{8AC4CB47-EFDE-ABD6-ED9E-07DB2CFF86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72" t="8812" r="12219" b="27055"/>
          <a:stretch/>
        </p:blipFill>
        <p:spPr>
          <a:xfrm>
            <a:off x="-1" y="0"/>
            <a:ext cx="12192001" cy="6858000"/>
          </a:xfrm>
          <a:prstGeom prst="rect">
            <a:avLst/>
          </a:prstGeom>
          <a:solidFill>
            <a:srgbClr val="769D7F"/>
          </a:solidFill>
        </p:spPr>
      </p:pic>
      <p:sp>
        <p:nvSpPr>
          <p:cNvPr id="2" name="Text Placeholder 1"/>
          <p:cNvSpPr>
            <a:spLocks noGrp="1"/>
          </p:cNvSpPr>
          <p:nvPr>
            <p:ph type="body" sz="quarter" idx="10"/>
          </p:nvPr>
        </p:nvSpPr>
        <p:spPr>
          <a:xfrm>
            <a:off x="7051021" y="1402672"/>
            <a:ext cx="4811697" cy="1207364"/>
          </a:xfrm>
        </p:spPr>
        <p:txBody>
          <a:bodyPr>
            <a:normAutofit/>
          </a:bodyPr>
          <a:lstStyle/>
          <a:p>
            <a:r>
              <a:rPr lang="en-US" sz="6000">
                <a:latin typeface="Calibri Light" panose="020F0302020204030204" pitchFamily="34" charset="0"/>
                <a:cs typeface="Calibri Light" panose="020F0302020204030204" pitchFamily="34" charset="0"/>
              </a:rPr>
              <a:t>Welcome!</a:t>
            </a:r>
          </a:p>
          <a:p>
            <a:r>
              <a:rPr lang="en-US" sz="2800">
                <a:latin typeface="Calibri Light" panose="020F0302020204030204" pitchFamily="34" charset="0"/>
                <a:cs typeface="Calibri Light" panose="020F0302020204030204" pitchFamily="34" charset="0"/>
              </a:rPr>
              <a:t>We Will begin in a few minutes</a:t>
            </a:r>
          </a:p>
        </p:txBody>
      </p:sp>
      <p:sp>
        <p:nvSpPr>
          <p:cNvPr id="4" name="Text Placeholder 3"/>
          <p:cNvSpPr txBox="1">
            <a:spLocks/>
          </p:cNvSpPr>
          <p:nvPr/>
        </p:nvSpPr>
        <p:spPr>
          <a:xfrm>
            <a:off x="0" y="5337992"/>
            <a:ext cx="5317724" cy="1520008"/>
          </a:xfrm>
          <a:prstGeom prst="rect">
            <a:avLst/>
          </a:prstGeom>
          <a:solidFill>
            <a:srgbClr val="5D3E2C">
              <a:alpha val="80000"/>
            </a:srgbClr>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spcBef>
                <a:spcPts val="1200"/>
              </a:spcBef>
              <a:buFont typeface="Arial" panose="020B0604020202020204" pitchFamily="34" charset="0"/>
              <a:buChar char="•"/>
              <a:defRPr/>
            </a:pPr>
            <a:r>
              <a:rPr lang="en-US" sz="2000" b="1">
                <a:solidFill>
                  <a:prstClr val="white"/>
                </a:solidFill>
                <a:latin typeface="Calibri Light" panose="020F0302020204030204" pitchFamily="34" charset="0"/>
                <a:cs typeface="Calibri Light" panose="020F0302020204030204" pitchFamily="34" charset="0"/>
              </a:rPr>
              <a:t>For greetings: </a:t>
            </a:r>
            <a:r>
              <a:rPr lang="en-US" sz="2000">
                <a:solidFill>
                  <a:prstClr val="white"/>
                </a:solidFill>
                <a:latin typeface="Calibri Light" panose="020F0302020204030204" pitchFamily="34" charset="0"/>
                <a:cs typeface="Calibri Light" panose="020F0302020204030204" pitchFamily="34" charset="0"/>
              </a:rPr>
              <a:t>Please use the “Chat” feature. Choose “All Panelists and attendees”</a:t>
            </a:r>
          </a:p>
          <a:p>
            <a:pPr marL="285750" indent="-285750">
              <a:buFont typeface="Arial" panose="020B0604020202020204" pitchFamily="34" charset="0"/>
              <a:buChar char="•"/>
              <a:defRPr/>
            </a:pPr>
            <a:r>
              <a:rPr lang="en-US" sz="2000" b="1">
                <a:solidFill>
                  <a:prstClr val="white"/>
                </a:solidFill>
                <a:latin typeface="Calibri Light" panose="020F0302020204030204" pitchFamily="34" charset="0"/>
                <a:cs typeface="Calibri Light" panose="020F0302020204030204" pitchFamily="34" charset="0"/>
              </a:rPr>
              <a:t>For questions: </a:t>
            </a:r>
            <a:r>
              <a:rPr lang="en-US" sz="2000">
                <a:solidFill>
                  <a:prstClr val="white"/>
                </a:solidFill>
                <a:latin typeface="Calibri Light" panose="020F0302020204030204" pitchFamily="34" charset="0"/>
                <a:cs typeface="Calibri Light" panose="020F0302020204030204" pitchFamily="34" charset="0"/>
              </a:rPr>
              <a:t>Please type your questions in the Q&amp;A window on the bottom of your screen.</a:t>
            </a:r>
            <a:endParaRPr lang="es-AR" sz="2000">
              <a:solidFill>
                <a:prstClr val="white"/>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652119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pic>
        <p:nvPicPr>
          <p:cNvPr id="3" name="Picture 2" descr="A person writing in a notebook on a bed&#10;&#10;Description automatically generated">
            <a:extLst>
              <a:ext uri="{FF2B5EF4-FFF2-40B4-BE49-F238E27FC236}">
                <a16:creationId xmlns:a16="http://schemas.microsoft.com/office/drawing/2014/main" id="{174A4666-C9F0-808A-D9C4-D388BDB748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655"/>
          <a:stretch/>
        </p:blipFill>
        <p:spPr>
          <a:xfrm>
            <a:off x="0" y="0"/>
            <a:ext cx="12196076" cy="6858000"/>
          </a:xfrm>
          <a:prstGeom prst="rect">
            <a:avLst/>
          </a:prstGeom>
        </p:spPr>
      </p:pic>
      <p:sp>
        <p:nvSpPr>
          <p:cNvPr id="6" name="TextBox 5"/>
          <p:cNvSpPr txBox="1"/>
          <p:nvPr/>
        </p:nvSpPr>
        <p:spPr>
          <a:xfrm>
            <a:off x="1845890" y="3352800"/>
            <a:ext cx="9165010" cy="876300"/>
          </a:xfrm>
          <a:prstGeom prst="rect">
            <a:avLst/>
          </a:prstGeom>
          <a:solidFill>
            <a:srgbClr val="F05A50">
              <a:alpha val="85000"/>
            </a:srgb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2400"/>
              </a:spcAft>
              <a:buClrTx/>
              <a:buSzTx/>
              <a:buFontTx/>
              <a:buNone/>
              <a:tabLst/>
              <a:defRPr/>
            </a:pPr>
            <a:r>
              <a:rPr kumimoji="0" lang="en-US" sz="4000" b="0" i="0" u="none" strike="noStrike" kern="1200" cap="none" spc="0" normalizeH="0" baseline="0" noProof="0">
                <a:ln>
                  <a:noFill/>
                </a:ln>
                <a:solidFill>
                  <a:srgbClr val="FFFFFF"/>
                </a:solidFill>
                <a:effectLst/>
                <a:uLnTx/>
                <a:uFillTx/>
                <a:latin typeface="Calibri"/>
                <a:ea typeface="+mn-ea"/>
                <a:cs typeface="+mn-cs"/>
              </a:rPr>
              <a:t> Correspondence Manual</a:t>
            </a:r>
          </a:p>
        </p:txBody>
      </p:sp>
      <p:pic>
        <p:nvPicPr>
          <p:cNvPr id="18" name="Picture 17">
            <a:extLst>
              <a:ext uri="{FF2B5EF4-FFF2-40B4-BE49-F238E27FC236}">
                <a16:creationId xmlns:a16="http://schemas.microsoft.com/office/drawing/2014/main" id="{A267A453-2BDF-4C9A-89AF-6CDB834CE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Tree>
    <p:extLst>
      <p:ext uri="{BB962C8B-B14F-4D97-AF65-F5344CB8AC3E}">
        <p14:creationId xmlns:p14="http://schemas.microsoft.com/office/powerpoint/2010/main" val="905508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152400"/>
            <a:ext cx="10858501" cy="1143000"/>
          </a:xfrm>
        </p:spPr>
        <p:txBody>
          <a:bodyPr>
            <a:noAutofit/>
          </a:bodyPr>
          <a:lstStyle/>
          <a:p>
            <a:pPr algn="l">
              <a:lnSpc>
                <a:spcPct val="115000"/>
              </a:lnSpc>
              <a:spcBef>
                <a:spcPts val="0"/>
              </a:spcBef>
            </a:pPr>
            <a:r>
              <a:rPr lang="en-US" sz="3800" b="1">
                <a:latin typeface="Centaur"/>
              </a:rPr>
              <a:t>3  Messages</a:t>
            </a:r>
            <a:endParaRPr lang="en-US" sz="3800">
              <a:latin typeface="Centaur"/>
            </a:endParaRPr>
          </a:p>
        </p:txBody>
      </p:sp>
      <p:sp>
        <p:nvSpPr>
          <p:cNvPr id="3" name="Content Placeholder 2"/>
          <p:cNvSpPr>
            <a:spLocks noGrp="1"/>
          </p:cNvSpPr>
          <p:nvPr>
            <p:ph idx="1"/>
          </p:nvPr>
        </p:nvSpPr>
        <p:spPr>
          <a:xfrm>
            <a:off x="495299" y="1447801"/>
            <a:ext cx="11125200" cy="5105399"/>
          </a:xfrm>
        </p:spPr>
        <p:txBody>
          <a:bodyPr vert="horz" lIns="91440" tIns="45720" rIns="91440" bIns="45720" rtlCol="0" anchor="t">
            <a:normAutofit/>
          </a:bodyPr>
          <a:lstStyle/>
          <a:p>
            <a:pPr marL="0" marR="0" indent="0">
              <a:spcBef>
                <a:spcPts val="0"/>
              </a:spcBef>
              <a:spcAft>
                <a:spcPts val="0"/>
              </a:spcAft>
              <a:buNone/>
            </a:pPr>
            <a:r>
              <a:rPr lang="en-US" sz="28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manual language update</a:t>
            </a:r>
            <a:endParaRPr lang="en-US" sz="2800">
              <a:effectLst/>
              <a:latin typeface="Times New Roman" panose="02020603050405020304" pitchFamily="18" charset="0"/>
              <a:ea typeface="Times New Roman" panose="02020603050405020304" pitchFamily="18" charset="0"/>
            </a:endParaRPr>
          </a:p>
          <a:p>
            <a:pPr marL="0" marR="0" indent="0">
              <a:lnSpc>
                <a:spcPct val="120000"/>
              </a:lnSpc>
              <a:spcBef>
                <a:spcPts val="0"/>
              </a:spcBef>
              <a:spcAft>
                <a:spcPts val="0"/>
              </a:spcAft>
              <a:buNone/>
            </a:pPr>
            <a:r>
              <a:rPr lang="en-US" sz="2800" b="1">
                <a:effectLst/>
                <a:latin typeface="Garamond" panose="02020404030301010803" pitchFamily="18" charset="0"/>
                <a:ea typeface="Garamond" panose="02020404030301010803" pitchFamily="18" charset="0"/>
                <a:cs typeface="Garamond" panose="02020404030301010803" pitchFamily="18" charset="0"/>
              </a:rPr>
              <a:t> </a:t>
            </a:r>
            <a:endParaRPr lang="en-US" sz="2800">
              <a:effectLst/>
              <a:latin typeface="Times New Roman" panose="02020603050405020304" pitchFamily="18" charset="0"/>
              <a:ea typeface="Calibri" panose="020F0502020204030204" pitchFamily="34" charset="0"/>
            </a:endParaRPr>
          </a:p>
          <a:p>
            <a:pPr marL="0" indent="0">
              <a:buNone/>
            </a:pPr>
            <a:r>
              <a:rPr lang="en-US" sz="2800">
                <a:solidFill>
                  <a:srgbClr val="000000"/>
                </a:solidFill>
                <a:effectLst/>
                <a:latin typeface="Times New Roman" panose="02020603050405020304" pitchFamily="18" charset="0"/>
                <a:ea typeface="Calibri" panose="020F0502020204030204" pitchFamily="34" charset="0"/>
              </a:rPr>
              <a:t>Letters and videos </a:t>
            </a:r>
            <a:r>
              <a:rPr lang="en-US" sz="2800" u="sng">
                <a:solidFill>
                  <a:srgbClr val="FF0000"/>
                </a:solidFill>
                <a:effectLst/>
                <a:latin typeface="Times New Roman" panose="02020603050405020304" pitchFamily="18" charset="0"/>
                <a:ea typeface="Calibri" panose="020F0502020204030204" pitchFamily="34" charset="0"/>
              </a:rPr>
              <a:t>(here on referred to as “messages”) </a:t>
            </a:r>
            <a:r>
              <a:rPr lang="en-US" sz="2800">
                <a:solidFill>
                  <a:srgbClr val="000000"/>
                </a:solidFill>
                <a:effectLst/>
                <a:latin typeface="Times New Roman" panose="02020603050405020304" pitchFamily="18" charset="0"/>
                <a:ea typeface="Calibri" panose="020F0502020204030204" pitchFamily="34" charset="0"/>
              </a:rPr>
              <a:t>from sponsored friends are the most important communication Unbound sends to sponsors</a:t>
            </a:r>
            <a:endParaRPr lang="en-US" sz="2800">
              <a:solidFill>
                <a:srgbClr val="FF0000"/>
              </a:solidFill>
              <a:latin typeface="Centaur" panose="02030504050205020304" pitchFamily="18" charset="0"/>
              <a:ea typeface="Calibri" panose="020F0502020204030204" pitchFamily="34" charset="0"/>
              <a:cs typeface="Arial" panose="020B0604020202020204" pitchFamily="34" charset="0"/>
            </a:endParaRPr>
          </a:p>
          <a:p>
            <a:pPr marL="0" indent="0">
              <a:lnSpc>
                <a:spcPct val="115000"/>
              </a:lnSpc>
              <a:spcBef>
                <a:spcPts val="0"/>
              </a:spcBef>
              <a:spcAft>
                <a:spcPts val="1000"/>
              </a:spcAft>
              <a:buNone/>
            </a:pP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B1DB4A3F-927E-5AE2-C486-466ABA2BEEC0}"/>
              </a:ext>
            </a:extLst>
          </p:cNvPr>
          <p:cNvSpPr txBox="1"/>
          <p:nvPr/>
        </p:nvSpPr>
        <p:spPr>
          <a:xfrm>
            <a:off x="8871423" y="-1"/>
            <a:ext cx="3330102" cy="461665"/>
          </a:xfrm>
          <a:prstGeom prst="rect">
            <a:avLst/>
          </a:prstGeom>
          <a:solidFill>
            <a:srgbClr val="F05A50"/>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Correspondence</a:t>
            </a:r>
          </a:p>
        </p:txBody>
      </p:sp>
    </p:spTree>
    <p:extLst>
      <p:ext uri="{BB962C8B-B14F-4D97-AF65-F5344CB8AC3E}">
        <p14:creationId xmlns:p14="http://schemas.microsoft.com/office/powerpoint/2010/main" val="1616522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152400"/>
            <a:ext cx="10858501" cy="1143000"/>
          </a:xfrm>
        </p:spPr>
        <p:txBody>
          <a:bodyPr>
            <a:noAutofit/>
          </a:bodyPr>
          <a:lstStyle/>
          <a:p>
            <a:pPr algn="l">
              <a:lnSpc>
                <a:spcPct val="115000"/>
              </a:lnSpc>
              <a:spcBef>
                <a:spcPts val="0"/>
              </a:spcBef>
            </a:pPr>
            <a:r>
              <a:rPr lang="en-US" sz="3800" b="1">
                <a:latin typeface="Centaur"/>
              </a:rPr>
              <a:t>3.1.2  Messages</a:t>
            </a:r>
            <a:endParaRPr lang="en-US" sz="3800">
              <a:latin typeface="Centaur"/>
            </a:endParaRPr>
          </a:p>
        </p:txBody>
      </p:sp>
      <p:sp>
        <p:nvSpPr>
          <p:cNvPr id="3" name="Content Placeholder 2"/>
          <p:cNvSpPr>
            <a:spLocks noGrp="1"/>
          </p:cNvSpPr>
          <p:nvPr>
            <p:ph idx="1"/>
          </p:nvPr>
        </p:nvSpPr>
        <p:spPr>
          <a:xfrm>
            <a:off x="495299" y="1447801"/>
            <a:ext cx="11125200" cy="5105399"/>
          </a:xfrm>
        </p:spPr>
        <p:txBody>
          <a:bodyPr vert="horz" lIns="91440" tIns="45720" rIns="91440" bIns="45720" rtlCol="0" anchor="t">
            <a:normAutofit/>
          </a:bodyPr>
          <a:lstStyle/>
          <a:p>
            <a:pPr marL="0" marR="0" indent="0">
              <a:spcBef>
                <a:spcPts val="0"/>
              </a:spcBef>
              <a:spcAft>
                <a:spcPts val="0"/>
              </a:spcAft>
              <a:buNone/>
            </a:pPr>
            <a:r>
              <a:rPr lang="en-US" sz="28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Correspondence timeline update</a:t>
            </a:r>
            <a:endParaRPr lang="en-US" sz="280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1000"/>
              </a:spcAft>
              <a:buNone/>
            </a:pPr>
            <a:r>
              <a:rPr lang="en-US" sz="2800" u="none" strike="noStrike">
                <a:solidFill>
                  <a:srgbClr val="FF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endParaRPr>
          </a:p>
          <a:p>
            <a:pPr marL="0" indent="0">
              <a:buNone/>
            </a:pPr>
            <a:r>
              <a:rPr lang="en-US" sz="2800" u="sng">
                <a:solidFill>
                  <a:srgbClr val="FF0000"/>
                </a:solidFill>
                <a:effectLst/>
                <a:latin typeface="Times New Roman" panose="02020603050405020304" pitchFamily="18" charset="0"/>
                <a:ea typeface="Calibri" panose="020F0502020204030204" pitchFamily="34" charset="0"/>
              </a:rPr>
              <a:t>Correspondence should be submitted as soon as possible after the family creates it. It will be declined if the upload date is more than three months from collection. </a:t>
            </a:r>
            <a:endParaRPr lang="en-US" sz="28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B1DB4A3F-927E-5AE2-C486-466ABA2BEEC0}"/>
              </a:ext>
            </a:extLst>
          </p:cNvPr>
          <p:cNvSpPr txBox="1"/>
          <p:nvPr/>
        </p:nvSpPr>
        <p:spPr>
          <a:xfrm>
            <a:off x="8871423" y="-1"/>
            <a:ext cx="3330102" cy="461665"/>
          </a:xfrm>
          <a:prstGeom prst="rect">
            <a:avLst/>
          </a:prstGeom>
          <a:solidFill>
            <a:srgbClr val="F05A50"/>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Correspondence</a:t>
            </a:r>
          </a:p>
        </p:txBody>
      </p:sp>
    </p:spTree>
    <p:extLst>
      <p:ext uri="{BB962C8B-B14F-4D97-AF65-F5344CB8AC3E}">
        <p14:creationId xmlns:p14="http://schemas.microsoft.com/office/powerpoint/2010/main" val="857584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152400"/>
            <a:ext cx="10858501" cy="1143000"/>
          </a:xfrm>
        </p:spPr>
        <p:txBody>
          <a:bodyPr>
            <a:noAutofit/>
          </a:bodyPr>
          <a:lstStyle/>
          <a:p>
            <a:pPr algn="l">
              <a:lnSpc>
                <a:spcPct val="115000"/>
              </a:lnSpc>
              <a:spcBef>
                <a:spcPts val="0"/>
              </a:spcBef>
            </a:pPr>
            <a:r>
              <a:rPr lang="en-US" sz="3800" b="1">
                <a:latin typeface="Centaur"/>
              </a:rPr>
              <a:t>2.2.3  Christmas / Year End Greetings</a:t>
            </a:r>
            <a:endParaRPr lang="en-US" sz="3800">
              <a:latin typeface="Centaur"/>
            </a:endParaRPr>
          </a:p>
        </p:txBody>
      </p:sp>
      <p:sp>
        <p:nvSpPr>
          <p:cNvPr id="3" name="Content Placeholder 2"/>
          <p:cNvSpPr>
            <a:spLocks noGrp="1"/>
          </p:cNvSpPr>
          <p:nvPr>
            <p:ph idx="1"/>
          </p:nvPr>
        </p:nvSpPr>
        <p:spPr>
          <a:xfrm>
            <a:off x="495299" y="1447801"/>
            <a:ext cx="11125200" cy="5105399"/>
          </a:xfrm>
        </p:spPr>
        <p:txBody>
          <a:bodyPr vert="horz" lIns="91440" tIns="45720" rIns="91440" bIns="45720" rtlCol="0" anchor="t">
            <a:normAutofit/>
          </a:bodyPr>
          <a:lstStyle/>
          <a:p>
            <a:pPr marL="0" marR="0" indent="0">
              <a:spcBef>
                <a:spcPts val="0"/>
              </a:spcBef>
              <a:spcAft>
                <a:spcPts val="0"/>
              </a:spcAft>
              <a:buNone/>
            </a:pPr>
            <a:r>
              <a:rPr lang="en-US" sz="24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Elimination of section</a:t>
            </a:r>
            <a:endParaRPr lang="en-US" sz="240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1000"/>
              </a:spcAft>
              <a:buNone/>
            </a:pPr>
            <a:r>
              <a:rPr lang="en-US" sz="2400" u="none" strike="noStrike">
                <a:solidFill>
                  <a:srgbClr val="FF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endParaRPr>
          </a:p>
          <a:p>
            <a:pPr marL="0" indent="0">
              <a:buNone/>
            </a:pPr>
            <a:r>
              <a:rPr lang="en-US" sz="2400" strike="sngStrike">
                <a:solidFill>
                  <a:srgbClr val="000000"/>
                </a:solidFill>
                <a:effectLst/>
                <a:latin typeface="Times New Roman" panose="02020603050405020304" pitchFamily="18" charset="0"/>
                <a:ea typeface="Calibri" panose="020F0502020204030204" pitchFamily="34" charset="0"/>
              </a:rPr>
              <a:t>While sponsored members and sponsors come from a variety of faith backgrounds, the Christmas season, which falls in late December, is a time of celebration for many people around the world. Unbound Kansas is evaluating on a yearly basis if projects will collect and submit Christmas or year-end greetings. Unbound Kansas will notify all projects in advance if this type of greeting will need to be collected and will share guidelines at that time. Christmas/year-end greetings do not count toward a sponsored member’s letter-writing requirements.</a:t>
            </a:r>
            <a:endParaRPr lang="en-US" sz="24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B1DB4A3F-927E-5AE2-C486-466ABA2BEEC0}"/>
              </a:ext>
            </a:extLst>
          </p:cNvPr>
          <p:cNvSpPr txBox="1"/>
          <p:nvPr/>
        </p:nvSpPr>
        <p:spPr>
          <a:xfrm>
            <a:off x="8871423" y="-1"/>
            <a:ext cx="3330102" cy="461665"/>
          </a:xfrm>
          <a:prstGeom prst="rect">
            <a:avLst/>
          </a:prstGeom>
          <a:solidFill>
            <a:srgbClr val="F05A50"/>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Correspondence</a:t>
            </a:r>
          </a:p>
        </p:txBody>
      </p:sp>
    </p:spTree>
    <p:extLst>
      <p:ext uri="{BB962C8B-B14F-4D97-AF65-F5344CB8AC3E}">
        <p14:creationId xmlns:p14="http://schemas.microsoft.com/office/powerpoint/2010/main" val="1069487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wooden building">
            <a:extLst>
              <a:ext uri="{FF2B5EF4-FFF2-40B4-BE49-F238E27FC236}">
                <a16:creationId xmlns:a16="http://schemas.microsoft.com/office/drawing/2014/main" id="{05CEB5BB-D569-8FD6-5BD6-28A518CA38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67" t="-3547" r="4662" b="19203"/>
          <a:stretch/>
        </p:blipFill>
        <p:spPr>
          <a:xfrm>
            <a:off x="-226665" y="-340470"/>
            <a:ext cx="12418665" cy="7198470"/>
          </a:xfrm>
          <a:prstGeom prst="rect">
            <a:avLst/>
          </a:prstGeom>
        </p:spPr>
      </p:pic>
      <p:sp>
        <p:nvSpPr>
          <p:cNvPr id="6" name="TextBox 5"/>
          <p:cNvSpPr txBox="1"/>
          <p:nvPr/>
        </p:nvSpPr>
        <p:spPr>
          <a:xfrm>
            <a:off x="2014618" y="4262581"/>
            <a:ext cx="9165010" cy="876300"/>
          </a:xfrm>
          <a:prstGeom prst="rect">
            <a:avLst/>
          </a:prstGeom>
          <a:solidFill>
            <a:srgbClr val="E0A854">
              <a:alpha val="84706"/>
            </a:srgb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2400"/>
              </a:spcAft>
              <a:buClrTx/>
              <a:buSzTx/>
              <a:buFontTx/>
              <a:buNone/>
              <a:tabLst/>
              <a:defRPr/>
            </a:pPr>
            <a:r>
              <a:rPr kumimoji="0" lang="en-US" sz="4000" b="0" i="0" u="none" strike="noStrike" kern="1200" cap="none" spc="0" normalizeH="0" baseline="0" noProof="0">
                <a:ln>
                  <a:noFill/>
                </a:ln>
                <a:solidFill>
                  <a:srgbClr val="FFFFFF"/>
                </a:solidFill>
                <a:effectLst/>
                <a:uLnTx/>
                <a:uFillTx/>
                <a:latin typeface="Calibri"/>
                <a:ea typeface="+mn-ea"/>
                <a:cs typeface="+mn-cs"/>
              </a:rPr>
              <a:t>Scholarship Manual</a:t>
            </a:r>
          </a:p>
        </p:txBody>
      </p:sp>
      <p:pic>
        <p:nvPicPr>
          <p:cNvPr id="18" name="Picture 17">
            <a:extLst>
              <a:ext uri="{FF2B5EF4-FFF2-40B4-BE49-F238E27FC236}">
                <a16:creationId xmlns:a16="http://schemas.microsoft.com/office/drawing/2014/main" id="{A267A453-2BDF-4C9A-89AF-6CDB834CE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Tree>
    <p:extLst>
      <p:ext uri="{BB962C8B-B14F-4D97-AF65-F5344CB8AC3E}">
        <p14:creationId xmlns:p14="http://schemas.microsoft.com/office/powerpoint/2010/main" val="171029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461664"/>
            <a:ext cx="10858501" cy="1143000"/>
          </a:xfrm>
        </p:spPr>
        <p:txBody>
          <a:bodyPr>
            <a:noAutofit/>
          </a:bodyPr>
          <a:lstStyle/>
          <a:p>
            <a:pPr algn="l">
              <a:lnSpc>
                <a:spcPct val="115000"/>
              </a:lnSpc>
              <a:spcBef>
                <a:spcPts val="0"/>
              </a:spcBef>
            </a:pPr>
            <a:r>
              <a:rPr lang="en-US" sz="3800" b="1">
                <a:latin typeface="Centaur"/>
              </a:rPr>
              <a:t>Unbound Scholarship Manual</a:t>
            </a:r>
            <a:endParaRPr lang="en-US" sz="3800">
              <a:latin typeface="Centaur"/>
            </a:endParaRPr>
          </a:p>
        </p:txBody>
      </p:sp>
      <p:sp>
        <p:nvSpPr>
          <p:cNvPr id="3" name="Content Placeholder 2"/>
          <p:cNvSpPr>
            <a:spLocks noGrp="1"/>
          </p:cNvSpPr>
          <p:nvPr>
            <p:ph idx="1"/>
          </p:nvPr>
        </p:nvSpPr>
        <p:spPr>
          <a:xfrm>
            <a:off x="495299" y="1714500"/>
            <a:ext cx="11125200" cy="4838700"/>
          </a:xfrm>
        </p:spPr>
        <p:txBody>
          <a:bodyPr vert="horz" lIns="91440" tIns="45720" rIns="91440" bIns="45720" rtlCol="0" anchor="t">
            <a:normAutofit/>
          </a:bodyPr>
          <a:lstStyle/>
          <a:p>
            <a:pPr marL="0" marR="0" indent="0">
              <a:spcBef>
                <a:spcPts val="0"/>
              </a:spcBef>
              <a:spcAft>
                <a:spcPts val="0"/>
              </a:spcAft>
              <a:buNone/>
            </a:pPr>
            <a:r>
              <a:rPr lang="en-US" sz="24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Program name change</a:t>
            </a:r>
            <a:endParaRPr lang="en-US" sz="24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b="1"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 </a:t>
            </a:r>
            <a:endParaRPr lang="en-US" sz="2400">
              <a:effectLst/>
              <a:latin typeface="Times New Roman" panose="02020603050405020304" pitchFamily="18" charset="0"/>
              <a:ea typeface="Times New Roman" panose="02020603050405020304" pitchFamily="18" charset="0"/>
            </a:endParaRPr>
          </a:p>
          <a:p>
            <a:pPr marL="0" marR="0" indent="0" fontAlgn="base">
              <a:spcBef>
                <a:spcPts val="0"/>
              </a:spcBef>
              <a:spcAft>
                <a:spcPts val="0"/>
              </a:spcAft>
              <a:buNone/>
            </a:pPr>
            <a:r>
              <a:rPr lang="en-US" sz="2400">
                <a:effectLst/>
                <a:latin typeface="Garamond" panose="02020404030301010803" pitchFamily="18" charset="0"/>
                <a:ea typeface="Times New Roman" panose="02020603050405020304" pitchFamily="18" charset="0"/>
              </a:rPr>
              <a:t>Unbound </a:t>
            </a:r>
            <a:r>
              <a:rPr lang="en-US" sz="2400" strike="sngStrike">
                <a:effectLst/>
                <a:latin typeface="Garamond" panose="02020404030301010803" pitchFamily="18" charset="0"/>
                <a:ea typeface="Times New Roman" panose="02020603050405020304" pitchFamily="18" charset="0"/>
              </a:rPr>
              <a:t>Service</a:t>
            </a:r>
            <a:r>
              <a:rPr lang="en-US" sz="2400">
                <a:effectLst/>
                <a:latin typeface="Garamond" panose="02020404030301010803" pitchFamily="18" charset="0"/>
                <a:ea typeface="Times New Roman" panose="02020603050405020304" pitchFamily="18" charset="0"/>
              </a:rPr>
              <a:t>-Scholarship Manual</a:t>
            </a:r>
            <a:endParaRPr lang="en-US" sz="2400">
              <a:effectLst/>
              <a:latin typeface="Times New Roman" panose="02020603050405020304" pitchFamily="18" charset="0"/>
              <a:ea typeface="Times New Roman" panose="02020603050405020304" pitchFamily="18" charset="0"/>
            </a:endParaRPr>
          </a:p>
          <a:p>
            <a:pPr marL="0" indent="0">
              <a:lnSpc>
                <a:spcPct val="115000"/>
              </a:lnSpc>
              <a:spcBef>
                <a:spcPts val="0"/>
              </a:spcBef>
              <a:spcAft>
                <a:spcPts val="1000"/>
              </a:spcAft>
              <a:buNone/>
            </a:pP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B1DB4A3F-927E-5AE2-C486-466ABA2BEEC0}"/>
              </a:ext>
            </a:extLst>
          </p:cNvPr>
          <p:cNvSpPr txBox="1"/>
          <p:nvPr/>
        </p:nvSpPr>
        <p:spPr>
          <a:xfrm>
            <a:off x="8871423" y="-1"/>
            <a:ext cx="3330102" cy="461665"/>
          </a:xfrm>
          <a:prstGeom prst="rect">
            <a:avLst/>
          </a:prstGeom>
          <a:solidFill>
            <a:srgbClr val="E0A854"/>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Scholarship</a:t>
            </a:r>
          </a:p>
        </p:txBody>
      </p:sp>
    </p:spTree>
    <p:extLst>
      <p:ext uri="{BB962C8B-B14F-4D97-AF65-F5344CB8AC3E}">
        <p14:creationId xmlns:p14="http://schemas.microsoft.com/office/powerpoint/2010/main" val="2939833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461664"/>
            <a:ext cx="10858501" cy="1143000"/>
          </a:xfrm>
        </p:spPr>
        <p:txBody>
          <a:bodyPr>
            <a:noAutofit/>
          </a:bodyPr>
          <a:lstStyle/>
          <a:p>
            <a:pPr algn="l">
              <a:lnSpc>
                <a:spcPct val="115000"/>
              </a:lnSpc>
              <a:spcBef>
                <a:spcPts val="0"/>
              </a:spcBef>
            </a:pPr>
            <a:r>
              <a:rPr lang="en-US" sz="3800" b="1">
                <a:latin typeface="Centaur"/>
              </a:rPr>
              <a:t>2.1  Project Eligibility</a:t>
            </a:r>
            <a:endParaRPr lang="en-US" sz="3800">
              <a:latin typeface="Centaur"/>
            </a:endParaRPr>
          </a:p>
        </p:txBody>
      </p:sp>
      <p:sp>
        <p:nvSpPr>
          <p:cNvPr id="3" name="Content Placeholder 2"/>
          <p:cNvSpPr>
            <a:spLocks noGrp="1"/>
          </p:cNvSpPr>
          <p:nvPr>
            <p:ph idx="1"/>
          </p:nvPr>
        </p:nvSpPr>
        <p:spPr>
          <a:xfrm>
            <a:off x="495299" y="1714500"/>
            <a:ext cx="11125200" cy="4838700"/>
          </a:xfrm>
        </p:spPr>
        <p:txBody>
          <a:bodyPr vert="horz" lIns="91440" tIns="45720" rIns="91440" bIns="45720" rtlCol="0" anchor="t">
            <a:normAutofit/>
          </a:bodyPr>
          <a:lstStyle/>
          <a:p>
            <a:pPr marL="0" marR="0" indent="0">
              <a:spcBef>
                <a:spcPts val="0"/>
              </a:spcBef>
              <a:spcAft>
                <a:spcPts val="0"/>
              </a:spcAft>
              <a:buNone/>
            </a:pPr>
            <a:r>
              <a:rPr lang="en-US" sz="24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Clarification about scholar service agreement</a:t>
            </a:r>
            <a:endParaRPr lang="en-US" sz="24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b="1" i="1">
                <a:effectLst/>
                <a:latin typeface="Garamond" panose="02020404030301010803" pitchFamily="18" charset="0"/>
                <a:ea typeface="Times New Roman" panose="02020603050405020304" pitchFamily="18" charset="0"/>
                <a:cs typeface="Segoe UI" panose="020B0502040204020203" pitchFamily="34" charset="0"/>
              </a:rPr>
              <a:t> </a:t>
            </a:r>
            <a:endParaRPr lang="en-US" sz="2400">
              <a:effectLst/>
              <a:latin typeface="Times New Roman" panose="02020603050405020304" pitchFamily="18" charset="0"/>
              <a:ea typeface="Times New Roman" panose="02020603050405020304" pitchFamily="18" charset="0"/>
            </a:endParaRPr>
          </a:p>
          <a:p>
            <a:pPr marL="0" marR="0" indent="0" fontAlgn="base">
              <a:spcBef>
                <a:spcPts val="0"/>
              </a:spcBef>
              <a:spcAft>
                <a:spcPts val="0"/>
              </a:spcAft>
              <a:buNone/>
            </a:pPr>
            <a:r>
              <a:rPr lang="en-US" sz="2400" u="sng">
                <a:solidFill>
                  <a:srgbClr val="FF0000"/>
                </a:solidFill>
                <a:effectLst/>
                <a:latin typeface="Times New Roman" panose="02020603050405020304" pitchFamily="18" charset="0"/>
                <a:ea typeface="Times New Roman" panose="02020603050405020304" pitchFamily="18" charset="0"/>
              </a:rPr>
              <a:t>Please note that the primary goal of the scholarship program is to provide educational support for students, not to provide resources to the sponsorship program. Scholars may select organizations outside of Unbound in their local community or within their local Unbound program to fulfill their service commitment. </a:t>
            </a:r>
            <a:endParaRPr lang="en-US" sz="2400">
              <a:effectLst/>
              <a:latin typeface="Times New Roman" panose="02020603050405020304" pitchFamily="18" charset="0"/>
              <a:ea typeface="Times New Roman" panose="02020603050405020304" pitchFamily="18" charset="0"/>
            </a:endParaRPr>
          </a:p>
          <a:p>
            <a:pPr marL="0" indent="0">
              <a:lnSpc>
                <a:spcPct val="115000"/>
              </a:lnSpc>
              <a:spcBef>
                <a:spcPts val="0"/>
              </a:spcBef>
              <a:spcAft>
                <a:spcPts val="1000"/>
              </a:spcAft>
              <a:buNone/>
            </a:pP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5512F1A3-00B4-4003-82B3-90C9D85B57AD}"/>
              </a:ext>
            </a:extLst>
          </p:cNvPr>
          <p:cNvSpPr txBox="1"/>
          <p:nvPr/>
        </p:nvSpPr>
        <p:spPr>
          <a:xfrm>
            <a:off x="8871423" y="-1"/>
            <a:ext cx="3330102" cy="461665"/>
          </a:xfrm>
          <a:prstGeom prst="rect">
            <a:avLst/>
          </a:prstGeom>
          <a:solidFill>
            <a:srgbClr val="E0A854"/>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Scholarship</a:t>
            </a:r>
          </a:p>
        </p:txBody>
      </p:sp>
    </p:spTree>
    <p:extLst>
      <p:ext uri="{BB962C8B-B14F-4D97-AF65-F5344CB8AC3E}">
        <p14:creationId xmlns:p14="http://schemas.microsoft.com/office/powerpoint/2010/main" val="363775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373707"/>
            <a:ext cx="10858501" cy="978843"/>
          </a:xfrm>
        </p:spPr>
        <p:txBody>
          <a:bodyPr>
            <a:noAutofit/>
          </a:bodyPr>
          <a:lstStyle/>
          <a:p>
            <a:pPr algn="l">
              <a:lnSpc>
                <a:spcPct val="115000"/>
              </a:lnSpc>
              <a:spcBef>
                <a:spcPts val="0"/>
              </a:spcBef>
            </a:pPr>
            <a:r>
              <a:rPr lang="en-US" sz="3800" b="1">
                <a:latin typeface="Centaur"/>
              </a:rPr>
              <a:t>2.3  Community Service</a:t>
            </a:r>
            <a:endParaRPr lang="en-US" sz="3800">
              <a:latin typeface="Centaur"/>
            </a:endParaRPr>
          </a:p>
        </p:txBody>
      </p:sp>
      <p:sp>
        <p:nvSpPr>
          <p:cNvPr id="3" name="Content Placeholder 2"/>
          <p:cNvSpPr>
            <a:spLocks noGrp="1"/>
          </p:cNvSpPr>
          <p:nvPr>
            <p:ph idx="1"/>
          </p:nvPr>
        </p:nvSpPr>
        <p:spPr>
          <a:xfrm>
            <a:off x="495299" y="1428750"/>
            <a:ext cx="11125200" cy="5124450"/>
          </a:xfrm>
        </p:spPr>
        <p:txBody>
          <a:bodyPr vert="horz" lIns="91440" tIns="45720" rIns="91440" bIns="45720" rtlCol="0" anchor="t">
            <a:normAutofit/>
          </a:bodyPr>
          <a:lstStyle/>
          <a:p>
            <a:pPr marL="0" marR="0" indent="0">
              <a:spcBef>
                <a:spcPts val="0"/>
              </a:spcBef>
              <a:spcAft>
                <a:spcPts val="0"/>
              </a:spcAft>
              <a:buNone/>
            </a:pPr>
            <a:r>
              <a:rPr lang="en-US" sz="20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Updated community service process</a:t>
            </a:r>
            <a:endParaRPr lang="en-US" sz="20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000" i="1">
                <a:effectLst/>
                <a:latin typeface="Garamond" panose="02020404030301010803" pitchFamily="18" charset="0"/>
                <a:ea typeface="Times New Roman" panose="02020603050405020304" pitchFamily="18" charset="0"/>
                <a:cs typeface="Segoe UI" panose="020B0502040204020203" pitchFamily="34" charset="0"/>
              </a:rPr>
              <a:t> </a:t>
            </a:r>
            <a:endParaRPr lang="en-US" sz="200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1000"/>
              </a:spcAft>
              <a:buNone/>
            </a:pPr>
            <a:r>
              <a:rPr lang="en-US" sz="2000" u="sng">
                <a:solidFill>
                  <a:srgbClr val="FF0000"/>
                </a:solidFill>
                <a:effectLst/>
                <a:latin typeface="Times New Roman" panose="02020603050405020304" pitchFamily="18" charset="0"/>
                <a:ea typeface="Calibri" panose="020F0502020204030204" pitchFamily="34" charset="0"/>
              </a:rPr>
              <a:t>The scholar must develop an individual community service plan. Consider how a scholar’s field of study, talents and/or interests could be aligned with their individual community service plan. The plan should include specifics that are meaningful, clear, and realistic. Service plans designed to serve through internships, apprenticeship, local community services, and other organizations are acceptable in accordance with local law around volunteering. Scholars have the choice to provide service to their Unbound community as well. When serving at Unbound, scholars’ time should not replace the daily responsibilities and tasks of project staff nor match the workload. While some individual service plans for scholars may include service to the sponsored community or local office (especially where relevant to a scholar's area of study), the individual service plan for a scholar should not be designed to maintain local project workflows or monitor sponsored member requirements.</a:t>
            </a:r>
            <a:endParaRPr lang="en-US" sz="2000">
              <a:effectLst/>
              <a:latin typeface="Times New Roman" panose="02020603050405020304" pitchFamily="18" charset="0"/>
              <a:ea typeface="Calibri" panose="020F0502020204030204" pitchFamily="34" charset="0"/>
            </a:endParaRPr>
          </a:p>
          <a:p>
            <a:pPr marL="0" indent="0">
              <a:buNone/>
            </a:pPr>
            <a:r>
              <a:rPr lang="en-US" sz="2000">
                <a:effectLst/>
                <a:latin typeface="Times New Roman" panose="02020603050405020304" pitchFamily="18" charset="0"/>
                <a:ea typeface="Calibri" panose="020F0502020204030204" pitchFamily="34" charset="0"/>
              </a:rPr>
              <a:t>The service requirement should represent a significant and meaningful commitment for the scholar and community.</a:t>
            </a: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D0DC7B71-0877-7E9D-BECB-D503B3E6D483}"/>
              </a:ext>
            </a:extLst>
          </p:cNvPr>
          <p:cNvSpPr txBox="1"/>
          <p:nvPr/>
        </p:nvSpPr>
        <p:spPr>
          <a:xfrm>
            <a:off x="8871423" y="-1"/>
            <a:ext cx="3330102" cy="461665"/>
          </a:xfrm>
          <a:prstGeom prst="rect">
            <a:avLst/>
          </a:prstGeom>
          <a:solidFill>
            <a:srgbClr val="E0A854"/>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Scholarship</a:t>
            </a:r>
          </a:p>
        </p:txBody>
      </p:sp>
    </p:spTree>
    <p:extLst>
      <p:ext uri="{BB962C8B-B14F-4D97-AF65-F5344CB8AC3E}">
        <p14:creationId xmlns:p14="http://schemas.microsoft.com/office/powerpoint/2010/main" val="3434893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614064"/>
            <a:ext cx="10858501" cy="948036"/>
          </a:xfrm>
        </p:spPr>
        <p:txBody>
          <a:bodyPr>
            <a:noAutofit/>
          </a:bodyPr>
          <a:lstStyle/>
          <a:p>
            <a:pPr algn="l">
              <a:lnSpc>
                <a:spcPct val="115000"/>
              </a:lnSpc>
              <a:spcBef>
                <a:spcPts val="0"/>
              </a:spcBef>
            </a:pPr>
            <a:r>
              <a:rPr lang="en-US" sz="3800" b="1">
                <a:latin typeface="Centaur"/>
              </a:rPr>
              <a:t>2.4  Scholarship Amount</a:t>
            </a:r>
            <a:endParaRPr lang="en-US" sz="3800">
              <a:latin typeface="Centaur"/>
            </a:endParaRPr>
          </a:p>
        </p:txBody>
      </p:sp>
      <p:sp>
        <p:nvSpPr>
          <p:cNvPr id="3" name="Content Placeholder 2"/>
          <p:cNvSpPr>
            <a:spLocks noGrp="1"/>
          </p:cNvSpPr>
          <p:nvPr>
            <p:ph idx="1"/>
          </p:nvPr>
        </p:nvSpPr>
        <p:spPr>
          <a:xfrm>
            <a:off x="495299" y="1714500"/>
            <a:ext cx="11125200" cy="4838700"/>
          </a:xfrm>
        </p:spPr>
        <p:txBody>
          <a:bodyPr vert="horz" lIns="91440" tIns="45720" rIns="91440" bIns="45720" rtlCol="0" anchor="t">
            <a:normAutofit/>
          </a:bodyPr>
          <a:lstStyle/>
          <a:p>
            <a:pPr marL="0" marR="0" indent="0">
              <a:spcBef>
                <a:spcPts val="0"/>
              </a:spcBef>
              <a:spcAft>
                <a:spcPts val="0"/>
              </a:spcAft>
              <a:buNone/>
            </a:pPr>
            <a:r>
              <a:rPr lang="en-US" sz="24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Clarification about scholarship funds</a:t>
            </a:r>
            <a:endParaRPr lang="en-US" sz="24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b="1" i="1">
                <a:effectLst/>
                <a:latin typeface="Garamond" panose="02020404030301010803" pitchFamily="18" charset="0"/>
                <a:ea typeface="Times New Roman" panose="02020603050405020304" pitchFamily="18" charset="0"/>
                <a:cs typeface="Segoe UI" panose="020B0502040204020203" pitchFamily="34" charset="0"/>
              </a:rPr>
              <a:t> </a:t>
            </a:r>
            <a:endParaRPr lang="en-US" sz="24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u="sng">
                <a:solidFill>
                  <a:srgbClr val="FF0000"/>
                </a:solidFill>
                <a:effectLst/>
                <a:latin typeface="Times New Roman" panose="02020603050405020304" pitchFamily="18" charset="0"/>
                <a:ea typeface="Times New Roman" panose="02020603050405020304" pitchFamily="18" charset="0"/>
              </a:rPr>
              <a:t>Scholars who are struggling to comply with established policies should receive personalized accompaniment from program staff. If non-compliance with policy persists staff should retire the scholar from the program. Withholding of scholarship funds cannot be used as a strategy for correction or sanctioning.  </a:t>
            </a:r>
            <a:endParaRPr lang="en-US" sz="2400">
              <a:effectLst/>
              <a:latin typeface="Times New Roman" panose="02020603050405020304" pitchFamily="18" charset="0"/>
              <a:ea typeface="Times New Roman" panose="02020603050405020304" pitchFamily="18" charset="0"/>
            </a:endParaRPr>
          </a:p>
          <a:p>
            <a:pPr marL="0" indent="0">
              <a:lnSpc>
                <a:spcPct val="115000"/>
              </a:lnSpc>
              <a:spcBef>
                <a:spcPts val="0"/>
              </a:spcBef>
              <a:spcAft>
                <a:spcPts val="1000"/>
              </a:spcAft>
              <a:buNone/>
            </a:pPr>
            <a:endParaRPr lang="en-US" sz="24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BB9C7E9A-EE43-2787-1DE3-83BAA0A00FFF}"/>
              </a:ext>
            </a:extLst>
          </p:cNvPr>
          <p:cNvSpPr txBox="1"/>
          <p:nvPr/>
        </p:nvSpPr>
        <p:spPr>
          <a:xfrm>
            <a:off x="8871423" y="-1"/>
            <a:ext cx="3330102" cy="461665"/>
          </a:xfrm>
          <a:prstGeom prst="rect">
            <a:avLst/>
          </a:prstGeom>
          <a:solidFill>
            <a:srgbClr val="E0A854"/>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Scholarship</a:t>
            </a:r>
          </a:p>
        </p:txBody>
      </p:sp>
    </p:spTree>
    <p:extLst>
      <p:ext uri="{BB962C8B-B14F-4D97-AF65-F5344CB8AC3E}">
        <p14:creationId xmlns:p14="http://schemas.microsoft.com/office/powerpoint/2010/main" val="1316977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461664"/>
            <a:ext cx="10858501" cy="1143000"/>
          </a:xfrm>
        </p:spPr>
        <p:txBody>
          <a:bodyPr>
            <a:noAutofit/>
          </a:bodyPr>
          <a:lstStyle/>
          <a:p>
            <a:pPr algn="l">
              <a:lnSpc>
                <a:spcPct val="115000"/>
              </a:lnSpc>
              <a:spcBef>
                <a:spcPts val="0"/>
              </a:spcBef>
            </a:pPr>
            <a:r>
              <a:rPr lang="en-US" sz="3800" b="1">
                <a:latin typeface="Centaur"/>
              </a:rPr>
              <a:t>5.2  Appendix – Sample Letter of Agreement</a:t>
            </a:r>
            <a:endParaRPr lang="en-US" sz="3800">
              <a:latin typeface="Centaur"/>
            </a:endParaRPr>
          </a:p>
        </p:txBody>
      </p:sp>
      <p:sp>
        <p:nvSpPr>
          <p:cNvPr id="3" name="Content Placeholder 2"/>
          <p:cNvSpPr>
            <a:spLocks noGrp="1"/>
          </p:cNvSpPr>
          <p:nvPr>
            <p:ph idx="1"/>
          </p:nvPr>
        </p:nvSpPr>
        <p:spPr>
          <a:xfrm>
            <a:off x="495299" y="1714500"/>
            <a:ext cx="11125200" cy="4838700"/>
          </a:xfrm>
        </p:spPr>
        <p:txBody>
          <a:bodyPr vert="horz" lIns="91440" tIns="45720" rIns="91440" bIns="45720" rtlCol="0" anchor="t">
            <a:normAutofit/>
          </a:bodyPr>
          <a:lstStyle/>
          <a:p>
            <a:pPr marL="0" marR="0" indent="0">
              <a:spcBef>
                <a:spcPts val="0"/>
              </a:spcBef>
              <a:spcAft>
                <a:spcPts val="0"/>
              </a:spcAft>
              <a:buNone/>
            </a:pPr>
            <a:r>
              <a:rPr lang="en-US" sz="20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Clarification about service aspects of scholarship program in updated report</a:t>
            </a:r>
            <a:endParaRPr lang="en-US" sz="20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000" b="1" i="1">
                <a:effectLst/>
                <a:latin typeface="Garamond" panose="02020404030301010803" pitchFamily="18" charset="0"/>
                <a:ea typeface="Times New Roman" panose="02020603050405020304" pitchFamily="18" charset="0"/>
                <a:cs typeface="Segoe UI" panose="020B0502040204020203" pitchFamily="34" charset="0"/>
              </a:rPr>
              <a:t> </a:t>
            </a:r>
            <a:endParaRPr lang="en-US" sz="20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000">
                <a:solidFill>
                  <a:srgbClr val="000000"/>
                </a:solidFill>
                <a:effectLst/>
                <a:latin typeface="Times New Roman" panose="02020603050405020304" pitchFamily="18" charset="0"/>
                <a:ea typeface="Times New Roman" panose="02020603050405020304" pitchFamily="18" charset="0"/>
              </a:rPr>
              <a:t>Third</a:t>
            </a:r>
            <a:r>
              <a:rPr lang="en-US" sz="2000" strike="sngStrike">
                <a:solidFill>
                  <a:srgbClr val="000000"/>
                </a:solidFill>
                <a:effectLst/>
                <a:latin typeface="Times New Roman" panose="02020603050405020304" pitchFamily="18" charset="0"/>
                <a:ea typeface="Times New Roman" panose="02020603050405020304" pitchFamily="18" charset="0"/>
              </a:rPr>
              <a:t>: The scholarship recipient will conduct a meaningful service project or contribute ______ hours of community service per _______. The scholar agrees to provide the following community service: </a:t>
            </a:r>
            <a:r>
              <a:rPr lang="en-US" sz="2000" u="sng">
                <a:solidFill>
                  <a:srgbClr val="FF0000"/>
                </a:solidFill>
                <a:effectLst/>
                <a:latin typeface="Times New Roman" panose="02020603050405020304" pitchFamily="18" charset="0"/>
                <a:ea typeface="Times New Roman" panose="02020603050405020304" pitchFamily="18" charset="0"/>
              </a:rPr>
              <a:t>This agreement is voluntary and only applies to the receipt of academic scholarships. Under no circumstances will the scholarship scholar be subjected to the responsibilities of a labor relationship. Therefore, no rights or obligations pertaining to a labor relationship will be granted. </a:t>
            </a:r>
            <a:endParaRPr lang="en-US" sz="20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000" i="1" u="none" strike="noStrike">
                <a:solidFill>
                  <a:srgbClr val="2E74B5"/>
                </a:solidFill>
                <a:effectLst/>
                <a:latin typeface="Garamond" panose="02020404030301010803" pitchFamily="18" charset="0"/>
                <a:ea typeface="Times New Roman" panose="02020603050405020304" pitchFamily="18" charset="0"/>
                <a:cs typeface="Segoe UI" panose="020B0502040204020203" pitchFamily="34" charset="0"/>
              </a:rPr>
              <a:t> </a:t>
            </a:r>
            <a:endParaRPr lang="en-US" sz="20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000">
                <a:solidFill>
                  <a:srgbClr val="000000"/>
                </a:solidFill>
                <a:effectLst/>
                <a:latin typeface="Times New Roman" panose="02020603050405020304" pitchFamily="18" charset="0"/>
                <a:ea typeface="Times New Roman" panose="02020603050405020304" pitchFamily="18" charset="0"/>
              </a:rPr>
              <a:t>Fourth</a:t>
            </a:r>
            <a:r>
              <a:rPr lang="en-US" sz="2000">
                <a:solidFill>
                  <a:srgbClr val="FF0000"/>
                </a:solidFill>
                <a:effectLst/>
                <a:latin typeface="Garamond" panose="02020404030301010803" pitchFamily="18" charset="0"/>
                <a:ea typeface="Times New Roman" panose="02020603050405020304" pitchFamily="18" charset="0"/>
                <a:cs typeface="Segoe UI" panose="020B0502040204020203" pitchFamily="34" charset="0"/>
              </a:rPr>
              <a:t>: </a:t>
            </a:r>
            <a:r>
              <a:rPr lang="en-US" sz="2000" u="sng">
                <a:solidFill>
                  <a:srgbClr val="FF0000"/>
                </a:solidFill>
                <a:effectLst/>
                <a:latin typeface="Times New Roman" panose="02020603050405020304" pitchFamily="18" charset="0"/>
                <a:ea typeface="Times New Roman" panose="02020603050405020304" pitchFamily="18" charset="0"/>
              </a:rPr>
              <a:t>The scholarship recipient agrees to provide the following community service</a:t>
            </a:r>
            <a:r>
              <a:rPr lang="en-US" sz="2000">
                <a:solidFill>
                  <a:srgbClr val="FF0000"/>
                </a:solidFill>
                <a:effectLst/>
                <a:latin typeface="Times New Roman" panose="02020603050405020304" pitchFamily="18" charset="0"/>
                <a:ea typeface="Times New Roman" panose="02020603050405020304" pitchFamily="18" charset="0"/>
              </a:rPr>
              <a:t>: __________________</a:t>
            </a:r>
            <a:endParaRPr lang="en-US" sz="200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1000"/>
              </a:spcAft>
              <a:buNone/>
            </a:pPr>
            <a:r>
              <a:rPr lang="en-US" sz="2000">
                <a:solidFill>
                  <a:srgbClr val="2E74B5"/>
                </a:solidFill>
                <a:effectLst/>
                <a:latin typeface="Times New Roman" panose="02020603050405020304" pitchFamily="18" charset="0"/>
                <a:ea typeface="Calibri" panose="020F0502020204030204" pitchFamily="34" charset="0"/>
              </a:rPr>
              <a:t> </a:t>
            </a:r>
            <a:endParaRPr lang="en-US" sz="2000">
              <a:effectLst/>
              <a:latin typeface="Times New Roman" panose="02020603050405020304" pitchFamily="18" charset="0"/>
              <a:ea typeface="Calibri" panose="020F0502020204030204" pitchFamily="34" charset="0"/>
            </a:endParaRPr>
          </a:p>
          <a:p>
            <a:pPr marL="0" indent="0">
              <a:buNone/>
            </a:pPr>
            <a:r>
              <a:rPr lang="en-US" sz="2000" u="sng">
                <a:solidFill>
                  <a:srgbClr val="FF0000"/>
                </a:solidFill>
                <a:effectLst/>
                <a:latin typeface="Times New Roman" panose="02020603050405020304" pitchFamily="18" charset="0"/>
                <a:ea typeface="Calibri" panose="020F0502020204030204" pitchFamily="34" charset="0"/>
              </a:rPr>
              <a:t>Fifth</a:t>
            </a:r>
            <a:r>
              <a:rPr lang="en-US" sz="2000">
                <a:solidFill>
                  <a:srgbClr val="2E74B5"/>
                </a:solidFill>
                <a:effectLst/>
                <a:latin typeface="Times New Roman" panose="02020603050405020304" pitchFamily="18" charset="0"/>
                <a:ea typeface="Calibri" panose="020F0502020204030204" pitchFamily="34" charset="0"/>
              </a:rPr>
              <a:t> </a:t>
            </a:r>
            <a:r>
              <a:rPr lang="en-US" sz="2000" strike="sngStrike">
                <a:solidFill>
                  <a:srgbClr val="000000"/>
                </a:solidFill>
                <a:effectLst/>
                <a:latin typeface="Times New Roman" panose="02020603050405020304" pitchFamily="18" charset="0"/>
                <a:ea typeface="Calibri" panose="020F0502020204030204" pitchFamily="34" charset="0"/>
              </a:rPr>
              <a:t>Fourth</a:t>
            </a:r>
            <a:r>
              <a:rPr lang="en-US" sz="2000">
                <a:solidFill>
                  <a:srgbClr val="000000"/>
                </a:solidFill>
                <a:effectLst/>
                <a:latin typeface="Times New Roman" panose="02020603050405020304" pitchFamily="18" charset="0"/>
                <a:ea typeface="Calibri" panose="020F0502020204030204" pitchFamily="34" charset="0"/>
              </a:rPr>
              <a:t>: All of the days of formation and other service scholarship activities programmed by Unbound are considered part of the program; therefore, the scholarship recipient and/or his/her guardians should attend as indicated.</a:t>
            </a:r>
            <a:endParaRPr lang="en-US" sz="24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A0279894-4888-7063-86A0-E082E15EBF92}"/>
              </a:ext>
            </a:extLst>
          </p:cNvPr>
          <p:cNvSpPr txBox="1"/>
          <p:nvPr/>
        </p:nvSpPr>
        <p:spPr>
          <a:xfrm>
            <a:off x="8871423" y="-1"/>
            <a:ext cx="3330102" cy="461665"/>
          </a:xfrm>
          <a:prstGeom prst="rect">
            <a:avLst/>
          </a:prstGeom>
          <a:solidFill>
            <a:srgbClr val="E0A854"/>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Scholarship</a:t>
            </a:r>
          </a:p>
        </p:txBody>
      </p:sp>
    </p:spTree>
    <p:extLst>
      <p:ext uri="{BB962C8B-B14F-4D97-AF65-F5344CB8AC3E}">
        <p14:creationId xmlns:p14="http://schemas.microsoft.com/office/powerpoint/2010/main" val="1524618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2606632-2572-0F97-F93F-EB3EC13A96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788"/>
          <a:stretch/>
        </p:blipFill>
        <p:spPr bwMode="auto">
          <a:xfrm>
            <a:off x="0" y="0"/>
            <a:ext cx="1220821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31591" y="4292909"/>
            <a:ext cx="9165009" cy="857250"/>
          </a:xfrm>
          <a:prstGeom prst="rect">
            <a:avLst/>
          </a:prstGeom>
          <a:solidFill>
            <a:srgbClr val="769D7F">
              <a:alpha val="85000"/>
            </a:srgbClr>
          </a:solidFill>
        </p:spPr>
        <p:txBody>
          <a:bodyPr vert="horz" lIns="91440" tIns="45720" rIns="91440" bIns="45720" rtlCol="0" anchor="ctr">
            <a:normAutofit/>
          </a:bodyPr>
          <a:lstStyle/>
          <a:p>
            <a:pPr algn="ctr">
              <a:lnSpc>
                <a:spcPct val="90000"/>
              </a:lnSpc>
              <a:spcBef>
                <a:spcPct val="0"/>
              </a:spcBef>
              <a:spcAft>
                <a:spcPts val="2400"/>
              </a:spcAft>
            </a:pPr>
            <a:r>
              <a:rPr lang="en-US" sz="4000">
                <a:solidFill>
                  <a:srgbClr val="FFFFFF"/>
                </a:solidFill>
                <a:latin typeface="+mj-lt"/>
                <a:ea typeface="+mj-ea"/>
                <a:cs typeface="+mj-cs"/>
              </a:rPr>
              <a:t> Sponsorship Manual</a:t>
            </a:r>
          </a:p>
        </p:txBody>
      </p:sp>
      <p:pic>
        <p:nvPicPr>
          <p:cNvPr id="18" name="Picture 17">
            <a:extLst>
              <a:ext uri="{FF2B5EF4-FFF2-40B4-BE49-F238E27FC236}">
                <a16:creationId xmlns:a16="http://schemas.microsoft.com/office/drawing/2014/main" id="{A267A453-2BDF-4C9A-89AF-6CDB834CE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Tree>
    <p:extLst>
      <p:ext uri="{BB962C8B-B14F-4D97-AF65-F5344CB8AC3E}">
        <p14:creationId xmlns:p14="http://schemas.microsoft.com/office/powerpoint/2010/main" val="590687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461664"/>
            <a:ext cx="11391901" cy="1143000"/>
          </a:xfrm>
        </p:spPr>
        <p:txBody>
          <a:bodyPr>
            <a:noAutofit/>
          </a:bodyPr>
          <a:lstStyle/>
          <a:p>
            <a:pPr algn="l">
              <a:lnSpc>
                <a:spcPct val="115000"/>
              </a:lnSpc>
              <a:spcBef>
                <a:spcPts val="0"/>
              </a:spcBef>
            </a:pPr>
            <a:r>
              <a:rPr lang="en-US" sz="3800" b="1">
                <a:latin typeface="Centaur"/>
              </a:rPr>
              <a:t>5.4  Appendix – Sample Individual Community Service Plan</a:t>
            </a:r>
            <a:endParaRPr lang="en-US" sz="3800">
              <a:latin typeface="Centaur"/>
            </a:endParaRPr>
          </a:p>
        </p:txBody>
      </p:sp>
      <p:sp>
        <p:nvSpPr>
          <p:cNvPr id="3" name="Content Placeholder 2"/>
          <p:cNvSpPr>
            <a:spLocks noGrp="1"/>
          </p:cNvSpPr>
          <p:nvPr>
            <p:ph idx="1"/>
          </p:nvPr>
        </p:nvSpPr>
        <p:spPr>
          <a:xfrm>
            <a:off x="495299" y="1714500"/>
            <a:ext cx="11125200" cy="4838700"/>
          </a:xfrm>
        </p:spPr>
        <p:txBody>
          <a:bodyPr vert="horz" lIns="91440" tIns="45720" rIns="91440" bIns="45720" rtlCol="0" anchor="t">
            <a:normAutofit/>
          </a:bodyPr>
          <a:lstStyle/>
          <a:p>
            <a:pPr marL="0" marR="0" indent="0">
              <a:spcBef>
                <a:spcPts val="0"/>
              </a:spcBef>
              <a:spcAft>
                <a:spcPts val="0"/>
              </a:spcAft>
              <a:buNone/>
            </a:pPr>
            <a:r>
              <a:rPr lang="en-US" sz="24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Updated report</a:t>
            </a:r>
            <a:endParaRPr lang="en-US" sz="24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b="1" i="1">
                <a:effectLst/>
                <a:latin typeface="Garamond" panose="02020404030301010803" pitchFamily="18" charset="0"/>
                <a:ea typeface="Times New Roman" panose="02020603050405020304" pitchFamily="18" charset="0"/>
                <a:cs typeface="Segoe UI" panose="020B0502040204020203" pitchFamily="34" charset="0"/>
              </a:rPr>
              <a:t> </a:t>
            </a:r>
            <a:endParaRPr lang="en-US" sz="24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strike="sngStrike">
                <a:solidFill>
                  <a:srgbClr val="000000"/>
                </a:solidFill>
                <a:effectLst/>
                <a:latin typeface="Times New Roman" panose="02020603050405020304" pitchFamily="18" charset="0"/>
                <a:ea typeface="Times New Roman" panose="02020603050405020304" pitchFamily="18" charset="0"/>
              </a:rPr>
              <a:t>The scholar has voluntarily agreed to perform community service during the following: • Months of service/work: __________________________________________ </a:t>
            </a:r>
            <a:endParaRPr lang="en-US" sz="24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strike="sngStrike">
                <a:solidFill>
                  <a:srgbClr val="000000"/>
                </a:solidFill>
                <a:effectLst/>
                <a:latin typeface="Times New Roman" panose="02020603050405020304" pitchFamily="18" charset="0"/>
                <a:ea typeface="Times New Roman" panose="02020603050405020304" pitchFamily="18" charset="0"/>
              </a:rPr>
              <a:t>• Days of the week: ________________________________________________ </a:t>
            </a:r>
            <a:endParaRPr lang="en-US" sz="24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strike="sngStrike">
                <a:solidFill>
                  <a:srgbClr val="000000"/>
                </a:solidFill>
                <a:effectLst/>
                <a:latin typeface="Times New Roman" panose="02020603050405020304" pitchFamily="18" charset="0"/>
                <a:ea typeface="Times New Roman" panose="02020603050405020304" pitchFamily="18" charset="0"/>
              </a:rPr>
              <a:t>• Hours of the day: ________________________________________________ </a:t>
            </a:r>
            <a:endParaRPr lang="en-US" sz="24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u="none" strike="noStrike">
                <a:solidFill>
                  <a:srgbClr val="00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strike="sngStrike">
                <a:solidFill>
                  <a:srgbClr val="000000"/>
                </a:solidFill>
                <a:effectLst/>
                <a:latin typeface="Times New Roman" panose="02020603050405020304" pitchFamily="18" charset="0"/>
                <a:ea typeface="Times New Roman" panose="02020603050405020304" pitchFamily="18" charset="0"/>
              </a:rPr>
              <a:t>Special events to be programmed: </a:t>
            </a:r>
            <a:endParaRPr lang="en-US" sz="24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u="none" strike="noStrike">
                <a:solidFill>
                  <a:srgbClr val="00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strike="sngStrike">
                <a:solidFill>
                  <a:srgbClr val="000000"/>
                </a:solidFill>
                <a:effectLst/>
                <a:latin typeface="Times New Roman" panose="02020603050405020304" pitchFamily="18" charset="0"/>
                <a:ea typeface="Times New Roman" panose="02020603050405020304" pitchFamily="18" charset="0"/>
              </a:rPr>
              <a:t>How will community service/work be recorded and reviewed?</a:t>
            </a:r>
            <a:r>
              <a:rPr lang="en-US" sz="2400">
                <a:solidFill>
                  <a:srgbClr val="00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a:solidFill>
                  <a:srgbClr val="2E74B5"/>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u="sng">
                <a:solidFill>
                  <a:srgbClr val="FF0000"/>
                </a:solidFill>
                <a:effectLst/>
                <a:latin typeface="Times New Roman" panose="02020603050405020304" pitchFamily="18" charset="0"/>
                <a:ea typeface="Times New Roman" panose="02020603050405020304" pitchFamily="18" charset="0"/>
              </a:rPr>
              <a:t>How will community service be monitored?</a:t>
            </a:r>
            <a:endParaRPr lang="en-US" sz="240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1B61A3BB-CD8E-C50E-7277-053EBE14B117}"/>
              </a:ext>
            </a:extLst>
          </p:cNvPr>
          <p:cNvSpPr txBox="1"/>
          <p:nvPr/>
        </p:nvSpPr>
        <p:spPr>
          <a:xfrm>
            <a:off x="8871423" y="-1"/>
            <a:ext cx="3330102" cy="461665"/>
          </a:xfrm>
          <a:prstGeom prst="rect">
            <a:avLst/>
          </a:prstGeom>
          <a:solidFill>
            <a:srgbClr val="E0A854"/>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Scholarship</a:t>
            </a:r>
          </a:p>
        </p:txBody>
      </p:sp>
    </p:spTree>
    <p:extLst>
      <p:ext uri="{BB962C8B-B14F-4D97-AF65-F5344CB8AC3E}">
        <p14:creationId xmlns:p14="http://schemas.microsoft.com/office/powerpoint/2010/main" val="1336618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461664"/>
            <a:ext cx="10858501" cy="1143000"/>
          </a:xfrm>
        </p:spPr>
        <p:txBody>
          <a:bodyPr>
            <a:noAutofit/>
          </a:bodyPr>
          <a:lstStyle/>
          <a:p>
            <a:pPr algn="l">
              <a:lnSpc>
                <a:spcPct val="115000"/>
              </a:lnSpc>
              <a:spcBef>
                <a:spcPts val="0"/>
              </a:spcBef>
            </a:pPr>
            <a:r>
              <a:rPr lang="en-US" sz="3800" b="1">
                <a:latin typeface="Centaur"/>
              </a:rPr>
              <a:t>5.5  Appendix – Sample Community Service Form</a:t>
            </a:r>
            <a:endParaRPr lang="en-US" sz="3800">
              <a:latin typeface="Centaur"/>
            </a:endParaRPr>
          </a:p>
        </p:txBody>
      </p:sp>
      <p:sp>
        <p:nvSpPr>
          <p:cNvPr id="3" name="Content Placeholder 2"/>
          <p:cNvSpPr>
            <a:spLocks noGrp="1"/>
          </p:cNvSpPr>
          <p:nvPr>
            <p:ph idx="1"/>
          </p:nvPr>
        </p:nvSpPr>
        <p:spPr>
          <a:xfrm>
            <a:off x="495299" y="1714500"/>
            <a:ext cx="11125200" cy="4838700"/>
          </a:xfrm>
        </p:spPr>
        <p:txBody>
          <a:bodyPr vert="horz" lIns="91440" tIns="45720" rIns="91440" bIns="45720" rtlCol="0" anchor="t">
            <a:normAutofit/>
          </a:bodyPr>
          <a:lstStyle/>
          <a:p>
            <a:pPr marL="0" marR="0" indent="0">
              <a:spcBef>
                <a:spcPts val="0"/>
              </a:spcBef>
              <a:spcAft>
                <a:spcPts val="0"/>
              </a:spcAft>
              <a:buNone/>
            </a:pPr>
            <a:r>
              <a:rPr lang="en-US" sz="24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Updated report</a:t>
            </a:r>
            <a:endParaRPr lang="en-US" sz="240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1000"/>
              </a:spcAft>
              <a:buNone/>
            </a:pPr>
            <a:r>
              <a:rPr lang="en-US" sz="2400" u="none" strike="noStrike">
                <a:solidFill>
                  <a:srgbClr val="FF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1000"/>
              </a:spcAft>
              <a:buNone/>
            </a:pPr>
            <a:r>
              <a:rPr lang="en-US" sz="2400" strike="sngStrike">
                <a:solidFill>
                  <a:srgbClr val="000000"/>
                </a:solidFill>
                <a:effectLst/>
                <a:latin typeface="Times New Roman" panose="02020603050405020304" pitchFamily="18" charset="0"/>
                <a:ea typeface="Calibri" panose="020F0502020204030204" pitchFamily="34" charset="0"/>
              </a:rPr>
              <a:t>Total of hours: ___________</a:t>
            </a:r>
            <a:endParaRPr lang="en-US" sz="240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1000"/>
              </a:spcAft>
              <a:buNone/>
            </a:pPr>
            <a:r>
              <a:rPr lang="en-US" sz="2400" u="sng">
                <a:solidFill>
                  <a:srgbClr val="FF0000"/>
                </a:solidFill>
                <a:effectLst/>
                <a:latin typeface="Times New Roman" panose="02020603050405020304" pitchFamily="18" charset="0"/>
                <a:ea typeface="Calibri" panose="020F0502020204030204" pitchFamily="34" charset="0"/>
              </a:rPr>
              <a:t>In what areas did the scholar perform well?</a:t>
            </a:r>
            <a:br>
              <a:rPr lang="en-US" sz="2400" u="sng">
                <a:solidFill>
                  <a:srgbClr val="FF0000"/>
                </a:solidFill>
                <a:effectLst/>
                <a:latin typeface="Times New Roman" panose="02020603050405020304" pitchFamily="18" charset="0"/>
                <a:ea typeface="Calibri" panose="020F0502020204030204" pitchFamily="34" charset="0"/>
              </a:rPr>
            </a:br>
            <a:r>
              <a:rPr lang="en-US" sz="2400" u="sng">
                <a:solidFill>
                  <a:srgbClr val="FF0000"/>
                </a:solidFill>
                <a:effectLst/>
                <a:latin typeface="Times New Roman" panose="02020603050405020304" pitchFamily="18" charset="0"/>
                <a:ea typeface="Calibri" panose="020F0502020204030204" pitchFamily="34" charset="0"/>
              </a:rPr>
              <a:t>In what areas could the scholar improve? </a:t>
            </a:r>
          </a:p>
          <a:p>
            <a:pPr marL="0" indent="0">
              <a:buNone/>
            </a:pPr>
            <a:r>
              <a:rPr lang="en-US" sz="2400" u="sng">
                <a:solidFill>
                  <a:srgbClr val="FF0000"/>
                </a:solidFill>
                <a:effectLst/>
                <a:latin typeface="Times New Roman" panose="02020603050405020304" pitchFamily="18" charset="0"/>
                <a:ea typeface="Calibri" panose="020F0502020204030204" pitchFamily="34" charset="0"/>
              </a:rPr>
              <a:t>How was the scholar’s attitude while carrying out service?</a:t>
            </a:r>
            <a:endParaRPr lang="en-US" sz="2400" u="sng">
              <a:solidFill>
                <a:srgbClr val="FF0000"/>
              </a:solidFill>
              <a:latin typeface="Centaur" panose="020305040502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CA24A766-8847-AA03-2510-B74D28FD2A49}"/>
              </a:ext>
            </a:extLst>
          </p:cNvPr>
          <p:cNvSpPr txBox="1"/>
          <p:nvPr/>
        </p:nvSpPr>
        <p:spPr>
          <a:xfrm>
            <a:off x="8871423" y="-1"/>
            <a:ext cx="3330102" cy="461665"/>
          </a:xfrm>
          <a:prstGeom prst="rect">
            <a:avLst/>
          </a:prstGeom>
          <a:solidFill>
            <a:srgbClr val="E0A854"/>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Scholarship</a:t>
            </a:r>
          </a:p>
        </p:txBody>
      </p:sp>
    </p:spTree>
    <p:extLst>
      <p:ext uri="{BB962C8B-B14F-4D97-AF65-F5344CB8AC3E}">
        <p14:creationId xmlns:p14="http://schemas.microsoft.com/office/powerpoint/2010/main" val="3144847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hild sitting in a classroom&#10;&#10;Description automatically generated">
            <a:extLst>
              <a:ext uri="{FF2B5EF4-FFF2-40B4-BE49-F238E27FC236}">
                <a16:creationId xmlns:a16="http://schemas.microsoft.com/office/drawing/2014/main" id="{549B84BA-1799-B303-2D29-C9C4D46DA8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941" b="-2254"/>
          <a:stretch/>
        </p:blipFill>
        <p:spPr>
          <a:xfrm>
            <a:off x="-42836" y="0"/>
            <a:ext cx="12277671" cy="7064829"/>
          </a:xfrm>
          <a:prstGeom prst="rect">
            <a:avLst/>
          </a:prstGeom>
        </p:spPr>
      </p:pic>
      <p:sp>
        <p:nvSpPr>
          <p:cNvPr id="2055" name="Freeform: Shape 2054">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p:cNvSpPr txBox="1"/>
          <p:nvPr/>
        </p:nvSpPr>
        <p:spPr>
          <a:xfrm>
            <a:off x="603504" y="4390637"/>
            <a:ext cx="8856059" cy="1528718"/>
          </a:xfrm>
          <a:prstGeom prst="rect">
            <a:avLst/>
          </a:prstGeom>
        </p:spPr>
        <p:txBody>
          <a:bodyPr vert="horz" lIns="91440" tIns="45720" rIns="91440" bIns="45720" rtlCol="0" anchor="b">
            <a:normAutofit fontScale="55000" lnSpcReduction="20000"/>
          </a:bodyPr>
          <a:lstStyle/>
          <a:p>
            <a:pPr>
              <a:lnSpc>
                <a:spcPct val="90000"/>
              </a:lnSpc>
              <a:spcBef>
                <a:spcPct val="0"/>
              </a:spcBef>
              <a:spcAft>
                <a:spcPts val="2400"/>
              </a:spcAft>
            </a:pPr>
            <a:r>
              <a:rPr lang="en-US" sz="5400">
                <a:solidFill>
                  <a:srgbClr val="FFFFFF"/>
                </a:solidFill>
                <a:latin typeface="+mj-lt"/>
                <a:ea typeface="+mj-ea"/>
                <a:cs typeface="+mj-cs"/>
              </a:rPr>
              <a:t> </a:t>
            </a:r>
            <a:r>
              <a:rPr lang="en-US" sz="8600">
                <a:solidFill>
                  <a:srgbClr val="FFFFFF"/>
                </a:solidFill>
                <a:latin typeface="+mj-lt"/>
                <a:ea typeface="+mj-ea"/>
                <a:cs typeface="+mj-cs"/>
              </a:rPr>
              <a:t>Trips Manual / Vocations Manual</a:t>
            </a:r>
          </a:p>
          <a:p>
            <a:pPr>
              <a:lnSpc>
                <a:spcPct val="90000"/>
              </a:lnSpc>
              <a:spcBef>
                <a:spcPct val="0"/>
              </a:spcBef>
              <a:spcAft>
                <a:spcPts val="2400"/>
              </a:spcAft>
            </a:pPr>
            <a:r>
              <a:rPr lang="en-US" sz="5800">
                <a:solidFill>
                  <a:srgbClr val="FFFFFF"/>
                </a:solidFill>
                <a:latin typeface="+mj-lt"/>
                <a:ea typeface="+mj-ea"/>
                <a:cs typeface="+mj-cs"/>
              </a:rPr>
              <a:t>No significant changes</a:t>
            </a:r>
          </a:p>
        </p:txBody>
      </p:sp>
      <p:pic>
        <p:nvPicPr>
          <p:cNvPr id="2" name="Picture 1">
            <a:extLst>
              <a:ext uri="{FF2B5EF4-FFF2-40B4-BE49-F238E27FC236}">
                <a16:creationId xmlns:a16="http://schemas.microsoft.com/office/drawing/2014/main" id="{B7A56781-7335-146C-4311-D59BF671CF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Tree>
    <p:extLst>
      <p:ext uri="{BB962C8B-B14F-4D97-AF65-F5344CB8AC3E}">
        <p14:creationId xmlns:p14="http://schemas.microsoft.com/office/powerpoint/2010/main" val="2545833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in a window&#10;&#10;Description automatically generated">
            <a:extLst>
              <a:ext uri="{FF2B5EF4-FFF2-40B4-BE49-F238E27FC236}">
                <a16:creationId xmlns:a16="http://schemas.microsoft.com/office/drawing/2014/main" id="{272ED6B6-6C64-9768-F267-DF724F5531D4}"/>
              </a:ext>
            </a:extLst>
          </p:cNvPr>
          <p:cNvPicPr>
            <a:picLocks noChangeAspect="1"/>
          </p:cNvPicPr>
          <p:nvPr/>
        </p:nvPicPr>
        <p:blipFill rotWithShape="1">
          <a:blip r:embed="rId2" cstate="print">
            <a:alphaModFix amt="80000"/>
            <a:extLst>
              <a:ext uri="{28A0092B-C50C-407E-A947-70E740481C1C}">
                <a14:useLocalDpi xmlns:a14="http://schemas.microsoft.com/office/drawing/2010/main" val="0"/>
              </a:ext>
            </a:extLst>
          </a:blip>
          <a:srcRect t="11424" b="4307"/>
          <a:stretch/>
        </p:blipFill>
        <p:spPr>
          <a:xfrm>
            <a:off x="20" y="1"/>
            <a:ext cx="12191980" cy="6857999"/>
          </a:xfrm>
          <a:prstGeom prst="rect">
            <a:avLst/>
          </a:prstGeom>
        </p:spPr>
      </p:pic>
      <p:sp>
        <p:nvSpPr>
          <p:cNvPr id="6" name="TextBox 5"/>
          <p:cNvSpPr txBox="1"/>
          <p:nvPr/>
        </p:nvSpPr>
        <p:spPr>
          <a:xfrm>
            <a:off x="1524000" y="1317171"/>
            <a:ext cx="9144000" cy="963994"/>
          </a:xfrm>
          <a:prstGeom prst="rect">
            <a:avLst/>
          </a:prstGeom>
        </p:spPr>
        <p:txBody>
          <a:bodyPr vert="horz" lIns="91440" tIns="45720" rIns="91440" bIns="45720" rtlCol="0" anchor="b">
            <a:normAutofit/>
          </a:bodyPr>
          <a:lstStyle/>
          <a:p>
            <a:pPr algn="ctr">
              <a:lnSpc>
                <a:spcPct val="90000"/>
              </a:lnSpc>
              <a:spcBef>
                <a:spcPct val="0"/>
              </a:spcBef>
              <a:spcAft>
                <a:spcPts val="2400"/>
              </a:spcAft>
            </a:pPr>
            <a:r>
              <a:rPr lang="en-US" sz="6000">
                <a:solidFill>
                  <a:srgbClr val="FFFFFF"/>
                </a:solidFill>
                <a:latin typeface="+mj-lt"/>
                <a:ea typeface="+mj-ea"/>
                <a:cs typeface="+mj-cs"/>
              </a:rPr>
              <a:t> Questions?</a:t>
            </a:r>
          </a:p>
        </p:txBody>
      </p:sp>
      <p:pic>
        <p:nvPicPr>
          <p:cNvPr id="19" name="Picture 18">
            <a:extLst>
              <a:ext uri="{FF2B5EF4-FFF2-40B4-BE49-F238E27FC236}">
                <a16:creationId xmlns:a16="http://schemas.microsoft.com/office/drawing/2014/main" id="{01F18167-C3C9-4E2A-BAD7-9F19824F1C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Tree>
    <p:extLst>
      <p:ext uri="{BB962C8B-B14F-4D97-AF65-F5344CB8AC3E}">
        <p14:creationId xmlns:p14="http://schemas.microsoft.com/office/powerpoint/2010/main" val="294272806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152400"/>
            <a:ext cx="10858501" cy="1143000"/>
          </a:xfrm>
        </p:spPr>
        <p:txBody>
          <a:bodyPr>
            <a:noAutofit/>
          </a:bodyPr>
          <a:lstStyle/>
          <a:p>
            <a:pPr algn="l">
              <a:lnSpc>
                <a:spcPct val="115000"/>
              </a:lnSpc>
              <a:spcBef>
                <a:spcPts val="0"/>
              </a:spcBef>
            </a:pPr>
            <a:r>
              <a:rPr lang="en-US" sz="3800" b="1">
                <a:latin typeface="Centaur"/>
              </a:rPr>
              <a:t>General changes</a:t>
            </a:r>
            <a:endParaRPr lang="en-US" sz="3800">
              <a:latin typeface="Centaur"/>
            </a:endParaRPr>
          </a:p>
        </p:txBody>
      </p:sp>
      <p:sp>
        <p:nvSpPr>
          <p:cNvPr id="3" name="Content Placeholder 2"/>
          <p:cNvSpPr>
            <a:spLocks noGrp="1"/>
          </p:cNvSpPr>
          <p:nvPr>
            <p:ph idx="1"/>
          </p:nvPr>
        </p:nvSpPr>
        <p:spPr>
          <a:xfrm>
            <a:off x="495299" y="1219200"/>
            <a:ext cx="11125200" cy="5334000"/>
          </a:xfrm>
        </p:spPr>
        <p:txBody>
          <a:bodyPr vert="horz" lIns="91440" tIns="45720" rIns="91440" bIns="45720" rtlCol="0" anchor="t">
            <a:normAutofit/>
          </a:bodyPr>
          <a:lstStyle/>
          <a:p>
            <a:pPr marL="342900" marR="0" lvl="0" indent="-342900">
              <a:spcBef>
                <a:spcPts val="0"/>
              </a:spcBef>
              <a:spcAft>
                <a:spcPts val="1200"/>
              </a:spcAft>
              <a:buFont typeface="Symbol" panose="05050102010706020507" pitchFamily="18" charset="2"/>
              <a:buChar char=""/>
            </a:pPr>
            <a:r>
              <a:rPr lang="en-US" sz="2800">
                <a:effectLst/>
                <a:latin typeface="Garamond" panose="02020404030301010803" pitchFamily="18" charset="0"/>
                <a:ea typeface="Times New Roman" panose="02020603050405020304" pitchFamily="18" charset="0"/>
              </a:rPr>
              <a:t>Changed "Unbound-Kansas" to "Unbound headquarters" to reflect the fact that the Unbound headquarters has become geographically distributed with staff serving in multiple cities and countries. </a:t>
            </a:r>
            <a:endParaRPr lang="en-US" sz="2800">
              <a:latin typeface="Times New Roman" panose="02020603050405020304" pitchFamily="18" charset="0"/>
              <a:ea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US" sz="2800">
                <a:effectLst/>
                <a:latin typeface="Garamond" panose="02020404030301010803" pitchFamily="18" charset="0"/>
                <a:ea typeface="Calibri" panose="020F0502020204030204" pitchFamily="34" charset="0"/>
                <a:cs typeface="Times New Roman" panose="02020603050405020304" pitchFamily="18" charset="0"/>
              </a:rPr>
              <a:t>Added gender inclusive language in the Spanish version of the manual</a:t>
            </a:r>
            <a:endParaRPr lang="en-US" sz="2400">
              <a:solidFill>
                <a:srgbClr val="FF0000"/>
              </a:solidFill>
              <a:latin typeface="Centaur" panose="02030504050205020304" pitchFamily="18" charset="0"/>
              <a:ea typeface="Calibri" panose="020F0502020204030204" pitchFamily="34" charset="0"/>
              <a:cs typeface="Arial" panose="020B0604020202020204" pitchFamily="34" charset="0"/>
            </a:endParaRPr>
          </a:p>
          <a:p>
            <a:pPr marL="0" indent="0">
              <a:lnSpc>
                <a:spcPct val="115000"/>
              </a:lnSpc>
              <a:spcBef>
                <a:spcPts val="0"/>
              </a:spcBef>
              <a:spcAft>
                <a:spcPts val="1000"/>
              </a:spcAft>
              <a:buNone/>
            </a:pPr>
            <a:endParaRPr lang="en-US" sz="2000">
              <a:latin typeface="Centaur" panose="020305040502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5CBF3FF5-2B83-96B8-519A-F8E6366EC6D1}"/>
              </a:ext>
            </a:extLst>
          </p:cNvPr>
          <p:cNvSpPr txBox="1"/>
          <p:nvPr/>
        </p:nvSpPr>
        <p:spPr>
          <a:xfrm>
            <a:off x="8871423" y="-1"/>
            <a:ext cx="3330102" cy="461665"/>
          </a:xfrm>
          <a:prstGeom prst="rect">
            <a:avLst/>
          </a:prstGeom>
          <a:solidFill>
            <a:srgbClr val="769D7F"/>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Sponsorship</a:t>
            </a:r>
          </a:p>
        </p:txBody>
      </p:sp>
    </p:spTree>
    <p:extLst>
      <p:ext uri="{BB962C8B-B14F-4D97-AF65-F5344CB8AC3E}">
        <p14:creationId xmlns:p14="http://schemas.microsoft.com/office/powerpoint/2010/main" val="693315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152400"/>
            <a:ext cx="10858501" cy="1143000"/>
          </a:xfrm>
        </p:spPr>
        <p:txBody>
          <a:bodyPr>
            <a:noAutofit/>
          </a:bodyPr>
          <a:lstStyle/>
          <a:p>
            <a:pPr algn="l">
              <a:lnSpc>
                <a:spcPct val="115000"/>
              </a:lnSpc>
              <a:spcBef>
                <a:spcPts val="0"/>
              </a:spcBef>
            </a:pPr>
            <a:r>
              <a:rPr lang="en-US" sz="3800" b="1">
                <a:latin typeface="Centaur"/>
              </a:rPr>
              <a:t>5.2.6 Poverty Stoplight</a:t>
            </a:r>
            <a:endParaRPr lang="en-US" sz="3800">
              <a:latin typeface="Centaur"/>
            </a:endParaRPr>
          </a:p>
        </p:txBody>
      </p:sp>
      <p:sp>
        <p:nvSpPr>
          <p:cNvPr id="3" name="Content Placeholder 2"/>
          <p:cNvSpPr>
            <a:spLocks noGrp="1"/>
          </p:cNvSpPr>
          <p:nvPr>
            <p:ph idx="1"/>
          </p:nvPr>
        </p:nvSpPr>
        <p:spPr>
          <a:xfrm>
            <a:off x="495299" y="1219200"/>
            <a:ext cx="11125200" cy="5334000"/>
          </a:xfrm>
        </p:spPr>
        <p:txBody>
          <a:bodyPr vert="horz" lIns="91440" tIns="45720" rIns="91440" bIns="45720" rtlCol="0" anchor="t">
            <a:normAutofit/>
          </a:bodyPr>
          <a:lstStyle/>
          <a:p>
            <a:pPr marL="0" marR="0" indent="0">
              <a:spcBef>
                <a:spcPts val="0"/>
              </a:spcBef>
              <a:spcAft>
                <a:spcPts val="0"/>
              </a:spcAft>
              <a:buNone/>
            </a:pPr>
            <a:r>
              <a:rPr lang="en-US" sz="22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New section to describe the role of the Poverty Stoplight methodology and survey in Unbound’s program and communicate intention to administer the survey annually with all sponsored families.</a:t>
            </a:r>
            <a:endParaRPr lang="en-US" sz="22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200" i="1">
                <a:effectLst/>
                <a:latin typeface="Garamond" panose="02020404030301010803" pitchFamily="18" charset="0"/>
                <a:ea typeface="Times New Roman" panose="02020603050405020304" pitchFamily="18" charset="0"/>
                <a:cs typeface="Segoe UI" panose="020B0502040204020203" pitchFamily="34" charset="0"/>
              </a:rPr>
              <a:t> </a:t>
            </a:r>
            <a:endParaRPr lang="en-US" sz="220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1000"/>
              </a:spcAft>
              <a:buNone/>
            </a:pPr>
            <a:r>
              <a:rPr lang="en-US" sz="2200" u="sng">
                <a:solidFill>
                  <a:srgbClr val="FF0000"/>
                </a:solidFill>
                <a:effectLst/>
                <a:latin typeface="Garamond" panose="02020404030301010803" pitchFamily="18" charset="0"/>
                <a:ea typeface="Calibri" panose="020F0502020204030204" pitchFamily="34" charset="0"/>
              </a:rPr>
              <a:t>Poverty Stoplight is both a self-assessment survey for sponsored families and an intervention model that enables families to develop practical solutions to overcome their specific challenges. Project teams collaborate with representatives of sponsored families to identify relevant indicators and create definitions for extreme poverty (red), poverty (yellow), and no poverty (green) for each indicator. This survey and methodology are a direct application of Goal Orientation tools to achieve all Unbound 9 Program Characteristics.</a:t>
            </a:r>
            <a:endParaRPr lang="en-US" sz="2200">
              <a:effectLst/>
              <a:latin typeface="Times New Roman" panose="02020603050405020304" pitchFamily="18" charset="0"/>
              <a:ea typeface="Calibri" panose="020F0502020204030204" pitchFamily="34" charset="0"/>
            </a:endParaRPr>
          </a:p>
          <a:p>
            <a:pPr marL="0" indent="0">
              <a:buNone/>
            </a:pPr>
            <a:r>
              <a:rPr lang="en-US" sz="2200" u="sng">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The survey includes three sections. The first section is socioeconomic data about the family. The second section is the family’s self-assessment for the locally selected indicators. The third section is where each family selects priorities and develops action plans to improve their status on the selected indicators. Unbound’s goal is that all sponsored families update their responses to the second and third sections (indicators and priorities) of the survey at least once per year.</a:t>
            </a:r>
            <a:r>
              <a:rPr lang="en-US" sz="220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 </a:t>
            </a:r>
            <a:endParaRPr lang="en-US" sz="2200" i="1">
              <a:solidFill>
                <a:srgbClr val="000000"/>
              </a:solidFill>
              <a:highlight>
                <a:srgbClr val="FFFF00"/>
              </a:highlight>
              <a:latin typeface="Calibri Light"/>
              <a:ea typeface="Calibri" panose="020F0502020204030204" pitchFamily="34" charset="0"/>
              <a:cs typeface="Calibri Light"/>
            </a:endParaRPr>
          </a:p>
          <a:p>
            <a:pPr lvl="1">
              <a:lnSpc>
                <a:spcPct val="114999"/>
              </a:lnSpc>
              <a:spcBef>
                <a:spcPts val="0"/>
              </a:spcBef>
              <a:spcAft>
                <a:spcPts val="1000"/>
              </a:spcAft>
            </a:pPr>
            <a:endParaRPr lang="en-US" sz="1600">
              <a:solidFill>
                <a:srgbClr val="FF0000"/>
              </a:solidFill>
              <a:latin typeface="Centaur" panose="02030504050205020304" pitchFamily="18" charset="0"/>
              <a:ea typeface="Calibri" panose="020F0502020204030204" pitchFamily="34" charset="0"/>
              <a:cs typeface="Arial" panose="020B0604020202020204" pitchFamily="34" charset="0"/>
            </a:endParaRPr>
          </a:p>
          <a:p>
            <a:pPr marL="0" indent="0">
              <a:lnSpc>
                <a:spcPct val="115000"/>
              </a:lnSpc>
              <a:spcBef>
                <a:spcPts val="0"/>
              </a:spcBef>
              <a:spcAft>
                <a:spcPts val="1000"/>
              </a:spcAft>
              <a:buNone/>
            </a:pP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B1DB4A3F-927E-5AE2-C486-466ABA2BEEC0}"/>
              </a:ext>
            </a:extLst>
          </p:cNvPr>
          <p:cNvSpPr txBox="1"/>
          <p:nvPr/>
        </p:nvSpPr>
        <p:spPr>
          <a:xfrm>
            <a:off x="8871423" y="-1"/>
            <a:ext cx="3330102" cy="461665"/>
          </a:xfrm>
          <a:prstGeom prst="rect">
            <a:avLst/>
          </a:prstGeom>
          <a:solidFill>
            <a:srgbClr val="769D7F"/>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Sponsorship</a:t>
            </a:r>
          </a:p>
        </p:txBody>
      </p:sp>
    </p:spTree>
    <p:extLst>
      <p:ext uri="{BB962C8B-B14F-4D97-AF65-F5344CB8AC3E}">
        <p14:creationId xmlns:p14="http://schemas.microsoft.com/office/powerpoint/2010/main" val="3063399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408834C-E9BE-0E72-1207-B5C441E1D3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9" t="8478" r="1699" b="8631"/>
          <a:stretch/>
        </p:blipFill>
        <p:spPr bwMode="auto">
          <a:xfrm>
            <a:off x="-210634" y="0"/>
            <a:ext cx="12402634"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22649" y="5181600"/>
            <a:ext cx="9165009" cy="866775"/>
          </a:xfrm>
          <a:prstGeom prst="rect">
            <a:avLst/>
          </a:prstGeom>
          <a:solidFill>
            <a:srgbClr val="182952">
              <a:alpha val="85000"/>
            </a:srgbClr>
          </a:solidFill>
        </p:spPr>
        <p:txBody>
          <a:bodyPr vert="horz" lIns="91440" tIns="45720" rIns="91440" bIns="45720" rtlCol="0" anchor="ctr">
            <a:normAutofit/>
          </a:bodyPr>
          <a:lstStyle/>
          <a:p>
            <a:pPr algn="ctr">
              <a:lnSpc>
                <a:spcPct val="90000"/>
              </a:lnSpc>
              <a:spcBef>
                <a:spcPct val="0"/>
              </a:spcBef>
              <a:spcAft>
                <a:spcPts val="2400"/>
              </a:spcAft>
            </a:pPr>
            <a:r>
              <a:rPr lang="en-US" sz="4000">
                <a:solidFill>
                  <a:srgbClr val="FFFFFF"/>
                </a:solidFill>
                <a:latin typeface="+mj-lt"/>
                <a:ea typeface="+mj-ea"/>
                <a:cs typeface="+mj-cs"/>
              </a:rPr>
              <a:t> Financial Policies Manual</a:t>
            </a:r>
          </a:p>
        </p:txBody>
      </p:sp>
      <p:pic>
        <p:nvPicPr>
          <p:cNvPr id="18" name="Picture 17">
            <a:extLst>
              <a:ext uri="{FF2B5EF4-FFF2-40B4-BE49-F238E27FC236}">
                <a16:creationId xmlns:a16="http://schemas.microsoft.com/office/drawing/2014/main" id="{A267A453-2BDF-4C9A-89AF-6CDB834CE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Tree>
    <p:extLst>
      <p:ext uri="{BB962C8B-B14F-4D97-AF65-F5344CB8AC3E}">
        <p14:creationId xmlns:p14="http://schemas.microsoft.com/office/powerpoint/2010/main" val="2948935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088" y="152400"/>
            <a:ext cx="10668000" cy="1143000"/>
          </a:xfrm>
        </p:spPr>
        <p:txBody>
          <a:bodyPr>
            <a:noAutofit/>
          </a:bodyPr>
          <a:lstStyle/>
          <a:p>
            <a:pPr algn="l">
              <a:lnSpc>
                <a:spcPct val="115000"/>
              </a:lnSpc>
              <a:spcBef>
                <a:spcPts val="0"/>
              </a:spcBef>
            </a:pPr>
            <a:r>
              <a:rPr lang="en-US" sz="3400" b="1">
                <a:latin typeface="Centaur"/>
                <a:ea typeface="Calibri"/>
              </a:rPr>
              <a:t>2.5.2  Individual Sponsor Visits (ISVs) and Virtual Visits</a:t>
            </a:r>
            <a:endParaRPr lang="en-US" sz="3400" b="1">
              <a:latin typeface="Centaur"/>
            </a:endParaRPr>
          </a:p>
        </p:txBody>
      </p:sp>
      <p:sp>
        <p:nvSpPr>
          <p:cNvPr id="3" name="Content Placeholder 2"/>
          <p:cNvSpPr>
            <a:spLocks noGrp="1"/>
          </p:cNvSpPr>
          <p:nvPr>
            <p:ph idx="1"/>
          </p:nvPr>
        </p:nvSpPr>
        <p:spPr>
          <a:xfrm>
            <a:off x="310896" y="1100831"/>
            <a:ext cx="11558016" cy="5757169"/>
          </a:xfrm>
        </p:spPr>
        <p:txBody>
          <a:bodyPr vert="horz" lIns="91440" tIns="45720" rIns="91440" bIns="45720" rtlCol="0" anchor="t">
            <a:noAutofit/>
          </a:bodyPr>
          <a:lstStyle/>
          <a:p>
            <a:pPr marL="0" marR="0" indent="0">
              <a:spcBef>
                <a:spcPts val="0"/>
              </a:spcBef>
              <a:spcAft>
                <a:spcPts val="0"/>
              </a:spcAft>
              <a:buNone/>
            </a:pPr>
            <a:r>
              <a:rPr lang="en-US" sz="14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Changes to ISV reimbursement policy</a:t>
            </a:r>
            <a:endParaRPr lang="en-US" sz="14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4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 </a:t>
            </a:r>
            <a:endParaRPr lang="en-US" sz="140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1000"/>
              </a:spcAft>
              <a:buNone/>
            </a:pPr>
            <a:r>
              <a:rPr lang="en-US" sz="1400" u="sng">
                <a:solidFill>
                  <a:srgbClr val="FF0000"/>
                </a:solidFill>
                <a:effectLst/>
                <a:latin typeface="Garamond" panose="02020404030301010803" pitchFamily="18" charset="0"/>
                <a:ea typeface="Calibri" panose="020F0502020204030204" pitchFamily="34" charset="0"/>
              </a:rPr>
              <a:t>All expenses incurred by the project related to Individual Sponsor Visits (ISV) and Virtual Visits should be recorded to Fund 45, </a:t>
            </a:r>
            <a:r>
              <a:rPr lang="en-US" sz="1400" u="sng" err="1">
                <a:solidFill>
                  <a:srgbClr val="FF0000"/>
                </a:solidFill>
                <a:effectLst/>
                <a:latin typeface="Garamond" panose="02020404030301010803" pitchFamily="18" charset="0"/>
                <a:ea typeface="Calibri" panose="020F0502020204030204" pitchFamily="34" charset="0"/>
              </a:rPr>
              <a:t>Depto</a:t>
            </a:r>
            <a:r>
              <a:rPr lang="en-US" sz="1400" u="sng">
                <a:solidFill>
                  <a:srgbClr val="FF0000"/>
                </a:solidFill>
                <a:effectLst/>
                <a:latin typeface="Garamond" panose="02020404030301010803" pitchFamily="18" charset="0"/>
                <a:ea typeface="Calibri" panose="020F0502020204030204" pitchFamily="34" charset="0"/>
              </a:rPr>
              <a:t> 250 under Special Visit GL Group. The project should ensure to incur reasonable expenses for theses visits.</a:t>
            </a:r>
            <a:endParaRPr lang="en-US" sz="140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1000"/>
              </a:spcAft>
              <a:buNone/>
            </a:pPr>
            <a:r>
              <a:rPr lang="en-US" sz="1400" u="sng">
                <a:solidFill>
                  <a:srgbClr val="FF0000"/>
                </a:solidFill>
                <a:effectLst/>
                <a:latin typeface="Garamond" panose="02020404030301010803" pitchFamily="18" charset="0"/>
                <a:ea typeface="Calibri" panose="020F0502020204030204" pitchFamily="34" charset="0"/>
              </a:rPr>
              <a:t>Individual Sponsor Visits (ISVs) are an important part of the Unbound sponsorship program. The project will assume the expenses related to the ISV and maintain documentation and receipts of the expenses in order to request reimbursement, per the process described in the Financial Policies Manual.</a:t>
            </a:r>
            <a:endParaRPr lang="en-US" sz="140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1000"/>
              </a:spcAft>
              <a:buNone/>
            </a:pPr>
            <a:r>
              <a:rPr lang="en-US" sz="1400" u="sng">
                <a:solidFill>
                  <a:srgbClr val="FF0000"/>
                </a:solidFill>
                <a:effectLst/>
                <a:latin typeface="Garamond" panose="02020404030301010803" pitchFamily="18" charset="0"/>
                <a:ea typeface="Calibri" panose="020F0502020204030204" pitchFamily="34" charset="0"/>
              </a:rPr>
              <a:t>The project’s regional team and Sponsor Support ISV coordinators are in close contact and support with each other.  Projects may contact either team if there is an urgent ISV situation.</a:t>
            </a:r>
            <a:endParaRPr lang="en-US" sz="140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1000"/>
              </a:spcAft>
              <a:buNone/>
            </a:pPr>
            <a:r>
              <a:rPr lang="en-US" sz="1400" u="sng">
                <a:solidFill>
                  <a:srgbClr val="FF0000"/>
                </a:solidFill>
                <a:effectLst/>
                <a:latin typeface="Garamond" panose="02020404030301010803" pitchFamily="18" charset="0"/>
                <a:ea typeface="Calibri" panose="020F0502020204030204" pitchFamily="34" charset="0"/>
              </a:rPr>
              <a:t>Twice per year, in May and November, the project accountant will send Kansas supporting documentation and a report which lists the expenses incurred by the project for virtual visits and individual sponsor visits (ISVs) according to the following schedule:</a:t>
            </a:r>
            <a:endParaRPr lang="en-US" sz="1400">
              <a:effectLst/>
              <a:latin typeface="Times New Roman" panose="02020603050405020304" pitchFamily="18" charset="0"/>
              <a:ea typeface="Calibri" panose="020F0502020204030204" pitchFamily="34" charset="0"/>
            </a:endParaRPr>
          </a:p>
          <a:p>
            <a:pPr marL="0" marR="0" lvl="0" indent="0">
              <a:lnSpc>
                <a:spcPct val="115000"/>
              </a:lnSpc>
              <a:spcBef>
                <a:spcPts val="0"/>
              </a:spcBef>
              <a:spcAft>
                <a:spcPts val="1000"/>
              </a:spcAft>
              <a:buNone/>
            </a:pPr>
            <a:r>
              <a:rPr lang="en-US" sz="1400" u="sng">
                <a:solidFill>
                  <a:srgbClr val="FF0000"/>
                </a:solidFill>
                <a:effectLst/>
                <a:latin typeface="Garamond" panose="02020404030301010803" pitchFamily="18" charset="0"/>
                <a:ea typeface="Calibri" panose="020F0502020204030204" pitchFamily="34" charset="0"/>
              </a:rPr>
              <a:t>Send report and supporting documentation by May 10 for visits that occurred between November 1 and April 30. Reimbursement will be sent with the June transfer.</a:t>
            </a:r>
            <a:endParaRPr lang="en-US" sz="1400">
              <a:solidFill>
                <a:srgbClr val="FF0000"/>
              </a:solidFill>
              <a:effectLst/>
              <a:latin typeface="Times New Roman" panose="02020603050405020304" pitchFamily="18" charset="0"/>
              <a:ea typeface="Calibri" panose="020F0502020204030204" pitchFamily="34" charset="0"/>
            </a:endParaRPr>
          </a:p>
          <a:p>
            <a:pPr marL="0" marR="0" lvl="0" indent="0">
              <a:lnSpc>
                <a:spcPct val="115000"/>
              </a:lnSpc>
              <a:spcBef>
                <a:spcPts val="0"/>
              </a:spcBef>
              <a:spcAft>
                <a:spcPts val="1000"/>
              </a:spcAft>
              <a:buNone/>
            </a:pPr>
            <a:r>
              <a:rPr lang="en-US" sz="1400" u="sng">
                <a:solidFill>
                  <a:srgbClr val="FF0000"/>
                </a:solidFill>
                <a:effectLst/>
                <a:latin typeface="Garamond" panose="02020404030301010803" pitchFamily="18" charset="0"/>
                <a:ea typeface="Calibri" panose="020F0502020204030204" pitchFamily="34" charset="0"/>
              </a:rPr>
              <a:t>Send report and supporting documentation by November 10 for visits that occurred between May 1 and October 31. Reimbursement will be sent with the December transfer.</a:t>
            </a:r>
            <a:endParaRPr lang="en-US" sz="1400">
              <a:solidFill>
                <a:srgbClr val="FF0000"/>
              </a:solidFill>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0"/>
              </a:spcAft>
              <a:buNone/>
            </a:pPr>
            <a:r>
              <a:rPr lang="en-US" sz="1400" u="sng">
                <a:solidFill>
                  <a:srgbClr val="FF0000"/>
                </a:solidFill>
                <a:effectLst/>
                <a:latin typeface="Garamond" panose="02020404030301010803" pitchFamily="18" charset="0"/>
                <a:ea typeface="Calibri" panose="020F0502020204030204" pitchFamily="34" charset="0"/>
              </a:rPr>
              <a:t>The report format is similar to the format projects have used in the past to submit their expenses and receipts after an awareness trip. The Kansas regional accountant will share the format with you. The basic categories include:</a:t>
            </a:r>
            <a:endParaRPr lang="en-US" sz="140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0"/>
              </a:spcAft>
              <a:buNone/>
            </a:pPr>
            <a:r>
              <a:rPr lang="en-US" sz="1400" b="1" u="none" strike="noStrike">
                <a:solidFill>
                  <a:srgbClr val="FF0000"/>
                </a:solidFill>
                <a:effectLst/>
                <a:latin typeface="Garamond" panose="02020404030301010803" pitchFamily="18" charset="0"/>
                <a:ea typeface="Calibri" panose="020F0502020204030204" pitchFamily="34" charset="0"/>
              </a:rPr>
              <a:t> </a:t>
            </a:r>
            <a:endParaRPr lang="en-US" sz="140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0"/>
              </a:spcAft>
              <a:buNone/>
            </a:pPr>
            <a:r>
              <a:rPr lang="en-US" sz="1400" u="sng">
                <a:solidFill>
                  <a:srgbClr val="FF0000"/>
                </a:solidFill>
                <a:effectLst/>
                <a:latin typeface="Garamond" panose="02020404030301010803" pitchFamily="18" charset="0"/>
                <a:ea typeface="Calibri" panose="020F0502020204030204" pitchFamily="34" charset="0"/>
              </a:rPr>
              <a:t>o Transportation</a:t>
            </a:r>
            <a:endParaRPr lang="en-US" sz="140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0"/>
              </a:spcAft>
              <a:buNone/>
            </a:pPr>
            <a:r>
              <a:rPr lang="en-US" sz="1400" u="sng">
                <a:solidFill>
                  <a:srgbClr val="FF0000"/>
                </a:solidFill>
                <a:effectLst/>
                <a:latin typeface="Garamond" panose="02020404030301010803" pitchFamily="18" charset="0"/>
                <a:ea typeface="Calibri" panose="020F0502020204030204" pitchFamily="34" charset="0"/>
              </a:rPr>
              <a:t>o Meal or snack</a:t>
            </a:r>
            <a:endParaRPr lang="en-US" sz="140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0"/>
              </a:spcAft>
              <a:buNone/>
            </a:pPr>
            <a:r>
              <a:rPr lang="en-US" sz="1400" u="sng">
                <a:solidFill>
                  <a:srgbClr val="FF0000"/>
                </a:solidFill>
                <a:effectLst/>
                <a:latin typeface="Garamond" panose="02020404030301010803" pitchFamily="18" charset="0"/>
                <a:ea typeface="Calibri" panose="020F0502020204030204" pitchFamily="34" charset="0"/>
              </a:rPr>
              <a:t>o Internet / technology (for a virtual visit)</a:t>
            </a:r>
            <a:endParaRPr lang="en-US" sz="140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0"/>
              </a:spcAft>
              <a:buNone/>
            </a:pPr>
            <a:r>
              <a:rPr lang="en-US" sz="1400" u="sng">
                <a:solidFill>
                  <a:srgbClr val="FF0000"/>
                </a:solidFill>
                <a:effectLst/>
                <a:latin typeface="Garamond" panose="02020404030301010803" pitchFamily="18" charset="0"/>
                <a:ea typeface="Calibri" panose="020F0502020204030204" pitchFamily="34" charset="0"/>
              </a:rPr>
              <a:t>o Other</a:t>
            </a:r>
            <a:endParaRPr lang="en-US" sz="140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0"/>
              </a:spcAft>
              <a:buNone/>
            </a:pPr>
            <a:r>
              <a:rPr lang="en-US" sz="1400" b="1" u="none" strike="noStrike">
                <a:solidFill>
                  <a:srgbClr val="FF0000"/>
                </a:solidFill>
                <a:effectLst/>
                <a:latin typeface="Garamond" panose="02020404030301010803" pitchFamily="18" charset="0"/>
                <a:ea typeface="Calibri" panose="020F0502020204030204" pitchFamily="34" charset="0"/>
              </a:rPr>
              <a:t> </a:t>
            </a:r>
            <a:endParaRPr lang="en-US" sz="1400">
              <a:effectLst/>
              <a:latin typeface="Times New Roman" panose="02020603050405020304" pitchFamily="18" charset="0"/>
              <a:ea typeface="Calibri" panose="020F0502020204030204" pitchFamily="34" charset="0"/>
            </a:endParaRPr>
          </a:p>
        </p:txBody>
      </p:sp>
      <p:sp>
        <p:nvSpPr>
          <p:cNvPr id="4" name="TextBox 3">
            <a:extLst>
              <a:ext uri="{FF2B5EF4-FFF2-40B4-BE49-F238E27FC236}">
                <a16:creationId xmlns:a16="http://schemas.microsoft.com/office/drawing/2014/main" id="{40E901CE-2DD3-68FF-D2A5-0F95AB1E710E}"/>
              </a:ext>
            </a:extLst>
          </p:cNvPr>
          <p:cNvSpPr txBox="1"/>
          <p:nvPr/>
        </p:nvSpPr>
        <p:spPr>
          <a:xfrm>
            <a:off x="8871423" y="-1"/>
            <a:ext cx="3330102" cy="461665"/>
          </a:xfrm>
          <a:prstGeom prst="rect">
            <a:avLst/>
          </a:prstGeom>
          <a:solidFill>
            <a:srgbClr val="182952"/>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Financial Policies</a:t>
            </a:r>
          </a:p>
        </p:txBody>
      </p:sp>
    </p:spTree>
    <p:extLst>
      <p:ext uri="{BB962C8B-B14F-4D97-AF65-F5344CB8AC3E}">
        <p14:creationId xmlns:p14="http://schemas.microsoft.com/office/powerpoint/2010/main" val="3908364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087" y="152400"/>
            <a:ext cx="11652889" cy="1143000"/>
          </a:xfrm>
        </p:spPr>
        <p:txBody>
          <a:bodyPr>
            <a:noAutofit/>
          </a:bodyPr>
          <a:lstStyle/>
          <a:p>
            <a:pPr algn="l">
              <a:lnSpc>
                <a:spcPct val="115000"/>
              </a:lnSpc>
              <a:spcBef>
                <a:spcPts val="0"/>
              </a:spcBef>
            </a:pPr>
            <a:r>
              <a:rPr lang="en-US" sz="3400" b="1">
                <a:latin typeface="Centaur"/>
                <a:ea typeface="Calibri"/>
              </a:rPr>
              <a:t>2.5.2  Individual Sponsor Visits (ISVs) and Virtual Visits  </a:t>
            </a:r>
            <a:r>
              <a:rPr lang="en-US" sz="3400" b="1" i="1">
                <a:latin typeface="Centaur"/>
                <a:ea typeface="Calibri"/>
              </a:rPr>
              <a:t>(continued)</a:t>
            </a:r>
            <a:endParaRPr lang="en-US" sz="3400" b="1" i="1">
              <a:latin typeface="Centaur"/>
            </a:endParaRPr>
          </a:p>
        </p:txBody>
      </p:sp>
      <p:sp>
        <p:nvSpPr>
          <p:cNvPr id="3" name="Content Placeholder 2"/>
          <p:cNvSpPr>
            <a:spLocks noGrp="1"/>
          </p:cNvSpPr>
          <p:nvPr>
            <p:ph idx="1"/>
          </p:nvPr>
        </p:nvSpPr>
        <p:spPr>
          <a:xfrm>
            <a:off x="310896" y="1100831"/>
            <a:ext cx="11558016" cy="5528569"/>
          </a:xfrm>
        </p:spPr>
        <p:txBody>
          <a:bodyPr vert="horz" lIns="91440" tIns="45720" rIns="91440" bIns="45720" rtlCol="0" anchor="t">
            <a:noAutofit/>
          </a:bodyPr>
          <a:lstStyle/>
          <a:p>
            <a:pPr marL="0" marR="0" indent="0">
              <a:spcBef>
                <a:spcPts val="0"/>
              </a:spcBef>
              <a:spcAft>
                <a:spcPts val="0"/>
              </a:spcAft>
              <a:buNone/>
            </a:pPr>
            <a:r>
              <a:rPr lang="en-US" sz="18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Changes to ISV reimbursement policy</a:t>
            </a:r>
            <a:endParaRPr lang="en-US" sz="18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 </a:t>
            </a:r>
            <a:endParaRPr lang="en-US" sz="180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0"/>
              </a:spcAft>
              <a:buNone/>
            </a:pPr>
            <a:r>
              <a:rPr lang="en-US" sz="1800">
                <a:solidFill>
                  <a:srgbClr val="FF0000"/>
                </a:solidFill>
                <a:effectLst/>
                <a:latin typeface="Garamond" panose="02020404030301010803" pitchFamily="18" charset="0"/>
                <a:ea typeface="Calibri" panose="020F0502020204030204" pitchFamily="34" charset="0"/>
              </a:rPr>
              <a:t>…</a:t>
            </a:r>
          </a:p>
          <a:p>
            <a:pPr marL="0" marR="0" indent="0">
              <a:lnSpc>
                <a:spcPct val="115000"/>
              </a:lnSpc>
              <a:spcBef>
                <a:spcPts val="0"/>
              </a:spcBef>
              <a:spcAft>
                <a:spcPts val="0"/>
              </a:spcAft>
              <a:buNone/>
            </a:pPr>
            <a:endParaRPr lang="en-US" sz="1800" u="sng">
              <a:solidFill>
                <a:srgbClr val="FF0000"/>
              </a:solidFill>
              <a:latin typeface="Garamond" panose="02020404030301010803" pitchFamily="18" charset="0"/>
              <a:ea typeface="Calibri" panose="020F0502020204030204" pitchFamily="34" charset="0"/>
            </a:endParaRPr>
          </a:p>
          <a:p>
            <a:pPr marL="0" marR="0" indent="0">
              <a:lnSpc>
                <a:spcPct val="115000"/>
              </a:lnSpc>
              <a:spcBef>
                <a:spcPts val="0"/>
              </a:spcBef>
              <a:spcAft>
                <a:spcPts val="0"/>
              </a:spcAft>
              <a:buNone/>
            </a:pPr>
            <a:r>
              <a:rPr lang="en-US" sz="1800" u="sng">
                <a:solidFill>
                  <a:srgbClr val="FF0000"/>
                </a:solidFill>
                <a:effectLst/>
                <a:latin typeface="Garamond" panose="02020404030301010803" pitchFamily="18" charset="0"/>
                <a:ea typeface="Calibri" panose="020F0502020204030204" pitchFamily="34" charset="0"/>
              </a:rPr>
              <a:t>The project could possibly have expenses from ISVs as well as virtual visits. The project accountant should submit separate reports, one for virtual visits and one for individual sponsor visits (ISVs), organized by subproject. </a:t>
            </a:r>
            <a:endParaRPr lang="en-US" sz="180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0"/>
              </a:spcAft>
              <a:buNone/>
            </a:pPr>
            <a:r>
              <a:rPr lang="en-US" sz="1800" u="none" strike="noStrike">
                <a:solidFill>
                  <a:srgbClr val="FF0000"/>
                </a:solidFill>
                <a:effectLst/>
                <a:latin typeface="Garamond" panose="02020404030301010803" pitchFamily="18" charset="0"/>
                <a:ea typeface="Calibri" panose="020F0502020204030204" pitchFamily="34" charset="0"/>
              </a:rPr>
              <a:t> </a:t>
            </a:r>
            <a:endParaRPr lang="en-US" sz="180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0"/>
              </a:spcAft>
              <a:buNone/>
            </a:pPr>
            <a:r>
              <a:rPr lang="en-US" sz="1800" u="sng">
                <a:solidFill>
                  <a:srgbClr val="FF0000"/>
                </a:solidFill>
                <a:effectLst/>
                <a:latin typeface="Garamond" panose="02020404030301010803" pitchFamily="18" charset="0"/>
                <a:ea typeface="Calibri" panose="020F0502020204030204" pitchFamily="34" charset="0"/>
              </a:rPr>
              <a:t>Project accountant:</a:t>
            </a:r>
            <a:endParaRPr lang="en-US" sz="1800">
              <a:effectLst/>
              <a:latin typeface="Times New Roman" panose="02020603050405020304" pitchFamily="18" charset="0"/>
              <a:ea typeface="Calibri" panose="020F0502020204030204" pitchFamily="34" charset="0"/>
            </a:endParaRPr>
          </a:p>
          <a:p>
            <a:pPr marL="0" marR="0" lvl="0" indent="0">
              <a:lnSpc>
                <a:spcPct val="115000"/>
              </a:lnSpc>
              <a:spcBef>
                <a:spcPts val="0"/>
              </a:spcBef>
              <a:spcAft>
                <a:spcPts val="1000"/>
              </a:spcAft>
              <a:buNone/>
            </a:pPr>
            <a:r>
              <a:rPr lang="en-US" sz="1800" u="sng">
                <a:solidFill>
                  <a:srgbClr val="FF0000"/>
                </a:solidFill>
                <a:effectLst/>
                <a:latin typeface="Garamond" panose="02020404030301010803" pitchFamily="18" charset="0"/>
                <a:ea typeface="Calibri" panose="020F0502020204030204" pitchFamily="34" charset="0"/>
              </a:rPr>
              <a:t>Will send the report (see the Excel template) with the receipts from the expenses of the visits (virtual and ISVs), in the first ten days of the month listed above, in other words by May 10 and by November 10. The project will be reimbursed during the months of June and December, respectively, with the monthly transfer sent by Kansas. It’s important the project accountant respect these deadlines to guarantee timely reimbursement and avoid that Fund 45 has a negative balance, particularly at the close of the year. </a:t>
            </a:r>
            <a:endParaRPr lang="en-US" sz="1800">
              <a:solidFill>
                <a:srgbClr val="FF0000"/>
              </a:solidFill>
              <a:effectLst/>
              <a:latin typeface="Times New Roman" panose="02020603050405020304" pitchFamily="18" charset="0"/>
              <a:ea typeface="Calibri" panose="020F0502020204030204" pitchFamily="34" charset="0"/>
            </a:endParaRPr>
          </a:p>
          <a:p>
            <a:pPr marL="0" indent="0">
              <a:buNone/>
            </a:pPr>
            <a:r>
              <a:rPr lang="en-US" sz="1800" u="sng">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The report should be sent to Kansas regional account </a:t>
            </a:r>
            <a:endParaRPr lang="en-US" sz="1800">
              <a:effectLst/>
              <a:latin typeface="Times New Roman" panose="02020603050405020304" pitchFamily="18" charset="0"/>
              <a:ea typeface="Calibri" panose="020F0502020204030204" pitchFamily="34" charset="0"/>
            </a:endParaRPr>
          </a:p>
        </p:txBody>
      </p:sp>
      <p:sp>
        <p:nvSpPr>
          <p:cNvPr id="4" name="TextBox 3">
            <a:extLst>
              <a:ext uri="{FF2B5EF4-FFF2-40B4-BE49-F238E27FC236}">
                <a16:creationId xmlns:a16="http://schemas.microsoft.com/office/drawing/2014/main" id="{7123CD14-CC92-2A97-FC2F-EA83F3960914}"/>
              </a:ext>
            </a:extLst>
          </p:cNvPr>
          <p:cNvSpPr txBox="1"/>
          <p:nvPr/>
        </p:nvSpPr>
        <p:spPr>
          <a:xfrm>
            <a:off x="8871423" y="-1"/>
            <a:ext cx="3330102" cy="461665"/>
          </a:xfrm>
          <a:prstGeom prst="rect">
            <a:avLst/>
          </a:prstGeom>
          <a:solidFill>
            <a:srgbClr val="182952"/>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Financial Policies</a:t>
            </a:r>
          </a:p>
        </p:txBody>
      </p:sp>
    </p:spTree>
    <p:extLst>
      <p:ext uri="{BB962C8B-B14F-4D97-AF65-F5344CB8AC3E}">
        <p14:creationId xmlns:p14="http://schemas.microsoft.com/office/powerpoint/2010/main" val="809400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088" y="205679"/>
            <a:ext cx="10668000" cy="1143000"/>
          </a:xfrm>
        </p:spPr>
        <p:txBody>
          <a:bodyPr>
            <a:noAutofit/>
          </a:bodyPr>
          <a:lstStyle/>
          <a:p>
            <a:pPr algn="l">
              <a:lnSpc>
                <a:spcPct val="115000"/>
              </a:lnSpc>
              <a:spcBef>
                <a:spcPts val="0"/>
              </a:spcBef>
            </a:pPr>
            <a:r>
              <a:rPr lang="en-US" sz="3400" b="1">
                <a:latin typeface="Centaur"/>
                <a:ea typeface="Calibri"/>
              </a:rPr>
              <a:t>10.4  Calendar of Financial Reports and Other Documentation</a:t>
            </a:r>
            <a:endParaRPr lang="en-US" sz="3400" b="1">
              <a:latin typeface="Centaur"/>
            </a:endParaRPr>
          </a:p>
        </p:txBody>
      </p:sp>
      <p:sp>
        <p:nvSpPr>
          <p:cNvPr id="3" name="Content Placeholder 2"/>
          <p:cNvSpPr>
            <a:spLocks noGrp="1"/>
          </p:cNvSpPr>
          <p:nvPr>
            <p:ph idx="1"/>
          </p:nvPr>
        </p:nvSpPr>
        <p:spPr>
          <a:xfrm>
            <a:off x="323088" y="1100831"/>
            <a:ext cx="11558016" cy="5934722"/>
          </a:xfrm>
        </p:spPr>
        <p:txBody>
          <a:bodyPr vert="horz" lIns="91440" tIns="45720" rIns="91440" bIns="45720" rtlCol="0" anchor="t">
            <a:noAutofit/>
          </a:bodyPr>
          <a:lstStyle/>
          <a:p>
            <a:pPr marL="0" marR="0" indent="0">
              <a:spcBef>
                <a:spcPts val="0"/>
              </a:spcBef>
              <a:spcAft>
                <a:spcPts val="0"/>
              </a:spcAft>
              <a:buNone/>
            </a:pPr>
            <a:r>
              <a:rPr lang="en-US" sz="18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New financial reporting requirements</a:t>
            </a:r>
            <a:endParaRPr lang="en-US" sz="18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100" i="1">
                <a:effectLst/>
                <a:latin typeface="Garamond" panose="02020404030301010803" pitchFamily="18" charset="0"/>
                <a:ea typeface="Times New Roman" panose="02020603050405020304" pitchFamily="18" charset="0"/>
                <a:cs typeface="Segoe UI" panose="020B0502040204020203" pitchFamily="34" charset="0"/>
              </a:rPr>
              <a:t> </a:t>
            </a:r>
            <a:endParaRPr lang="en-US" sz="110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0"/>
              </a:spcAft>
              <a:buNone/>
            </a:pPr>
            <a:r>
              <a:rPr lang="en-US" sz="1800">
                <a:effectLst/>
                <a:latin typeface="Garamond" panose="02020404030301010803" pitchFamily="18" charset="0"/>
                <a:ea typeface="Times New Roman" panose="02020603050405020304" pitchFamily="18" charset="0"/>
              </a:rPr>
              <a:t>A summary of required financial reports and their frequency is noted below.</a:t>
            </a:r>
            <a:endParaRPr lang="en-US" sz="180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4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 </a:t>
            </a:r>
            <a:endParaRPr lang="en-US" sz="1400">
              <a:effectLst/>
              <a:latin typeface="Times New Roman" panose="02020603050405020304" pitchFamily="18" charset="0"/>
              <a:ea typeface="Times New Roman" panose="02020603050405020304" pitchFamily="18" charset="0"/>
            </a:endParaRPr>
          </a:p>
          <a:p>
            <a:pPr marL="0" marR="0" indent="0" algn="ctr">
              <a:lnSpc>
                <a:spcPct val="115000"/>
              </a:lnSpc>
              <a:spcBef>
                <a:spcPts val="0"/>
              </a:spcBef>
              <a:spcAft>
                <a:spcPts val="0"/>
              </a:spcAft>
              <a:buNone/>
            </a:pPr>
            <a:r>
              <a:rPr lang="en-US" sz="1400" b="1" u="none" strike="noStrike">
                <a:solidFill>
                  <a:srgbClr val="FF0000"/>
                </a:solidFill>
                <a:effectLst/>
                <a:latin typeface="Garamond" panose="02020404030301010803" pitchFamily="18" charset="0"/>
                <a:ea typeface="Calibri" panose="020F0502020204030204" pitchFamily="34" charset="0"/>
              </a:rPr>
              <a:t> </a:t>
            </a:r>
            <a:endParaRPr lang="en-US" sz="1400">
              <a:effectLst/>
              <a:latin typeface="Times New Roman" panose="02020603050405020304" pitchFamily="18" charset="0"/>
              <a:ea typeface="Calibri" panose="020F0502020204030204" pitchFamily="34" charset="0"/>
            </a:endParaRPr>
          </a:p>
        </p:txBody>
      </p:sp>
      <p:graphicFrame>
        <p:nvGraphicFramePr>
          <p:cNvPr id="6" name="Table 5">
            <a:extLst>
              <a:ext uri="{FF2B5EF4-FFF2-40B4-BE49-F238E27FC236}">
                <a16:creationId xmlns:a16="http://schemas.microsoft.com/office/drawing/2014/main" id="{87309F6C-626F-407B-CA6E-8CFE447FA4B6}"/>
              </a:ext>
            </a:extLst>
          </p:cNvPr>
          <p:cNvGraphicFramePr>
            <a:graphicFrameLocks noGrp="1"/>
          </p:cNvGraphicFramePr>
          <p:nvPr>
            <p:extLst>
              <p:ext uri="{D42A27DB-BD31-4B8C-83A1-F6EECF244321}">
                <p14:modId xmlns:p14="http://schemas.microsoft.com/office/powerpoint/2010/main" val="3435118549"/>
              </p:ext>
            </p:extLst>
          </p:nvPr>
        </p:nvGraphicFramePr>
        <p:xfrm>
          <a:off x="1838395" y="1987846"/>
          <a:ext cx="8114190" cy="4715129"/>
        </p:xfrm>
        <a:graphic>
          <a:graphicData uri="http://schemas.openxmlformats.org/drawingml/2006/table">
            <a:tbl>
              <a:tblPr firstRow="1" firstCol="1" lastRow="1" lastCol="1" bandRow="1" bandCol="1">
                <a:tableStyleId>{7E9639D4-E3E2-4D34-9284-5A2195B3D0D7}</a:tableStyleId>
              </a:tblPr>
              <a:tblGrid>
                <a:gridCol w="4362906">
                  <a:extLst>
                    <a:ext uri="{9D8B030D-6E8A-4147-A177-3AD203B41FA5}">
                      <a16:colId xmlns:a16="http://schemas.microsoft.com/office/drawing/2014/main" val="1583073446"/>
                    </a:ext>
                  </a:extLst>
                </a:gridCol>
                <a:gridCol w="3751284">
                  <a:extLst>
                    <a:ext uri="{9D8B030D-6E8A-4147-A177-3AD203B41FA5}">
                      <a16:colId xmlns:a16="http://schemas.microsoft.com/office/drawing/2014/main" val="1469650107"/>
                    </a:ext>
                  </a:extLst>
                </a:gridCol>
              </a:tblGrid>
              <a:tr h="0">
                <a:tc>
                  <a:txBody>
                    <a:bodyPr/>
                    <a:lstStyle/>
                    <a:p>
                      <a:pPr marL="0" marR="0">
                        <a:lnSpc>
                          <a:spcPct val="115000"/>
                        </a:lnSpc>
                        <a:spcBef>
                          <a:spcPts val="0"/>
                        </a:spcBef>
                        <a:spcAft>
                          <a:spcPts val="0"/>
                        </a:spcAft>
                      </a:pPr>
                      <a:r>
                        <a:rPr lang="en-US" sz="1600">
                          <a:effectLst/>
                        </a:rPr>
                        <a:t>Report or Document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600">
                          <a:effectLst/>
                        </a:rPr>
                        <a:t>Frequency</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3133779"/>
                  </a:ext>
                </a:extLst>
              </a:tr>
              <a:tr h="0">
                <a:tc>
                  <a:txBody>
                    <a:bodyPr/>
                    <a:lstStyle/>
                    <a:p>
                      <a:pPr marL="0" marR="0">
                        <a:lnSpc>
                          <a:spcPct val="115000"/>
                        </a:lnSpc>
                        <a:spcBef>
                          <a:spcPts val="0"/>
                        </a:spcBef>
                        <a:spcAft>
                          <a:spcPts val="0"/>
                        </a:spcAft>
                      </a:pPr>
                      <a:r>
                        <a:rPr lang="en-US" sz="1500">
                          <a:effectLst/>
                        </a:rPr>
                        <a:t>Project and subproject bank statements </a:t>
                      </a:r>
                    </a:p>
                    <a:p>
                      <a:pPr marL="0" marR="0">
                        <a:lnSpc>
                          <a:spcPct val="115000"/>
                        </a:lnSpc>
                        <a:spcBef>
                          <a:spcPts val="0"/>
                        </a:spcBef>
                        <a:spcAft>
                          <a:spcPts val="0"/>
                        </a:spcAft>
                      </a:pPr>
                      <a:r>
                        <a:rPr lang="en-US" sz="1500">
                          <a:effectLst/>
                        </a:rPr>
                        <a:t>Project and subproject bank reconciliations</a:t>
                      </a:r>
                    </a:p>
                    <a:p>
                      <a:pPr marL="0" marR="0">
                        <a:lnSpc>
                          <a:spcPct val="115000"/>
                        </a:lnSpc>
                        <a:spcBef>
                          <a:spcPts val="0"/>
                        </a:spcBef>
                        <a:spcAft>
                          <a:spcPts val="0"/>
                        </a:spcAft>
                      </a:pPr>
                      <a:r>
                        <a:rPr lang="en-US" sz="1500">
                          <a:effectLst/>
                        </a:rPr>
                        <a:t>Project and subproject Cash Reconciliations</a:t>
                      </a:r>
                    </a:p>
                    <a:p>
                      <a:pPr marL="0" marR="0">
                        <a:lnSpc>
                          <a:spcPct val="115000"/>
                        </a:lnSpc>
                        <a:spcBef>
                          <a:spcPts val="0"/>
                        </a:spcBef>
                        <a:spcAft>
                          <a:spcPts val="0"/>
                        </a:spcAft>
                      </a:pPr>
                      <a:r>
                        <a:rPr lang="en-US" sz="1500">
                          <a:effectLst/>
                        </a:rPr>
                        <a:t>Cash reserves report </a:t>
                      </a:r>
                    </a:p>
                    <a:p>
                      <a:pPr marL="0" marR="0">
                        <a:lnSpc>
                          <a:spcPct val="115000"/>
                        </a:lnSpc>
                        <a:spcBef>
                          <a:spcPts val="0"/>
                        </a:spcBef>
                        <a:spcAft>
                          <a:spcPts val="0"/>
                        </a:spcAft>
                      </a:pPr>
                      <a:r>
                        <a:rPr lang="en-US" sz="1500">
                          <a:effectLst/>
                        </a:rPr>
                        <a:t>Transaction-level financial detail (non-Abila users)</a:t>
                      </a:r>
                    </a:p>
                    <a:p>
                      <a:pPr marL="0" marR="0">
                        <a:lnSpc>
                          <a:spcPct val="115000"/>
                        </a:lnSpc>
                        <a:spcBef>
                          <a:spcPts val="0"/>
                        </a:spcBef>
                        <a:spcAft>
                          <a:spcPts val="0"/>
                        </a:spcAft>
                      </a:pPr>
                      <a:r>
                        <a:rPr lang="en-US" sz="1500" u="sng">
                          <a:solidFill>
                            <a:srgbClr val="FF0000"/>
                          </a:solidFill>
                          <a:effectLst/>
                        </a:rPr>
                        <a:t>Normal Trial Balance (NTB)</a:t>
                      </a:r>
                      <a:endParaRPr lang="en-US" sz="1500">
                        <a:solidFill>
                          <a:srgbClr val="FF0000"/>
                        </a:solidFill>
                        <a:effectLst/>
                      </a:endParaRPr>
                    </a:p>
                    <a:p>
                      <a:pPr marL="0" marR="0">
                        <a:lnSpc>
                          <a:spcPct val="115000"/>
                        </a:lnSpc>
                        <a:spcBef>
                          <a:spcPts val="0"/>
                        </a:spcBef>
                        <a:spcAft>
                          <a:spcPts val="0"/>
                        </a:spcAft>
                      </a:pPr>
                      <a:r>
                        <a:rPr lang="en-US" sz="1500" u="sng">
                          <a:solidFill>
                            <a:srgbClr val="FF0000"/>
                          </a:solidFill>
                          <a:effectLst/>
                        </a:rPr>
                        <a:t>Statement of Activities (SOA)</a:t>
                      </a:r>
                      <a:endParaRPr lang="en-US" sz="1500">
                        <a:solidFill>
                          <a:srgbClr val="FF0000"/>
                        </a:solidFill>
                        <a:effectLst/>
                      </a:endParaRPr>
                    </a:p>
                    <a:p>
                      <a:pPr marL="0" marR="0">
                        <a:lnSpc>
                          <a:spcPct val="115000"/>
                        </a:lnSpc>
                        <a:spcBef>
                          <a:spcPts val="0"/>
                        </a:spcBef>
                        <a:spcAft>
                          <a:spcPts val="0"/>
                        </a:spcAft>
                      </a:pPr>
                      <a:r>
                        <a:rPr lang="en-US" sz="1500">
                          <a:effectLst/>
                        </a:rPr>
                        <a:t>Funds Distributions to sponsored.</a:t>
                      </a:r>
                    </a:p>
                    <a:p>
                      <a:pPr marL="0" marR="0">
                        <a:lnSpc>
                          <a:spcPct val="115000"/>
                        </a:lnSpc>
                        <a:spcBef>
                          <a:spcPts val="0"/>
                        </a:spcBef>
                        <a:spcAft>
                          <a:spcPts val="0"/>
                        </a:spcAft>
                      </a:pPr>
                      <a:r>
                        <a:rPr lang="en-US" sz="1500">
                          <a:effectLst/>
                        </a:rPr>
                        <a:t>Annual budget</a:t>
                      </a:r>
                    </a:p>
                    <a:p>
                      <a:pPr marL="0" marR="0">
                        <a:lnSpc>
                          <a:spcPct val="115000"/>
                        </a:lnSpc>
                        <a:spcBef>
                          <a:spcPts val="0"/>
                        </a:spcBef>
                        <a:spcAft>
                          <a:spcPts val="0"/>
                        </a:spcAft>
                      </a:pPr>
                      <a:r>
                        <a:rPr lang="en-US" sz="1500" u="sng">
                          <a:solidFill>
                            <a:srgbClr val="FF0000"/>
                          </a:solidFill>
                          <a:effectLst/>
                        </a:rPr>
                        <a:t>Comparative Quarterly Budget versus the actual</a:t>
                      </a:r>
                      <a:endParaRPr lang="en-US" sz="1500">
                        <a:solidFill>
                          <a:srgbClr val="FF0000"/>
                        </a:solidFill>
                        <a:effectLst/>
                      </a:endParaRPr>
                    </a:p>
                    <a:p>
                      <a:pPr marL="0" marR="0">
                        <a:lnSpc>
                          <a:spcPct val="115000"/>
                        </a:lnSpc>
                        <a:spcBef>
                          <a:spcPts val="0"/>
                        </a:spcBef>
                        <a:spcAft>
                          <a:spcPts val="0"/>
                        </a:spcAft>
                      </a:pPr>
                      <a:r>
                        <a:rPr lang="en-US" sz="1500">
                          <a:effectLst/>
                        </a:rPr>
                        <a:t>Annual payroll register</a:t>
                      </a:r>
                    </a:p>
                    <a:p>
                      <a:pPr marL="0" marR="0">
                        <a:lnSpc>
                          <a:spcPct val="115000"/>
                        </a:lnSpc>
                        <a:spcBef>
                          <a:spcPts val="0"/>
                        </a:spcBef>
                        <a:spcAft>
                          <a:spcPts val="0"/>
                        </a:spcAft>
                      </a:pPr>
                      <a:r>
                        <a:rPr lang="en-US" sz="1500">
                          <a:effectLst/>
                        </a:rPr>
                        <a:t>Proposals for salary adjustments</a:t>
                      </a:r>
                    </a:p>
                    <a:p>
                      <a:pPr marL="0" marR="0">
                        <a:lnSpc>
                          <a:spcPct val="115000"/>
                        </a:lnSpc>
                        <a:spcBef>
                          <a:spcPts val="0"/>
                        </a:spcBef>
                        <a:spcAft>
                          <a:spcPts val="0"/>
                        </a:spcAft>
                      </a:pPr>
                      <a:r>
                        <a:rPr lang="en-US" sz="1500">
                          <a:effectLst/>
                        </a:rPr>
                        <a:t>Asset listing</a:t>
                      </a:r>
                    </a:p>
                    <a:p>
                      <a:pPr marL="0" marR="0">
                        <a:lnSpc>
                          <a:spcPct val="115000"/>
                        </a:lnSpc>
                        <a:spcBef>
                          <a:spcPts val="0"/>
                        </a:spcBef>
                        <a:spcAft>
                          <a:spcPts val="0"/>
                        </a:spcAft>
                      </a:pPr>
                      <a:r>
                        <a:rPr lang="en-US" sz="1500">
                          <a:effectLst/>
                        </a:rPr>
                        <a:t>Inventory listing</a:t>
                      </a:r>
                    </a:p>
                    <a:p>
                      <a:pPr marL="0" marR="0">
                        <a:lnSpc>
                          <a:spcPct val="115000"/>
                        </a:lnSpc>
                        <a:spcBef>
                          <a:spcPts val="0"/>
                        </a:spcBef>
                        <a:spcAft>
                          <a:spcPts val="0"/>
                        </a:spcAft>
                      </a:pPr>
                      <a:r>
                        <a:rPr lang="en-US" sz="1500">
                          <a:effectLst/>
                        </a:rPr>
                        <a:t>Government-required audit</a:t>
                      </a:r>
                    </a:p>
                    <a:p>
                      <a:pPr marL="0" marR="0">
                        <a:lnSpc>
                          <a:spcPct val="115000"/>
                        </a:lnSpc>
                        <a:spcBef>
                          <a:spcPts val="0"/>
                        </a:spcBef>
                        <a:spcAft>
                          <a:spcPts val="0"/>
                        </a:spcAft>
                      </a:pPr>
                      <a:r>
                        <a:rPr lang="en-US" sz="1500">
                          <a:effectLst/>
                        </a:rPr>
                        <a:t>Copy of official bank signature card</a:t>
                      </a:r>
                    </a:p>
                    <a:p>
                      <a:pPr marL="0" marR="0">
                        <a:lnSpc>
                          <a:spcPct val="115000"/>
                        </a:lnSpc>
                        <a:spcBef>
                          <a:spcPts val="0"/>
                        </a:spcBef>
                        <a:spcAft>
                          <a:spcPts val="0"/>
                        </a:spcAft>
                      </a:pPr>
                      <a:r>
                        <a:rPr lang="en-US" sz="1500">
                          <a:effectLst/>
                        </a:rPr>
                        <a:t>Government Tax Reports</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500">
                          <a:effectLst/>
                        </a:rPr>
                        <a:t>Monthly </a:t>
                      </a:r>
                    </a:p>
                    <a:p>
                      <a:pPr marL="0" marR="0">
                        <a:lnSpc>
                          <a:spcPct val="115000"/>
                        </a:lnSpc>
                        <a:spcBef>
                          <a:spcPts val="0"/>
                        </a:spcBef>
                        <a:spcAft>
                          <a:spcPts val="0"/>
                        </a:spcAft>
                      </a:pPr>
                      <a:r>
                        <a:rPr lang="en-US" sz="1500">
                          <a:effectLst/>
                        </a:rPr>
                        <a:t>Monthly</a:t>
                      </a:r>
                    </a:p>
                    <a:p>
                      <a:pPr marL="0" marR="0">
                        <a:lnSpc>
                          <a:spcPct val="115000"/>
                        </a:lnSpc>
                        <a:spcBef>
                          <a:spcPts val="0"/>
                        </a:spcBef>
                        <a:spcAft>
                          <a:spcPts val="0"/>
                        </a:spcAft>
                      </a:pPr>
                      <a:r>
                        <a:rPr lang="en-US" sz="1500">
                          <a:effectLst/>
                        </a:rPr>
                        <a:t>Monthly</a:t>
                      </a:r>
                    </a:p>
                    <a:p>
                      <a:pPr marL="0" marR="0">
                        <a:lnSpc>
                          <a:spcPct val="115000"/>
                        </a:lnSpc>
                        <a:spcBef>
                          <a:spcPts val="0"/>
                        </a:spcBef>
                        <a:spcAft>
                          <a:spcPts val="0"/>
                        </a:spcAft>
                      </a:pPr>
                      <a:r>
                        <a:rPr lang="en-US" sz="1500">
                          <a:effectLst/>
                        </a:rPr>
                        <a:t>Monthly</a:t>
                      </a:r>
                    </a:p>
                    <a:p>
                      <a:pPr marL="0" marR="0">
                        <a:lnSpc>
                          <a:spcPct val="115000"/>
                        </a:lnSpc>
                        <a:spcBef>
                          <a:spcPts val="0"/>
                        </a:spcBef>
                        <a:spcAft>
                          <a:spcPts val="0"/>
                        </a:spcAft>
                      </a:pPr>
                      <a:r>
                        <a:rPr lang="en-US" sz="1500">
                          <a:effectLst/>
                        </a:rPr>
                        <a:t>Monthly</a:t>
                      </a:r>
                    </a:p>
                    <a:p>
                      <a:pPr marL="0" marR="0">
                        <a:lnSpc>
                          <a:spcPct val="115000"/>
                        </a:lnSpc>
                        <a:spcBef>
                          <a:spcPts val="0"/>
                        </a:spcBef>
                        <a:spcAft>
                          <a:spcPts val="0"/>
                        </a:spcAft>
                      </a:pPr>
                      <a:r>
                        <a:rPr lang="en-US" sz="1500">
                          <a:effectLst/>
                        </a:rPr>
                        <a:t> </a:t>
                      </a:r>
                      <a:r>
                        <a:rPr lang="en-US" sz="1500" u="sng">
                          <a:solidFill>
                            <a:srgbClr val="FF0000"/>
                          </a:solidFill>
                          <a:effectLst/>
                        </a:rPr>
                        <a:t>Monthly</a:t>
                      </a:r>
                      <a:endParaRPr lang="en-US" sz="1500">
                        <a:solidFill>
                          <a:srgbClr val="FF0000"/>
                        </a:solidFill>
                        <a:effectLst/>
                      </a:endParaRPr>
                    </a:p>
                    <a:p>
                      <a:pPr marL="0" marR="0">
                        <a:lnSpc>
                          <a:spcPct val="115000"/>
                        </a:lnSpc>
                        <a:spcBef>
                          <a:spcPts val="0"/>
                        </a:spcBef>
                        <a:spcAft>
                          <a:spcPts val="0"/>
                        </a:spcAft>
                      </a:pPr>
                      <a:r>
                        <a:rPr lang="en-US" sz="1500" u="sng">
                          <a:solidFill>
                            <a:srgbClr val="FF0000"/>
                          </a:solidFill>
                          <a:effectLst/>
                        </a:rPr>
                        <a:t>Monthly</a:t>
                      </a:r>
                      <a:endParaRPr lang="en-US" sz="1500">
                        <a:solidFill>
                          <a:srgbClr val="FF0000"/>
                        </a:solidFill>
                        <a:effectLst/>
                      </a:endParaRPr>
                    </a:p>
                    <a:p>
                      <a:pPr marL="0" marR="0">
                        <a:lnSpc>
                          <a:spcPct val="115000"/>
                        </a:lnSpc>
                        <a:spcBef>
                          <a:spcPts val="0"/>
                        </a:spcBef>
                        <a:spcAft>
                          <a:spcPts val="0"/>
                        </a:spcAft>
                      </a:pPr>
                      <a:r>
                        <a:rPr lang="en-US" sz="1500">
                          <a:effectLst/>
                        </a:rPr>
                        <a:t>Monthly</a:t>
                      </a:r>
                    </a:p>
                    <a:p>
                      <a:pPr marL="0" marR="0">
                        <a:lnSpc>
                          <a:spcPct val="115000"/>
                        </a:lnSpc>
                        <a:spcBef>
                          <a:spcPts val="0"/>
                        </a:spcBef>
                        <a:spcAft>
                          <a:spcPts val="0"/>
                        </a:spcAft>
                      </a:pPr>
                      <a:r>
                        <a:rPr lang="en-US" sz="1500">
                          <a:effectLst/>
                        </a:rPr>
                        <a:t>Two months before implementation</a:t>
                      </a:r>
                    </a:p>
                    <a:p>
                      <a:pPr marL="0" marR="0">
                        <a:lnSpc>
                          <a:spcPct val="115000"/>
                        </a:lnSpc>
                        <a:spcBef>
                          <a:spcPts val="0"/>
                        </a:spcBef>
                        <a:spcAft>
                          <a:spcPts val="0"/>
                        </a:spcAft>
                      </a:pPr>
                      <a:r>
                        <a:rPr lang="en-US" sz="1500" u="sng">
                          <a:solidFill>
                            <a:srgbClr val="FF0000"/>
                          </a:solidFill>
                          <a:effectLst/>
                        </a:rPr>
                        <a:t>Quarterly </a:t>
                      </a:r>
                      <a:endParaRPr lang="en-US" sz="1500">
                        <a:solidFill>
                          <a:srgbClr val="FF0000"/>
                        </a:solidFill>
                        <a:effectLst/>
                      </a:endParaRPr>
                    </a:p>
                    <a:p>
                      <a:pPr marL="0" marR="0">
                        <a:lnSpc>
                          <a:spcPct val="115000"/>
                        </a:lnSpc>
                        <a:spcBef>
                          <a:spcPts val="0"/>
                        </a:spcBef>
                        <a:spcAft>
                          <a:spcPts val="0"/>
                        </a:spcAft>
                      </a:pPr>
                      <a:r>
                        <a:rPr lang="en-US" sz="1500">
                          <a:effectLst/>
                        </a:rPr>
                        <a:t> Annually</a:t>
                      </a:r>
                    </a:p>
                    <a:p>
                      <a:pPr marL="0" marR="0">
                        <a:lnSpc>
                          <a:spcPct val="115000"/>
                        </a:lnSpc>
                        <a:spcBef>
                          <a:spcPts val="0"/>
                        </a:spcBef>
                        <a:spcAft>
                          <a:spcPts val="0"/>
                        </a:spcAft>
                      </a:pPr>
                      <a:r>
                        <a:rPr lang="en-US" sz="1500">
                          <a:effectLst/>
                        </a:rPr>
                        <a:t>Annually</a:t>
                      </a:r>
                    </a:p>
                    <a:p>
                      <a:pPr marL="0" marR="0">
                        <a:lnSpc>
                          <a:spcPct val="115000"/>
                        </a:lnSpc>
                        <a:spcBef>
                          <a:spcPts val="0"/>
                        </a:spcBef>
                        <a:spcAft>
                          <a:spcPts val="0"/>
                        </a:spcAft>
                      </a:pPr>
                      <a:r>
                        <a:rPr lang="en-US" sz="1500">
                          <a:effectLst/>
                        </a:rPr>
                        <a:t>Annually</a:t>
                      </a:r>
                    </a:p>
                    <a:p>
                      <a:pPr marL="0" marR="0">
                        <a:lnSpc>
                          <a:spcPct val="115000"/>
                        </a:lnSpc>
                        <a:spcBef>
                          <a:spcPts val="0"/>
                        </a:spcBef>
                        <a:spcAft>
                          <a:spcPts val="0"/>
                        </a:spcAft>
                      </a:pPr>
                      <a:r>
                        <a:rPr lang="en-US" sz="1500">
                          <a:effectLst/>
                        </a:rPr>
                        <a:t>Annually (if applies)</a:t>
                      </a:r>
                    </a:p>
                    <a:p>
                      <a:pPr marL="0" marR="0">
                        <a:lnSpc>
                          <a:spcPct val="115000"/>
                        </a:lnSpc>
                        <a:spcBef>
                          <a:spcPts val="0"/>
                        </a:spcBef>
                        <a:spcAft>
                          <a:spcPts val="0"/>
                        </a:spcAft>
                      </a:pPr>
                      <a:r>
                        <a:rPr lang="en-US" sz="1500">
                          <a:effectLst/>
                        </a:rPr>
                        <a:t>Annually (if applies)</a:t>
                      </a:r>
                    </a:p>
                    <a:p>
                      <a:pPr marL="0" marR="0">
                        <a:lnSpc>
                          <a:spcPct val="115000"/>
                        </a:lnSpc>
                        <a:spcBef>
                          <a:spcPts val="0"/>
                        </a:spcBef>
                        <a:spcAft>
                          <a:spcPts val="0"/>
                        </a:spcAft>
                      </a:pPr>
                      <a:r>
                        <a:rPr lang="en-US" sz="1500">
                          <a:effectLst/>
                        </a:rPr>
                        <a:t>When bank account signatories change</a:t>
                      </a:r>
                    </a:p>
                    <a:p>
                      <a:pPr marL="0" marR="0">
                        <a:lnSpc>
                          <a:spcPct val="115000"/>
                        </a:lnSpc>
                        <a:spcBef>
                          <a:spcPts val="0"/>
                        </a:spcBef>
                        <a:spcAft>
                          <a:spcPts val="0"/>
                        </a:spcAft>
                      </a:pPr>
                      <a:r>
                        <a:rPr lang="en-US" sz="1500">
                          <a:effectLst/>
                        </a:rPr>
                        <a:t>Annually</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8310958"/>
                  </a:ext>
                </a:extLst>
              </a:tr>
            </a:tbl>
          </a:graphicData>
        </a:graphic>
      </p:graphicFrame>
      <p:sp>
        <p:nvSpPr>
          <p:cNvPr id="7" name="TextBox 6">
            <a:extLst>
              <a:ext uri="{FF2B5EF4-FFF2-40B4-BE49-F238E27FC236}">
                <a16:creationId xmlns:a16="http://schemas.microsoft.com/office/drawing/2014/main" id="{AA34A033-3A0C-DF27-4035-B4C30A920C92}"/>
              </a:ext>
            </a:extLst>
          </p:cNvPr>
          <p:cNvSpPr txBox="1"/>
          <p:nvPr/>
        </p:nvSpPr>
        <p:spPr>
          <a:xfrm>
            <a:off x="8871423" y="-1"/>
            <a:ext cx="3330102" cy="461665"/>
          </a:xfrm>
          <a:prstGeom prst="rect">
            <a:avLst/>
          </a:prstGeom>
          <a:solidFill>
            <a:srgbClr val="182952"/>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Financial Policies</a:t>
            </a:r>
          </a:p>
        </p:txBody>
      </p:sp>
    </p:spTree>
    <p:extLst>
      <p:ext uri="{BB962C8B-B14F-4D97-AF65-F5344CB8AC3E}">
        <p14:creationId xmlns:p14="http://schemas.microsoft.com/office/powerpoint/2010/main" val="1303313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6381"/>
            <a:ext cx="10668000" cy="999744"/>
          </a:xfrm>
        </p:spPr>
        <p:txBody>
          <a:bodyPr>
            <a:noAutofit/>
          </a:bodyPr>
          <a:lstStyle/>
          <a:p>
            <a:pPr algn="l">
              <a:lnSpc>
                <a:spcPct val="115000"/>
              </a:lnSpc>
              <a:spcBef>
                <a:spcPts val="0"/>
              </a:spcBef>
            </a:pPr>
            <a:r>
              <a:rPr lang="en-US" sz="3600" b="1">
                <a:latin typeface="Centaur"/>
              </a:rPr>
              <a:t>13 Guideline for G/L and Dept/Program Coding</a:t>
            </a:r>
            <a:endParaRPr lang="en-US" sz="3600">
              <a:latin typeface="Centaur"/>
            </a:endParaRPr>
          </a:p>
        </p:txBody>
      </p:sp>
      <p:sp>
        <p:nvSpPr>
          <p:cNvPr id="3" name="Content Placeholder 2"/>
          <p:cNvSpPr>
            <a:spLocks noGrp="1"/>
          </p:cNvSpPr>
          <p:nvPr>
            <p:ph idx="1"/>
          </p:nvPr>
        </p:nvSpPr>
        <p:spPr>
          <a:xfrm>
            <a:off x="762000" y="1226125"/>
            <a:ext cx="10668000" cy="5403275"/>
          </a:xfrm>
        </p:spPr>
        <p:txBody>
          <a:bodyPr vert="horz" lIns="91440" tIns="45720" rIns="91440" bIns="45720" rtlCol="0" anchor="t">
            <a:normAutofit/>
          </a:bodyPr>
          <a:lstStyle/>
          <a:p>
            <a:pPr marL="0" marR="0" indent="0" fontAlgn="base">
              <a:spcBef>
                <a:spcPts val="0"/>
              </a:spcBef>
              <a:spcAft>
                <a:spcPts val="0"/>
              </a:spcAft>
              <a:buNone/>
            </a:pPr>
            <a:r>
              <a:rPr lang="en-US" sz="2800" i="1">
                <a:effectLst/>
                <a:highlight>
                  <a:srgbClr val="FFFF00"/>
                </a:highlight>
                <a:latin typeface="Garamond" panose="02020404030301010803" pitchFamily="18" charset="0"/>
                <a:ea typeface="Times New Roman" panose="02020603050405020304" pitchFamily="18" charset="0"/>
              </a:rPr>
              <a:t>Reason for revision: </a:t>
            </a:r>
            <a:r>
              <a:rPr lang="en-US" sz="2800" i="1">
                <a:highlight>
                  <a:srgbClr val="FFFF00"/>
                </a:highlight>
                <a:latin typeface="Garamond" panose="02020404030301010803" pitchFamily="18" charset="0"/>
                <a:ea typeface="Times New Roman" panose="02020603050405020304" pitchFamily="18" charset="0"/>
              </a:rPr>
              <a:t>New Department/Program codes</a:t>
            </a:r>
            <a:endParaRPr lang="en-US" sz="2800">
              <a:effectLst/>
              <a:latin typeface="Times New Roman" panose="02020603050405020304" pitchFamily="18" charset="0"/>
              <a:ea typeface="Times New Roman" panose="02020603050405020304" pitchFamily="18" charset="0"/>
            </a:endParaRPr>
          </a:p>
        </p:txBody>
      </p:sp>
      <p:pic>
        <p:nvPicPr>
          <p:cNvPr id="4" name="Picture 3" descr="A screenshot of a computer&#10;&#10;Description automatically generated">
            <a:extLst>
              <a:ext uri="{FF2B5EF4-FFF2-40B4-BE49-F238E27FC236}">
                <a16:creationId xmlns:a16="http://schemas.microsoft.com/office/drawing/2014/main" id="{A12EBF4C-993A-9478-F1AD-1694364C19B7}"/>
              </a:ext>
            </a:extLst>
          </p:cNvPr>
          <p:cNvPicPr>
            <a:picLocks noChangeAspect="1"/>
          </p:cNvPicPr>
          <p:nvPr/>
        </p:nvPicPr>
        <p:blipFill>
          <a:blip r:embed="rId2"/>
          <a:stretch>
            <a:fillRect/>
          </a:stretch>
        </p:blipFill>
        <p:spPr>
          <a:xfrm>
            <a:off x="211243" y="2109137"/>
            <a:ext cx="11769513" cy="4231532"/>
          </a:xfrm>
          <a:prstGeom prst="rect">
            <a:avLst/>
          </a:prstGeom>
        </p:spPr>
      </p:pic>
      <p:sp>
        <p:nvSpPr>
          <p:cNvPr id="5" name="TextBox 4">
            <a:extLst>
              <a:ext uri="{FF2B5EF4-FFF2-40B4-BE49-F238E27FC236}">
                <a16:creationId xmlns:a16="http://schemas.microsoft.com/office/drawing/2014/main" id="{2972BA6C-9598-137E-A281-92D3E73468AC}"/>
              </a:ext>
            </a:extLst>
          </p:cNvPr>
          <p:cNvSpPr txBox="1"/>
          <p:nvPr/>
        </p:nvSpPr>
        <p:spPr>
          <a:xfrm>
            <a:off x="8871423" y="-1"/>
            <a:ext cx="3330102" cy="461665"/>
          </a:xfrm>
          <a:prstGeom prst="rect">
            <a:avLst/>
          </a:prstGeom>
          <a:solidFill>
            <a:srgbClr val="182952"/>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Financial Policies</a:t>
            </a:r>
          </a:p>
        </p:txBody>
      </p:sp>
    </p:spTree>
    <p:extLst>
      <p:ext uri="{BB962C8B-B14F-4D97-AF65-F5344CB8AC3E}">
        <p14:creationId xmlns:p14="http://schemas.microsoft.com/office/powerpoint/2010/main" val="42382539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08962da-7e49-417d-bf2d-aa1fd0f9a02e" xsi:nil="true"/>
    <lcf76f155ced4ddcb4097134ff3c332f xmlns="a3e79b0f-2e5c-44f3-86ca-a129381f5310">
      <Terms xmlns="http://schemas.microsoft.com/office/infopath/2007/PartnerControls"/>
    </lcf76f155ced4ddcb4097134ff3c332f>
    <SharedWithUsers xmlns="908962da-7e49-417d-bf2d-aa1fd0f9a02e">
      <UserInfo>
        <DisplayName>Unbound BI Members</DisplayName>
        <AccountId>367</AccountId>
        <AccountType/>
      </UserInfo>
      <UserInfo>
        <DisplayName>Rey Sampaga</DisplayName>
        <AccountId>43</AccountId>
        <AccountType/>
      </UserInfo>
      <UserInfo>
        <DisplayName>Samantha Downs</DisplayName>
        <AccountId>109</AccountId>
        <AccountType/>
      </UserInfo>
      <UserInfo>
        <DisplayName>Ellen Edgar</DisplayName>
        <AccountId>26</AccountId>
        <AccountType/>
      </UserInfo>
      <UserInfo>
        <DisplayName>Melissa Velazquez</DisplayName>
        <AccountId>12</AccountId>
        <AccountType/>
      </UserInfo>
      <UserInfo>
        <DisplayName>Diego Restrepo</DisplayName>
        <AccountId>30</AccountId>
        <AccountType/>
      </UserInfo>
      <UserInfo>
        <DisplayName>Daniel Pearson</DisplayName>
        <AccountId>16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310E12F4EF4F2499C202FED89557D5F" ma:contentTypeVersion="18" ma:contentTypeDescription="Create a new document." ma:contentTypeScope="" ma:versionID="fa97be3e599267613827195cf4576b8c">
  <xsd:schema xmlns:xsd="http://www.w3.org/2001/XMLSchema" xmlns:xs="http://www.w3.org/2001/XMLSchema" xmlns:p="http://schemas.microsoft.com/office/2006/metadata/properties" xmlns:ns2="a3e79b0f-2e5c-44f3-86ca-a129381f5310" xmlns:ns3="908962da-7e49-417d-bf2d-aa1fd0f9a02e" targetNamespace="http://schemas.microsoft.com/office/2006/metadata/properties" ma:root="true" ma:fieldsID="b8e9b21d56a76ca3b7d247f111b65a3e" ns2:_="" ns3:_="">
    <xsd:import namespace="a3e79b0f-2e5c-44f3-86ca-a129381f5310"/>
    <xsd:import namespace="908962da-7e49-417d-bf2d-aa1fd0f9a02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lcf76f155ced4ddcb4097134ff3c332f" minOccurs="0"/>
                <xsd:element ref="ns3:TaxCatchAll"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e79b0f-2e5c-44f3-86ca-a129381f53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aeb1c5d-f832-4922-9156-cbe6eafe467d"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8962da-7e49-417d-bf2d-aa1fd0f9a02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9e9e937-b60f-4f11-ba74-411a3f172958}" ma:internalName="TaxCatchAll" ma:showField="CatchAllData" ma:web="908962da-7e49-417d-bf2d-aa1fd0f9a0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1B3165-A288-468A-B89F-6A0EA68DD9A4}">
  <ds:schemaRefs>
    <ds:schemaRef ds:uri="http://purl.org/dc/dcmitype/"/>
    <ds:schemaRef ds:uri="http://schemas.microsoft.com/office/2006/metadata/properties"/>
    <ds:schemaRef ds:uri="a3e79b0f-2e5c-44f3-86ca-a129381f5310"/>
    <ds:schemaRef ds:uri="http://schemas.microsoft.com/office/2006/documentManagement/types"/>
    <ds:schemaRef ds:uri="908962da-7e49-417d-bf2d-aa1fd0f9a02e"/>
    <ds:schemaRef ds:uri="http://schemas.openxmlformats.org/package/2006/metadata/core-properties"/>
    <ds:schemaRef ds:uri="http://purl.org/dc/elements/1.1/"/>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7DA4294B-1E5F-4A45-B585-CED2F73935D5}">
  <ds:schemaRefs>
    <ds:schemaRef ds:uri="908962da-7e49-417d-bf2d-aa1fd0f9a02e"/>
    <ds:schemaRef ds:uri="a3e79b0f-2e5c-44f3-86ca-a129381f531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ABED896-D96A-41B3-812D-A6CB622BCA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1777</Words>
  <Application>Microsoft Office PowerPoint</Application>
  <PresentationFormat>Widescreen</PresentationFormat>
  <Paragraphs>173</Paragraphs>
  <Slides>23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Centaur</vt:lpstr>
      <vt:lpstr>Garamond</vt:lpstr>
      <vt:lpstr>Symbol</vt:lpstr>
      <vt:lpstr>Times New Roman</vt:lpstr>
      <vt:lpstr>Office Theme</vt:lpstr>
      <vt:lpstr>PowerPoint Presentation</vt:lpstr>
      <vt:lpstr>PowerPoint Presentation</vt:lpstr>
      <vt:lpstr>General changes</vt:lpstr>
      <vt:lpstr>5.2.6 Poverty Stoplight</vt:lpstr>
      <vt:lpstr>PowerPoint Presentation</vt:lpstr>
      <vt:lpstr>2.5.2  Individual Sponsor Visits (ISVs) and Virtual Visits</vt:lpstr>
      <vt:lpstr>2.5.2  Individual Sponsor Visits (ISVs) and Virtual Visits  (continued)</vt:lpstr>
      <vt:lpstr>10.4  Calendar of Financial Reports and Other Documentation</vt:lpstr>
      <vt:lpstr>13 Guideline for G/L and Dept/Program Coding</vt:lpstr>
      <vt:lpstr>PowerPoint Presentation</vt:lpstr>
      <vt:lpstr>3  Messages</vt:lpstr>
      <vt:lpstr>3.1.2  Messages</vt:lpstr>
      <vt:lpstr>2.2.3  Christmas / Year End Greetings</vt:lpstr>
      <vt:lpstr>PowerPoint Presentation</vt:lpstr>
      <vt:lpstr>Unbound Scholarship Manual</vt:lpstr>
      <vt:lpstr>2.1  Project Eligibility</vt:lpstr>
      <vt:lpstr>2.3  Community Service</vt:lpstr>
      <vt:lpstr>2.4  Scholarship Amount</vt:lpstr>
      <vt:lpstr>5.2  Appendix – Sample Letter of Agreement</vt:lpstr>
      <vt:lpstr>5.4  Appendix – Sample Individual Community Service Plan</vt:lpstr>
      <vt:lpstr>5.5  Appendix – Sample Community Service Form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Pearson</dc:creator>
  <cp:lastModifiedBy>Sara Asmussen</cp:lastModifiedBy>
  <cp:revision>5</cp:revision>
  <dcterms:created xsi:type="dcterms:W3CDTF">2020-12-21T20:51:58Z</dcterms:created>
  <dcterms:modified xsi:type="dcterms:W3CDTF">2024-01-22T21:41:19Z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0x0101009310E12F4EF4F2499C202FED89557D5F</vt:lpwstr>
  </property>
  <property fmtid="{D5CDD505-2E9C-101B-9397-08002B2CF9AE}" pid="3" name="MediaServiceImageTags">
    <vt:lpwstr/>
  </property>
</Properties>
</file>