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63" r:id="rId5"/>
    <p:sldId id="264" r:id="rId6"/>
    <p:sldId id="272" r:id="rId7"/>
    <p:sldId id="271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2EDB73-7A26-4DBE-AACD-966FF4B12125}" v="303" dt="2025-01-14T12:51:17.301"/>
    <p1510:client id="{672D3B91-0203-4ABF-A9F2-C6EFA95E86B9}" v="188" dt="2025-01-13T14:24:44.666"/>
    <p1510:client id="{72FE127A-0CDE-4819-B068-74F174FE6730}" v="159" dt="2025-01-13T16:11:14.752"/>
    <p1510:client id="{958C81C7-0D71-4D51-81C6-8714173FFEFB}" v="62" dt="2025-01-14T11:51:35.949"/>
    <p1510:client id="{C86D2FEC-E3E2-4515-B0DA-7C1D711B3BC2}" v="472" dt="2025-01-13T15:58:25.340"/>
    <p1510:client id="{CF5A66A6-8B67-4ED1-B57C-241A29D4DD95}" v="128" dt="2025-01-13T16:19:32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9D6F5-A9D4-C22B-732C-A31A172FB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2093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1AFD6E-3459-290F-1147-F0C47ACEE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6774"/>
            <a:ext cx="9144000" cy="106689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74D3-6FB9-5549-B0F2-FD61E82D1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39BBC-C979-2C77-493E-CF5498AEB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3B7E-A51C-D9CD-2189-650A9D63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90AE-F72C-4C2E-E2D0-7A8D7EEF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41B46D-142E-8C8E-C4F4-B6B1586A6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D92E3-36AD-2615-0166-6B73C34F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BFB69-319D-2284-2734-217160D39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83B0-C775-5BD2-8EC6-A41D19BC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6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40463-6D41-8D45-088A-540B0D188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92281"/>
            <a:ext cx="2628900" cy="55846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5F2276-7F04-F3F7-E3CE-F81C8DC63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92281"/>
            <a:ext cx="7734300" cy="55846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02BF-9E0C-3251-8FAE-81F07DB0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F1754-5B8F-A9FA-E8B1-06E04CE2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1E6A8-5139-ECD4-CC0C-32FFC674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64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55F0-A6D4-C39B-394F-0B16E9C9C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1860F-B260-57CE-E12B-2C948603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5C9F-D94D-E5D3-B73A-20621FA5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AB243-BB42-966A-4708-15C9B11D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3A3BD-2CC5-03D3-4CD6-E31A55BA2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7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D8633-AC3B-E617-1C54-84932DDD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236" y="1514688"/>
            <a:ext cx="8584164" cy="3138875"/>
          </a:xfrm>
        </p:spPr>
        <p:txBody>
          <a:bodyPr anchor="b">
            <a:normAutofit/>
          </a:bodyPr>
          <a:lstStyle>
            <a:lvl1pPr>
              <a:defRPr sz="36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8C242-ECAB-AEC3-7E9B-F9854AF31C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4236" y="4963885"/>
            <a:ext cx="8584165" cy="1125765"/>
          </a:xfrm>
        </p:spPr>
        <p:txBody>
          <a:bodyPr>
            <a:normAutofit/>
          </a:bodyPr>
          <a:lstStyle>
            <a:lvl1pPr marL="0" indent="0">
              <a:buNone/>
              <a:defRPr sz="1600" cap="all" spc="3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D9B82-EEF4-2CD7-61FE-BAFB2B96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22B6-F7A8-70A5-B023-FCAD5D7C4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5D758-2E38-8A8D-75BC-667F6A23B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7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0DFF-11BD-F5F4-35D4-1986ABBD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D1279-E9A9-702E-144D-61114B788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824" y="2159175"/>
            <a:ext cx="4977453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4E624-7A76-56EC-FA0D-E2AA8EF9B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91" y="2159175"/>
            <a:ext cx="4985785" cy="4017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D7DF5-30AD-AE47-D516-5CEE8277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5C503-B649-B083-6341-F6E376AF8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3EA35-CF5A-DB36-8B14-5C184B6F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0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BA3D8-FDD9-329B-BCC6-BBF47F01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8" y="602671"/>
            <a:ext cx="10429303" cy="7689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EF7DC-0699-CB3C-A7CB-39035D89A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349" y="1696325"/>
            <a:ext cx="4963538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2EB40-99E1-CCA4-BAFA-F51AA56C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81349" y="2344025"/>
            <a:ext cx="4963538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8979BC-6B50-751D-D569-F360938B0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669" y="1696325"/>
            <a:ext cx="4987982" cy="647700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A3A26F-230E-2D25-6BDC-6ECA00FAE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669" y="2344025"/>
            <a:ext cx="4987982" cy="38333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82A01-DE7C-3BA4-96FF-CDEF2F60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AA828-0166-8ECD-BCE8-654BEFDD7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90C0D2-459A-04AA-FD90-7687D2FE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12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D549F-FA71-857F-E02E-3CB63CE6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569611-F911-D3D4-B613-ACCDA56C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A1961-0B6B-8FEB-F2CB-C42E90EF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AA80E-3139-9F1B-9C3E-2A76628C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5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F54789-9F96-511A-0FB6-24F6A8418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399-ADEF-8F74-9F59-6AD804C93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6A34F-ABAB-9C4E-38A1-C6EEB944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5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E3917-2BF6-1CE2-F34B-49F0D09A1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07868"/>
            <a:ext cx="3640713" cy="2062594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15B8F-A9F3-8583-FFF1-175021F17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2898" y="807867"/>
            <a:ext cx="5922489" cy="50531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90AFF-A949-CE9E-6B94-C1B619612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0713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267E-088F-FB9A-9469-551890F29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A3FFC-B3A6-C0B6-5DAE-70BE0D6F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8D35F-BC2E-8D14-060F-449CBAF7C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1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909ED-ED97-A3CE-5569-77B45F414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20881"/>
            <a:ext cx="3639312" cy="206259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BB3A-9E24-DE4C-9619-1502F1B6F3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47408" y="919595"/>
            <a:ext cx="6107979" cy="5013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4CE1F-29E0-88BB-8489-E58236B8B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00652"/>
            <a:ext cx="3643889" cy="2868336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4B7212-6816-FFD1-50B2-58844AD38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17744-5A24-B7B7-5FD6-E98E60832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DA4D1-A71D-A7A6-3D0C-294E5D28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8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5858A62-FE72-978B-BE71-05908D82E1A4}"/>
              </a:ext>
            </a:extLst>
          </p:cNvPr>
          <p:cNvSpPr/>
          <p:nvPr/>
        </p:nvSpPr>
        <p:spPr>
          <a:xfrm>
            <a:off x="0" y="0"/>
            <a:ext cx="12192000" cy="6860161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FA14B7-4740-5D9F-6489-BAD00C3E0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588245"/>
            <a:ext cx="10449784" cy="12659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90487F-803F-C5AF-BD93-39C0FC738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2157984"/>
            <a:ext cx="10442448" cy="390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6FCEF-4EDF-C2EF-7D81-FEFF7042F3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782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fld id="{0BDC4764-F656-4735-9820-9886F8DF1D6A}" type="datetime1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663BC-4D46-C74D-DDF2-9D25B4D96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2320" y="6356350"/>
            <a:ext cx="4297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B4EAE-CB5C-D14B-77EF-7B155FA68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356350"/>
            <a:ext cx="521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C68AC1EC-23E2-4F0E-A5A4-674EC8DB954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5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gle/NiSRCFbeKu9sj9LF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E4469-8CC3-4675-5582-46C212DB36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554E6EBB-7523-AF5D-25FE-73D28D38D6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48" r="1080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908882-E37D-D6BD-AC90-91A69B061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90" y="2355135"/>
            <a:ext cx="3910084" cy="3487278"/>
          </a:xfrm>
        </p:spPr>
        <p:txBody>
          <a:bodyPr>
            <a:noAutofit/>
          </a:bodyPr>
          <a:lstStyle/>
          <a:p>
            <a:pPr algn="l"/>
            <a:r>
              <a:rPr lang="es-AR" sz="4800">
                <a:solidFill>
                  <a:schemeClr val="tx1">
                    <a:lumMod val="85000"/>
                    <a:lumOff val="15000"/>
                  </a:schemeClr>
                </a:solidFill>
              </a:rPr>
              <a:t>Fondo de Innovación de Programas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E26B6-5F28-15D5-E814-8BB555C5E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90" y="5842413"/>
            <a:ext cx="4320791" cy="66580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Directrices para 2025</a:t>
            </a:r>
          </a:p>
        </p:txBody>
      </p:sp>
    </p:spTree>
    <p:extLst>
      <p:ext uri="{BB962C8B-B14F-4D97-AF65-F5344CB8AC3E}">
        <p14:creationId xmlns:p14="http://schemas.microsoft.com/office/powerpoint/2010/main" val="2088619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74EFC0-58D5-1161-F442-B4796B9E5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E1D5-88D1-B6C4-A0F1-1CB0C7E5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800"/>
              <a:t>Propósito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A79EE-33C4-027F-05E1-21414C641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2157984"/>
            <a:ext cx="10442448" cy="41260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marR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32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El Fondo de Innovación de Programas (FIP) tiene como objetivo poner a prueba nuevos programas que tengan el potencial de ampliarse a varios países en el futuro.</a:t>
            </a:r>
            <a:endParaRPr lang="en-US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419" sz="3200" dirty="0">
              <a:latin typeface="Times New Roman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3200" dirty="0">
                <a:latin typeface="Times New Roman"/>
                <a:cs typeface="Times New Roman"/>
              </a:rPr>
              <a:t>La presentación de propuestas para el FIP es totalmente voluntaria. Los proyectos no están obligados a presentar propuestas.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F0F0-7F0E-B532-45C5-3036F500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2</a:t>
            </a:fld>
            <a:endParaRPr lang="en-US"/>
          </a:p>
        </p:txBody>
      </p:sp>
      <p:pic>
        <p:nvPicPr>
          <p:cNvPr id="12" name="Picture 11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A3B85CC0-229F-DC36-A992-CC47A9ABA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A0985E4-13BE-B6F6-B661-F26B9276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/>
          <a:lstStyle/>
          <a:p>
            <a:r>
              <a:rPr lang="es-AR"/>
              <a:t>Fondo de innovación de programas 2025</a:t>
            </a:r>
          </a:p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164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497B-8CEA-D3A2-DB79-D70A4606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Proceso</a:t>
            </a:r>
            <a:r>
              <a:rPr lang="en-US" sz="4800" dirty="0"/>
              <a:t> de </a:t>
            </a:r>
            <a:r>
              <a:rPr lang="en-US" sz="4800" dirty="0" err="1"/>
              <a:t>selección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F9E37-2906-C121-E79B-7AEA6484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6" y="2157983"/>
            <a:ext cx="10852220" cy="44289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400" dirty="0">
                <a:latin typeface="Times New Roman"/>
                <a:ea typeface="Aptos" panose="020B0004020202020204" pitchFamily="34" charset="0"/>
                <a:cs typeface="Times New Roman"/>
              </a:rPr>
              <a:t>Las decisiones de financiación las tomará un comité de madres.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S" sz="2400" dirty="0">
                <a:latin typeface="Times New Roman"/>
                <a:ea typeface="Aptos" panose="020B0004020202020204" pitchFamily="34" charset="0"/>
                <a:cs typeface="Times New Roman"/>
              </a:rPr>
              <a:t>Cada país será invitado a nominar a una mujer para que forme parte del comité de selección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latin typeface="Times New Roman"/>
                <a:ea typeface="Aptos" panose="020B0004020202020204" pitchFamily="34" charset="0"/>
                <a:cs typeface="Times New Roman"/>
              </a:rPr>
              <a:t>Los proyectos de cada país pueden decidir cómo seleccionar a su nominada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latin typeface="Times New Roman"/>
                <a:ea typeface="Aptos" panose="020B0004020202020204" pitchFamily="34" charset="0"/>
                <a:cs typeface="Times New Roman"/>
              </a:rPr>
              <a:t>Las nominadas deben haber formado parte previamente de un comité de selección de Agentes de Cambio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s-ES" sz="1600" dirty="0">
                <a:latin typeface="Times New Roman"/>
                <a:ea typeface="Aptos" panose="020B0004020202020204" pitchFamily="34" charset="0"/>
                <a:cs typeface="Times New Roman"/>
              </a:rPr>
              <a:t>Envíe el nombre y la información de contacto de la nominada de su país al director de su proyecto regional antes del 15 de marzo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latin typeface="Times New Roman"/>
                <a:ea typeface="Aptos" panose="020B0004020202020204" pitchFamily="34" charset="0"/>
                <a:cs typeface="Times New Roman"/>
              </a:rPr>
              <a:t>Mónica Gómez </a:t>
            </a:r>
            <a:r>
              <a:rPr lang="es-ES" sz="2400" dirty="0">
                <a:latin typeface="Times New Roman"/>
                <a:ea typeface="Aptos" panose="020B0004020202020204" pitchFamily="34" charset="0"/>
                <a:cs typeface="Times New Roman"/>
              </a:rPr>
              <a:t>facilitará una reunión virtual del comité de selección el 15 de abril o alrededor de esa fecha</a:t>
            </a:r>
          </a:p>
          <a:p>
            <a:pPr marL="228600" lvl="1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600" dirty="0">
              <a:effectLst/>
              <a:latin typeface="Times New Roman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EEA0A-0A1F-3A7B-5472-BF8349C5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innovation fund 2025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4C55E-C808-C800-AF74-E702132F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51BEA67D-14AA-D83C-F12A-2B3ED69A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8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C497B-8CEA-D3A2-DB79-D70A4606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800"/>
              <a:t>Criterios de selección</a:t>
            </a:r>
            <a:r>
              <a:rPr lang="en-US" sz="4800"/>
              <a:t> </a:t>
            </a:r>
            <a:r>
              <a:rPr lang="en-US" sz="4800">
                <a:solidFill>
                  <a:srgbClr val="0070C0"/>
                </a:solidFill>
              </a:rPr>
              <a:t>*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F9E37-2906-C121-E79B-7AEA64840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626" y="2255676"/>
            <a:ext cx="10841637" cy="33525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lnSpc>
                <a:spcPct val="107000"/>
              </a:lnSpc>
              <a:buAutoNum type="arabicPeriod"/>
            </a:pPr>
            <a:r>
              <a:rPr lang="es-ES" sz="2400">
                <a:latin typeface="Times New Roman"/>
                <a:ea typeface="Aptos" panose="020B0004020202020204" pitchFamily="34" charset="0"/>
                <a:cs typeface="Times New Roman"/>
              </a:rPr>
              <a:t>Atender </a:t>
            </a:r>
            <a:r>
              <a:rPr lang="es-ES" sz="24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a </a:t>
            </a:r>
            <a:r>
              <a:rPr lang="es-ES" sz="2400">
                <a:latin typeface="Times New Roman"/>
                <a:ea typeface="Aptos" panose="020B0004020202020204" pitchFamily="34" charset="0"/>
                <a:cs typeface="Times New Roman"/>
              </a:rPr>
              <a:t>una población </a:t>
            </a:r>
            <a:r>
              <a:rPr lang="es-ES" sz="24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a </a:t>
            </a:r>
            <a:r>
              <a:rPr lang="es-ES" sz="2400">
                <a:latin typeface="Times New Roman"/>
                <a:ea typeface="Aptos" panose="020B0004020202020204" pitchFamily="34" charset="0"/>
                <a:cs typeface="Times New Roman"/>
              </a:rPr>
              <a:t>la que el proyecto no atiende actualmente O satisfacer una nueva necesidad en una población </a:t>
            </a:r>
            <a:r>
              <a:rPr lang="es-ES" sz="24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a </a:t>
            </a:r>
            <a:r>
              <a:rPr lang="es-ES" sz="2400">
                <a:latin typeface="Times New Roman"/>
                <a:ea typeface="Aptos" panose="020B0004020202020204" pitchFamily="34" charset="0"/>
                <a:cs typeface="Times New Roman"/>
              </a:rPr>
              <a:t>la que el proyecto atiende actualmente</a:t>
            </a:r>
            <a:endParaRPr lang="es-ES" sz="2400">
              <a:latin typeface="Aptos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2400">
                <a:latin typeface="Times New Roman"/>
                <a:ea typeface="Aptos" panose="020B0004020202020204" pitchFamily="34" charset="0"/>
                <a:cs typeface="Times New Roman"/>
              </a:rPr>
              <a:t>Brindar una respuesta nueva o innovadora </a:t>
            </a:r>
            <a:r>
              <a:rPr lang="es-ES" sz="24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a </a:t>
            </a:r>
            <a:r>
              <a:rPr lang="es-ES" sz="2400">
                <a:latin typeface="Times New Roman"/>
                <a:ea typeface="Aptos" panose="020B0004020202020204" pitchFamily="34" charset="0"/>
                <a:cs typeface="Times New Roman"/>
              </a:rPr>
              <a:t>una necesidad grande y creciente</a:t>
            </a:r>
            <a:endParaRPr lang="es-ES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2400">
                <a:latin typeface="Times New Roman"/>
                <a:ea typeface="Aptos" panose="020B0004020202020204" pitchFamily="34" charset="0"/>
                <a:cs typeface="Times New Roman"/>
              </a:rPr>
              <a:t>Abordar un problema en el que el proyecto tenga la experiencia requerida O el proyecto se asociará con una organización que tenga la experiencia requerida</a:t>
            </a:r>
            <a:endParaRPr lang="es-ES">
              <a:latin typeface="Aptos Light"/>
              <a:ea typeface="Aptos" panose="020B000402020202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sz="2400">
                <a:latin typeface="Times New Roman"/>
                <a:ea typeface="Aptos" panose="020B0004020202020204" pitchFamily="34" charset="0"/>
                <a:cs typeface="Times New Roman"/>
              </a:rPr>
              <a:t>Plan de evaluación de programa sólido</a:t>
            </a:r>
            <a:r>
              <a:rPr lang="es-ES" sz="24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, </a:t>
            </a:r>
            <a:r>
              <a:rPr lang="es-ES" sz="2400">
                <a:latin typeface="Times New Roman"/>
                <a:ea typeface="Aptos" panose="020B0004020202020204" pitchFamily="34" charset="0"/>
                <a:cs typeface="Times New Roman"/>
              </a:rPr>
              <a:t>una teoría de cambio clara e indicadores de resultados</a:t>
            </a:r>
            <a:endParaRPr lang="es-ES"/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2400">
              <a:effectLst/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2400">
              <a:latin typeface="Times New Roman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EEA0A-0A1F-3A7B-5472-BF8349C5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Program innovation fund 2025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4C55E-C808-C800-AF74-E702132F7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51BEA67D-14AA-D83C-F12A-2B3ED69A0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06C19B-E687-D5EA-A3B3-4A0583534D5D}"/>
              </a:ext>
            </a:extLst>
          </p:cNvPr>
          <p:cNvSpPr txBox="1"/>
          <p:nvPr/>
        </p:nvSpPr>
        <p:spPr>
          <a:xfrm>
            <a:off x="750853" y="5652986"/>
            <a:ext cx="1084979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0070C0"/>
                </a:solidFill>
                <a:latin typeface="Times New Roman"/>
                <a:cs typeface="Times New Roman"/>
              </a:rPr>
              <a:t>* </a:t>
            </a:r>
            <a:r>
              <a:rPr lang="es-ES" sz="2000" b="1">
                <a:solidFill>
                  <a:srgbClr val="0070C0"/>
                </a:solidFill>
                <a:latin typeface="Times New Roman"/>
                <a:cs typeface="Times New Roman"/>
              </a:rPr>
              <a:t>Nota:</a:t>
            </a:r>
            <a:r>
              <a:rPr lang="es-ES" sz="2000">
                <a:solidFill>
                  <a:srgbClr val="0070C0"/>
                </a:solidFill>
                <a:latin typeface="Times New Roman"/>
                <a:cs typeface="Times New Roman"/>
              </a:rPr>
              <a:t> Los criterios de selección han cambiado desde que se envió el memorando original para que coincidan más directamente con la experiencia de las mujeres que formarán el comité de selección.</a:t>
            </a:r>
            <a:endParaRPr lang="es-E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A029C-827E-A4C5-0CAE-09F496D1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5BDB-238A-743F-2B77-5AEDC87F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800"/>
              <a:t>Monto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7089D-706B-5C37-89F1-104965A7A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s-AR" sz="320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Las propuestas deben estar entre</a:t>
            </a:r>
            <a:r>
              <a:rPr lang="es-AR" sz="32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$20,000-60,000 USD</a:t>
            </a:r>
          </a:p>
          <a:p>
            <a:r>
              <a:rPr lang="es-AR" sz="320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Dada la cantidad limitada de fondos en comparación con el numero de proyectos, cada proyecto puede presentar un maximo de dos propuestas en 2025</a:t>
            </a:r>
            <a:endParaRPr lang="es-AR" sz="3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AR" sz="32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AR" sz="3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083FF-1312-6979-6337-C14B56F7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FBEFF856-C675-DE58-1364-B7CA8302A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33B5-7F0C-4EC7-B22B-D09FABA6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/>
          <a:lstStyle/>
          <a:p>
            <a:r>
              <a:rPr lang="es-AR"/>
              <a:t>Fondo de innovación de programas 2025</a:t>
            </a:r>
          </a:p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056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C057B-1FC8-9093-5A35-06BF37E32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2E132-725C-E609-2A32-D5214AB36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800"/>
              <a:t>Población destinaria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63041-E6B3-E5AA-AB5E-8D322DC9E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32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La propuesta debe estar dirigida a poblaciones marginadas. </a:t>
            </a:r>
            <a:endParaRPr lang="en-US" sz="3200"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32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Las propuestas pueden estar dirigidas a</a:t>
            </a:r>
            <a:r>
              <a:rPr lang="es-419" sz="3200">
                <a:latin typeface="Times New Roman"/>
                <a:ea typeface="Aptos" panose="020B0004020202020204" pitchFamily="34" charset="0"/>
                <a:cs typeface="Times New Roman"/>
              </a:rPr>
              <a:t>:</a:t>
            </a:r>
            <a:endParaRPr lang="en-US" sz="3200"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3429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3000">
                <a:latin typeface="Times New Roman"/>
                <a:ea typeface="Aptos" panose="020B0004020202020204" pitchFamily="34" charset="0"/>
                <a:cs typeface="Times New Roman"/>
              </a:rPr>
              <a:t> Familias</a:t>
            </a:r>
            <a:r>
              <a:rPr lang="es-419" sz="30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apadrinadas, </a:t>
            </a:r>
            <a:endParaRPr lang="en-US" sz="3000"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3429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3000">
                <a:latin typeface="Times New Roman"/>
                <a:ea typeface="Aptos" panose="020B0004020202020204" pitchFamily="34" charset="0"/>
                <a:cs typeface="Times New Roman"/>
              </a:rPr>
              <a:t> Familias</a:t>
            </a:r>
            <a:r>
              <a:rPr lang="es-419" sz="30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no apadrinadas, </a:t>
            </a:r>
            <a:endParaRPr lang="en-US" sz="3000"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3429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3000">
                <a:latin typeface="Times New Roman"/>
                <a:ea typeface="Aptos" panose="020B0004020202020204" pitchFamily="34" charset="0"/>
                <a:cs typeface="Times New Roman"/>
              </a:rPr>
              <a:t> Comunidades</a:t>
            </a:r>
            <a:r>
              <a:rPr lang="es-419" sz="30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donde existe un programa </a:t>
            </a:r>
            <a:r>
              <a:rPr lang="es-419" sz="3000" err="1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Unbound</a:t>
            </a:r>
            <a:r>
              <a:rPr lang="es-419" sz="3000">
                <a:latin typeface="Times New Roman"/>
                <a:ea typeface="Aptos" panose="020B0004020202020204" pitchFamily="34" charset="0"/>
                <a:cs typeface="Times New Roman"/>
              </a:rPr>
              <a:t>,</a:t>
            </a:r>
            <a:r>
              <a:rPr lang="es-419" sz="30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</a:t>
            </a:r>
            <a:r>
              <a:rPr lang="es-419" sz="3000" b="1">
                <a:solidFill>
                  <a:srgbClr val="FF0000"/>
                </a:solidFill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y/o</a:t>
            </a:r>
            <a:endParaRPr lang="en-US" sz="3000" b="1">
              <a:solidFill>
                <a:srgbClr val="FF0000"/>
              </a:solidFill>
              <a:latin typeface="Times New Roman"/>
              <a:ea typeface="Aptos" panose="020B0004020202020204" pitchFamily="34" charset="0"/>
              <a:cs typeface="Times New Roman"/>
            </a:endParaRPr>
          </a:p>
          <a:p>
            <a:pPr marL="3429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419" sz="3000">
                <a:latin typeface="Times New Roman"/>
                <a:ea typeface="Aptos" panose="020B0004020202020204" pitchFamily="34" charset="0"/>
                <a:cs typeface="Times New Roman"/>
              </a:rPr>
              <a:t> Comunidades</a:t>
            </a:r>
            <a:r>
              <a:rPr lang="es-419" sz="3000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 donde actualmente no existe un programa </a:t>
            </a:r>
            <a:r>
              <a:rPr lang="es-419" sz="3000" err="1">
                <a:effectLst/>
                <a:latin typeface="Times New Roman"/>
                <a:ea typeface="Aptos" panose="020B0004020202020204" pitchFamily="34" charset="0"/>
                <a:cs typeface="Times New Roman"/>
              </a:rPr>
              <a:t>Unbound</a:t>
            </a:r>
          </a:p>
          <a:p>
            <a:pPr marL="0" indent="0">
              <a:buNone/>
            </a:pPr>
            <a:endParaRPr lang="es-AR" sz="3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F154F-2D0F-940F-C2D8-C4DAA546D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D80366C3-FFDA-A27F-E983-43B64D4F7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456EE-C89E-AE68-87B9-8250308D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20" y="6356350"/>
            <a:ext cx="4297680" cy="365125"/>
          </a:xfrm>
        </p:spPr>
        <p:txBody>
          <a:bodyPr/>
          <a:lstStyle/>
          <a:p>
            <a:r>
              <a:rPr lang="es-AR"/>
              <a:t>Fondo de innovación de programas 2025</a:t>
            </a:r>
          </a:p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739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94EC6-3CCD-F509-7CA5-5F34A1EDA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AAB13-44C5-B6A4-6E25-91ADC1F1B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08" y="136525"/>
            <a:ext cx="10449784" cy="1265928"/>
          </a:xfrm>
        </p:spPr>
        <p:txBody>
          <a:bodyPr>
            <a:normAutofit/>
          </a:bodyPr>
          <a:lstStyle/>
          <a:p>
            <a:r>
              <a:rPr lang="es-AR" sz="4800"/>
              <a:t>Cronograma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AE50A-87EE-8440-6BCA-5784ADE3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1A1FF5-D08E-2A06-2D96-4A0A6C564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33770"/>
              </p:ext>
            </p:extLst>
          </p:nvPr>
        </p:nvGraphicFramePr>
        <p:xfrm>
          <a:off x="659283" y="1518397"/>
          <a:ext cx="10875270" cy="52571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6104">
                  <a:extLst>
                    <a:ext uri="{9D8B030D-6E8A-4147-A177-3AD203B41FA5}">
                      <a16:colId xmlns:a16="http://schemas.microsoft.com/office/drawing/2014/main" val="1224479273"/>
                    </a:ext>
                  </a:extLst>
                </a:gridCol>
                <a:gridCol w="6879166">
                  <a:extLst>
                    <a:ext uri="{9D8B030D-6E8A-4147-A177-3AD203B41FA5}">
                      <a16:colId xmlns:a16="http://schemas.microsoft.com/office/drawing/2014/main" val="1186598539"/>
                    </a:ext>
                  </a:extLst>
                </a:gridCol>
              </a:tblGrid>
              <a:tr h="6851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AR" sz="2200" b="1" noProof="0" dirty="0">
                          <a:latin typeface="Times New Roman"/>
                          <a:cs typeface="Times New Roman"/>
                        </a:rPr>
                        <a:t>15 de 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AR" sz="2200" b="0" noProof="0">
                          <a:effectLst/>
                          <a:latin typeface="Times New Roman"/>
                          <a:cs typeface="Times New Roman"/>
                        </a:rPr>
                        <a:t>Enviar el nombre del representante para el </a:t>
                      </a:r>
                      <a:r>
                        <a:rPr lang="es-AR" sz="2200" b="0" noProof="0" err="1">
                          <a:effectLst/>
                          <a:latin typeface="Times New Roman"/>
                          <a:cs typeface="Times New Roman"/>
                        </a:rPr>
                        <a:t>comite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206192"/>
                  </a:ext>
                </a:extLst>
              </a:tr>
              <a:tr h="685124">
                <a:tc>
                  <a:txBody>
                    <a:bodyPr/>
                    <a:lstStyle/>
                    <a:p>
                      <a:r>
                        <a:rPr lang="es-AR" sz="2200" b="1" noProof="0" dirty="0">
                          <a:latin typeface="Times New Roman"/>
                          <a:cs typeface="Times New Roman"/>
                        </a:rPr>
                        <a:t>31 de marzo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200" b="0" noProof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Fecha límite para presentar propuestas  (</a:t>
                      </a:r>
                      <a:r>
                        <a:rPr lang="es-AR" sz="2200" b="0" noProof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  <a:hlinkClick r:id="rId2"/>
                        </a:rPr>
                        <a:t>https://forms.gle/NiSRCFbeKu9sj9LF8</a:t>
                      </a:r>
                      <a:r>
                        <a:rPr lang="es-AR" sz="2200" b="0" noProof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)  </a:t>
                      </a:r>
                      <a:endParaRPr lang="es-AR" sz="2200" b="0" noProof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8292918"/>
                  </a:ext>
                </a:extLst>
              </a:tr>
              <a:tr h="368913">
                <a:tc>
                  <a:txBody>
                    <a:bodyPr/>
                    <a:lstStyle/>
                    <a:p>
                      <a:r>
                        <a:rPr lang="es-AR" sz="2200" b="1" noProof="0" dirty="0">
                          <a:latin typeface="Times New Roman"/>
                          <a:cs typeface="Times New Roman"/>
                        </a:rPr>
                        <a:t>15 de abril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200" b="0" noProof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Selección de propuestas para financiación en 2025</a:t>
                      </a:r>
                    </a:p>
                    <a:p>
                      <a:endParaRPr lang="es-AR" sz="2200" b="0" noProof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489032"/>
                  </a:ext>
                </a:extLst>
              </a:tr>
              <a:tr h="527019">
                <a:tc>
                  <a:txBody>
                    <a:bodyPr/>
                    <a:lstStyle/>
                    <a:p>
                      <a:r>
                        <a:rPr lang="es-AR" sz="2200" b="1" noProof="0" dirty="0">
                          <a:latin typeface="Times New Roman"/>
                          <a:cs typeface="Times New Roman"/>
                        </a:rPr>
                        <a:t>1 de mayo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200" b="0" noProof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Desembolso a los proyectos seleccionados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200" b="0" noProof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889982"/>
                  </a:ext>
                </a:extLst>
              </a:tr>
              <a:tr h="527019">
                <a:tc>
                  <a:txBody>
                    <a:bodyPr/>
                    <a:lstStyle/>
                    <a:p>
                      <a:r>
                        <a:rPr lang="es-AR" sz="2200" b="1" noProof="0" dirty="0">
                          <a:latin typeface="Times New Roman"/>
                          <a:cs typeface="Times New Roman"/>
                        </a:rPr>
                        <a:t>1 de septiembre, 2025</a:t>
                      </a:r>
                      <a:endParaRPr lang="es-AR" sz="2200" b="1" noProof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200" b="0" noProof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Fecha límite para lanzar los programas financiados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200" b="0" noProof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890618"/>
                  </a:ext>
                </a:extLst>
              </a:tr>
              <a:tr h="527019">
                <a:tc>
                  <a:txBody>
                    <a:bodyPr/>
                    <a:lstStyle/>
                    <a:p>
                      <a:r>
                        <a:rPr lang="es-AR" sz="2200" b="1" noProof="0" dirty="0">
                          <a:latin typeface="Times New Roman"/>
                          <a:cs typeface="Times New Roman"/>
                        </a:rPr>
                        <a:t>30 de septiembre,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2200" b="0" noProof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Fecha límite para completar el programa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AR" sz="2200" b="0" noProof="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472551"/>
                  </a:ext>
                </a:extLst>
              </a:tr>
              <a:tr h="368913">
                <a:tc>
                  <a:txBody>
                    <a:bodyPr/>
                    <a:lstStyle/>
                    <a:p>
                      <a:r>
                        <a:rPr lang="es-AR" sz="2200" b="1" noProof="0" dirty="0">
                          <a:latin typeface="Times New Roman"/>
                          <a:cs typeface="Times New Roman"/>
                        </a:rPr>
                        <a:t>90 días después de la finalización del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sz="2200" b="0" noProof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Fecha </a:t>
                      </a:r>
                      <a:r>
                        <a:rPr lang="es-AR" sz="2200" b="0" noProof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límite</a:t>
                      </a:r>
                      <a:r>
                        <a:rPr lang="es-AR" sz="2200" b="0" noProof="0" dirty="0">
                          <a:effectLst/>
                          <a:latin typeface="Times New Roman"/>
                          <a:ea typeface="Aptos" panose="020B0004020202020204" pitchFamily="34" charset="0"/>
                          <a:cs typeface="Times New Roman"/>
                        </a:rPr>
                        <a:t> para entregar los informes de evaluación (se compartirá el formato pronto) </a:t>
                      </a:r>
                      <a:endParaRPr lang="es-AR" sz="2200" b="0" noProof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515553"/>
                  </a:ext>
                </a:extLst>
              </a:tr>
            </a:tbl>
          </a:graphicData>
        </a:graphic>
      </p:graphicFrame>
      <p:pic>
        <p:nvPicPr>
          <p:cNvPr id="10" name="Picture 9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30E24781-3699-CA63-8852-A0627621B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42D795-790F-B199-883C-B780675B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32319" y="6518013"/>
            <a:ext cx="4297680" cy="365125"/>
          </a:xfrm>
        </p:spPr>
        <p:txBody>
          <a:bodyPr/>
          <a:lstStyle/>
          <a:p>
            <a:r>
              <a:rPr lang="es-AR"/>
              <a:t>Fondo de innovación de programas 2025</a:t>
            </a:r>
          </a:p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834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953CC-9FF2-9BB6-1FDC-078C99E42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children posing for a picture&#10;&#10;Description automatically generated">
            <a:extLst>
              <a:ext uri="{FF2B5EF4-FFF2-40B4-BE49-F238E27FC236}">
                <a16:creationId xmlns:a16="http://schemas.microsoft.com/office/drawing/2014/main" id="{D22C97B4-773F-74BE-E140-ACEEF6D2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 b="30160"/>
          <a:stretch/>
        </p:blipFill>
        <p:spPr>
          <a:xfrm>
            <a:off x="740403" y="1947921"/>
            <a:ext cx="10689596" cy="4131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CDACD-7906-8BEF-D133-1214114EB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824" y="363875"/>
            <a:ext cx="9734609" cy="1372416"/>
          </a:xfrm>
        </p:spPr>
        <p:txBody>
          <a:bodyPr>
            <a:noAutofit/>
          </a:bodyPr>
          <a:lstStyle/>
          <a:p>
            <a:pPr algn="ctr"/>
            <a:r>
              <a:rPr lang="es-AR" sz="6600"/>
              <a:t>Comentarios &amp; Preguntas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61A08-40C1-85D3-792C-28CC5183F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A group of colorful people in a circle&#10;&#10;Description automatically generated">
            <a:extLst>
              <a:ext uri="{FF2B5EF4-FFF2-40B4-BE49-F238E27FC236}">
                <a16:creationId xmlns:a16="http://schemas.microsoft.com/office/drawing/2014/main" id="{F4539280-815A-E510-A9D1-5FE95FB22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52" y="126407"/>
            <a:ext cx="944386" cy="92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95722"/>
      </p:ext>
    </p:extLst>
  </p:cSld>
  <p:clrMapOvr>
    <a:masterClrMapping/>
  </p:clrMapOvr>
</p:sld>
</file>

<file path=ppt/theme/theme1.xml><?xml version="1.0" encoding="utf-8"?>
<a:theme xmlns:a="http://schemas.openxmlformats.org/drawingml/2006/main" name="BohoVogue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Walbaum Display_Aptos">
      <a:majorFont>
        <a:latin typeface="Walbaum Display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ohoVogueVTI" id="{8022F7FC-316B-4DD9-B9EB-BB68CC0DFA6F}" vid="{544DD2C6-9D23-4092-AACF-F55CEAA658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08962da-7e49-417d-bf2d-aa1fd0f9a02e" xsi:nil="true"/>
    <lcf76f155ced4ddcb4097134ff3c332f xmlns="a3e79b0f-2e5c-44f3-86ca-a129381f531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10E12F4EF4F2499C202FED89557D5F" ma:contentTypeVersion="18" ma:contentTypeDescription="Create a new document." ma:contentTypeScope="" ma:versionID="fa97be3e599267613827195cf4576b8c">
  <xsd:schema xmlns:xsd="http://www.w3.org/2001/XMLSchema" xmlns:xs="http://www.w3.org/2001/XMLSchema" xmlns:p="http://schemas.microsoft.com/office/2006/metadata/properties" xmlns:ns2="a3e79b0f-2e5c-44f3-86ca-a129381f5310" xmlns:ns3="908962da-7e49-417d-bf2d-aa1fd0f9a02e" targetNamespace="http://schemas.microsoft.com/office/2006/metadata/properties" ma:root="true" ma:fieldsID="b8e9b21d56a76ca3b7d247f111b65a3e" ns2:_="" ns3:_="">
    <xsd:import namespace="a3e79b0f-2e5c-44f3-86ca-a129381f5310"/>
    <xsd:import namespace="908962da-7e49-417d-bf2d-aa1fd0f9a0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79b0f-2e5c-44f3-86ca-a129381f53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6aeb1c5d-f832-4922-9156-cbe6eafe4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962da-7e49-417d-bf2d-aa1fd0f9a02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9e9e937-b60f-4f11-ba74-411a3f172958}" ma:internalName="TaxCatchAll" ma:showField="CatchAllData" ma:web="908962da-7e49-417d-bf2d-aa1fd0f9a0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9CF9C-2A31-4A89-A796-7421AF49F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6CB8E-594C-473C-91DD-A1B14C65B496}">
  <ds:schemaRefs>
    <ds:schemaRef ds:uri="908962da-7e49-417d-bf2d-aa1fd0f9a02e"/>
    <ds:schemaRef ds:uri="a3e79b0f-2e5c-44f3-86ca-a129381f531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43B4DA4-FE70-4D3B-BE8D-9371E666B4B9}">
  <ds:schemaRefs>
    <ds:schemaRef ds:uri="908962da-7e49-417d-bf2d-aa1fd0f9a02e"/>
    <ds:schemaRef ds:uri="a3e79b0f-2e5c-44f3-86ca-a129381f53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Microsoft Office PowerPoint</Application>
  <PresentationFormat>Panorámica</PresentationFormat>
  <Paragraphs>59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Aptos</vt:lpstr>
      <vt:lpstr>Aptos Light</vt:lpstr>
      <vt:lpstr>Arial</vt:lpstr>
      <vt:lpstr>Courier New</vt:lpstr>
      <vt:lpstr>Times New Roman</vt:lpstr>
      <vt:lpstr>Walbaum Display</vt:lpstr>
      <vt:lpstr>BohoVogueVTI</vt:lpstr>
      <vt:lpstr>Fondo de Innovación de Programas</vt:lpstr>
      <vt:lpstr>Propósito</vt:lpstr>
      <vt:lpstr>Proceso de selección</vt:lpstr>
      <vt:lpstr>Criterios de selección *</vt:lpstr>
      <vt:lpstr>Monto</vt:lpstr>
      <vt:lpstr>Población destinaria</vt:lpstr>
      <vt:lpstr>Cronograma 2025</vt:lpstr>
      <vt:lpstr>Comentarios &amp; Preguntas</vt:lpstr>
    </vt:vector>
  </TitlesOfParts>
  <Company>Unbound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Pearson</dc:creator>
  <cp:lastModifiedBy>Monica Gomez</cp:lastModifiedBy>
  <cp:revision>37</cp:revision>
  <dcterms:created xsi:type="dcterms:W3CDTF">2025-01-03T18:55:51Z</dcterms:created>
  <dcterms:modified xsi:type="dcterms:W3CDTF">2025-01-22T18:52:51Z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0x0101009310E12F4EF4F2499C202FED89557D5F</vt:lpwstr>
  </property>
  <property fmtid="{D5CDD505-2E9C-101B-9397-08002B2CF9AE}" pid="3" name="MediaServiceImageTags">
    <vt:lpwstr/>
  </property>
</Properties>
</file>