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33"/>
  </p:notesMasterIdLst>
  <p:sldIdLst>
    <p:sldId id="420" r:id="rId5"/>
    <p:sldId id="421" r:id="rId6"/>
    <p:sldId id="382" r:id="rId7"/>
    <p:sldId id="434" r:id="rId8"/>
    <p:sldId id="435" r:id="rId9"/>
    <p:sldId id="436" r:id="rId10"/>
    <p:sldId id="437" r:id="rId11"/>
    <p:sldId id="438" r:id="rId12"/>
    <p:sldId id="439" r:id="rId13"/>
    <p:sldId id="440" r:id="rId14"/>
    <p:sldId id="441" r:id="rId15"/>
    <p:sldId id="422" r:id="rId16"/>
    <p:sldId id="363" r:id="rId17"/>
    <p:sldId id="419" r:id="rId18"/>
    <p:sldId id="442" r:id="rId19"/>
    <p:sldId id="443" r:id="rId20"/>
    <p:sldId id="444" r:id="rId21"/>
    <p:sldId id="423" r:id="rId22"/>
    <p:sldId id="404" r:id="rId23"/>
    <p:sldId id="405" r:id="rId24"/>
    <p:sldId id="406" r:id="rId25"/>
    <p:sldId id="424" r:id="rId26"/>
    <p:sldId id="411" r:id="rId27"/>
    <p:sldId id="415" r:id="rId28"/>
    <p:sldId id="430" r:id="rId29"/>
    <p:sldId id="431" r:id="rId30"/>
    <p:sldId id="432" r:id="rId31"/>
    <p:sldId id="43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952"/>
    <a:srgbClr val="5D3E2C"/>
    <a:srgbClr val="E0A854"/>
    <a:srgbClr val="F05A50"/>
    <a:srgbClr val="769D7F"/>
    <a:srgbClr val="BDB919"/>
    <a:srgbClr val="7B2B29"/>
    <a:srgbClr val="746B34"/>
    <a:srgbClr val="558ED5"/>
    <a:srgbClr val="CECE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6D423F-F519-453D-A0A2-72E118DB6C8E}" v="5" dt="2025-02-11T13:19:13.032"/>
    <p1510:client id="{7C27451D-3C79-449A-AB99-24476C176633}" v="19" dt="2025-02-10T19:07:30.3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Pearson" userId="72e1c3a8-cc60-4ee2-b2f8-868c232f7ec8" providerId="ADAL" clId="{7C27451D-3C79-449A-AB99-24476C176633}"/>
    <pc:docChg chg="modSld">
      <pc:chgData name="Daniel Pearson" userId="72e1c3a8-cc60-4ee2-b2f8-868c232f7ec8" providerId="ADAL" clId="{7C27451D-3C79-449A-AB99-24476C176633}" dt="2025-02-10T19:07:30.351" v="18" actId="790"/>
      <pc:docMkLst>
        <pc:docMk/>
      </pc:docMkLst>
      <pc:sldChg chg="modSp mod">
        <pc:chgData name="Daniel Pearson" userId="72e1c3a8-cc60-4ee2-b2f8-868c232f7ec8" providerId="ADAL" clId="{7C27451D-3C79-449A-AB99-24476C176633}" dt="2025-02-10T19:07:30.351" v="18" actId="790"/>
        <pc:sldMkLst>
          <pc:docMk/>
          <pc:sldMk cId="4231362471" sldId="420"/>
        </pc:sldMkLst>
        <pc:spChg chg="mod">
          <ac:chgData name="Daniel Pearson" userId="72e1c3a8-cc60-4ee2-b2f8-868c232f7ec8" providerId="ADAL" clId="{7C27451D-3C79-449A-AB99-24476C176633}" dt="2025-02-10T19:07:12.339" v="17" actId="20577"/>
          <ac:spMkLst>
            <pc:docMk/>
            <pc:sldMk cId="4231362471" sldId="420"/>
            <ac:spMk id="4" creationId="{00000000-0000-0000-0000-000000000000}"/>
          </ac:spMkLst>
        </pc:spChg>
        <pc:spChg chg="mod">
          <ac:chgData name="Daniel Pearson" userId="72e1c3a8-cc60-4ee2-b2f8-868c232f7ec8" providerId="ADAL" clId="{7C27451D-3C79-449A-AB99-24476C176633}" dt="2025-02-10T19:07:30.351" v="18" actId="790"/>
          <ac:spMkLst>
            <pc:docMk/>
            <pc:sldMk cId="4231362471" sldId="420"/>
            <ac:spMk id="8" creationId="{B027AF65-CCE0-843B-D8AC-377D9CBC932C}"/>
          </ac:spMkLst>
        </pc:spChg>
      </pc:sldChg>
    </pc:docChg>
  </pc:docChgLst>
  <pc:docChgLst>
    <pc:chgData name="Maybell Siebert" userId="78ffc447-ea24-4986-bd71-c54be5d6ab88" providerId="ADAL" clId="{D256364D-0643-4539-9F5F-2BE075E9071C}"/>
    <pc:docChg chg="modSld">
      <pc:chgData name="Maybell Siebert" userId="78ffc447-ea24-4986-bd71-c54be5d6ab88" providerId="ADAL" clId="{D256364D-0643-4539-9F5F-2BE075E9071C}" dt="2025-02-10T18:58:43.343" v="10" actId="790"/>
      <pc:docMkLst>
        <pc:docMk/>
      </pc:docMkLst>
      <pc:sldChg chg="modSp mod">
        <pc:chgData name="Maybell Siebert" userId="78ffc447-ea24-4986-bd71-c54be5d6ab88" providerId="ADAL" clId="{D256364D-0643-4539-9F5F-2BE075E9071C}" dt="2025-02-10T18:57:13.414" v="6" actId="1076"/>
        <pc:sldMkLst>
          <pc:docMk/>
          <pc:sldMk cId="1616522763" sldId="404"/>
        </pc:sldMkLst>
        <pc:spChg chg="mod">
          <ac:chgData name="Maybell Siebert" userId="78ffc447-ea24-4986-bd71-c54be5d6ab88" providerId="ADAL" clId="{D256364D-0643-4539-9F5F-2BE075E9071C}" dt="2025-02-10T18:57:13.414" v="6" actId="1076"/>
          <ac:spMkLst>
            <pc:docMk/>
            <pc:sldMk cId="1616522763" sldId="404"/>
            <ac:spMk id="2" creationId="{00000000-0000-0000-0000-000000000000}"/>
          </ac:spMkLst>
        </pc:spChg>
      </pc:sldChg>
      <pc:sldChg chg="modSp mod">
        <pc:chgData name="Maybell Siebert" userId="78ffc447-ea24-4986-bd71-c54be5d6ab88" providerId="ADAL" clId="{D256364D-0643-4539-9F5F-2BE075E9071C}" dt="2025-02-10T18:57:21.458" v="7" actId="113"/>
        <pc:sldMkLst>
          <pc:docMk/>
          <pc:sldMk cId="857584018" sldId="405"/>
        </pc:sldMkLst>
        <pc:spChg chg="mod">
          <ac:chgData name="Maybell Siebert" userId="78ffc447-ea24-4986-bd71-c54be5d6ab88" providerId="ADAL" clId="{D256364D-0643-4539-9F5F-2BE075E9071C}" dt="2025-02-10T18:57:21.458" v="7" actId="113"/>
          <ac:spMkLst>
            <pc:docMk/>
            <pc:sldMk cId="857584018" sldId="405"/>
            <ac:spMk id="2" creationId="{00000000-0000-0000-0000-000000000000}"/>
          </ac:spMkLst>
        </pc:spChg>
      </pc:sldChg>
      <pc:sldChg chg="modSp mod">
        <pc:chgData name="Maybell Siebert" userId="78ffc447-ea24-4986-bd71-c54be5d6ab88" providerId="ADAL" clId="{D256364D-0643-4539-9F5F-2BE075E9071C}" dt="2025-02-10T18:57:35.742" v="8" actId="113"/>
        <pc:sldMkLst>
          <pc:docMk/>
          <pc:sldMk cId="1069487827" sldId="406"/>
        </pc:sldMkLst>
        <pc:spChg chg="mod">
          <ac:chgData name="Maybell Siebert" userId="78ffc447-ea24-4986-bd71-c54be5d6ab88" providerId="ADAL" clId="{D256364D-0643-4539-9F5F-2BE075E9071C}" dt="2025-02-10T18:57:35.742" v="8" actId="113"/>
          <ac:spMkLst>
            <pc:docMk/>
            <pc:sldMk cId="1069487827" sldId="406"/>
            <ac:spMk id="2" creationId="{00000000-0000-0000-0000-000000000000}"/>
          </ac:spMkLst>
        </pc:spChg>
        <pc:spChg chg="mod">
          <ac:chgData name="Maybell Siebert" userId="78ffc447-ea24-4986-bd71-c54be5d6ab88" providerId="ADAL" clId="{D256364D-0643-4539-9F5F-2BE075E9071C}" dt="2025-02-10T18:56:36.058" v="3" actId="14100"/>
          <ac:spMkLst>
            <pc:docMk/>
            <pc:sldMk cId="1069487827" sldId="406"/>
            <ac:spMk id="3" creationId="{00000000-0000-0000-0000-000000000000}"/>
          </ac:spMkLst>
        </pc:spChg>
      </pc:sldChg>
      <pc:sldChg chg="modSp mod">
        <pc:chgData name="Maybell Siebert" userId="78ffc447-ea24-4986-bd71-c54be5d6ab88" providerId="ADAL" clId="{D256364D-0643-4539-9F5F-2BE075E9071C}" dt="2025-02-10T18:58:43.343" v="10" actId="790"/>
        <pc:sldMkLst>
          <pc:docMk/>
          <pc:sldMk cId="2939833175" sldId="411"/>
        </pc:sldMkLst>
        <pc:spChg chg="mod">
          <ac:chgData name="Maybell Siebert" userId="78ffc447-ea24-4986-bd71-c54be5d6ab88" providerId="ADAL" clId="{D256364D-0643-4539-9F5F-2BE075E9071C}" dt="2025-02-10T18:58:43.343" v="10" actId="790"/>
          <ac:spMkLst>
            <pc:docMk/>
            <pc:sldMk cId="2939833175" sldId="411"/>
            <ac:spMk id="2" creationId="{00000000-0000-0000-0000-000000000000}"/>
          </ac:spMkLst>
        </pc:spChg>
      </pc:sldChg>
      <pc:sldChg chg="modSp mod">
        <pc:chgData name="Maybell Siebert" userId="78ffc447-ea24-4986-bd71-c54be5d6ab88" providerId="ADAL" clId="{D256364D-0643-4539-9F5F-2BE075E9071C}" dt="2025-02-10T18:57:47.031" v="9" actId="113"/>
        <pc:sldMkLst>
          <pc:docMk/>
          <pc:sldMk cId="363775263" sldId="415"/>
        </pc:sldMkLst>
        <pc:spChg chg="mod">
          <ac:chgData name="Maybell Siebert" userId="78ffc447-ea24-4986-bd71-c54be5d6ab88" providerId="ADAL" clId="{D256364D-0643-4539-9F5F-2BE075E9071C}" dt="2025-02-10T18:57:47.031" v="9" actId="113"/>
          <ac:spMkLst>
            <pc:docMk/>
            <pc:sldMk cId="363775263" sldId="415"/>
            <ac:spMk id="2" creationId="{00000000-0000-0000-0000-000000000000}"/>
          </ac:spMkLst>
        </pc:spChg>
      </pc:sldChg>
    </pc:docChg>
  </pc:docChgLst>
  <pc:docChgLst>
    <pc:chgData name="Diego Restrepo" userId="db995003-405b-463b-be95-f2a34222d31f" providerId="ADAL" clId="{276D423F-F519-453D-A0A2-72E118DB6C8E}"/>
    <pc:docChg chg="modSld">
      <pc:chgData name="Diego Restrepo" userId="db995003-405b-463b-be95-f2a34222d31f" providerId="ADAL" clId="{276D423F-F519-453D-A0A2-72E118DB6C8E}" dt="2025-02-11T13:19:13.032" v="4" actId="120"/>
      <pc:docMkLst>
        <pc:docMk/>
      </pc:docMkLst>
      <pc:sldChg chg="modSp mod">
        <pc:chgData name="Diego Restrepo" userId="db995003-405b-463b-be95-f2a34222d31f" providerId="ADAL" clId="{276D423F-F519-453D-A0A2-72E118DB6C8E}" dt="2025-02-11T13:19:13.032" v="4" actId="120"/>
        <pc:sldMkLst>
          <pc:docMk/>
          <pc:sldMk cId="3908364654" sldId="363"/>
        </pc:sldMkLst>
        <pc:spChg chg="mod">
          <ac:chgData name="Diego Restrepo" userId="db995003-405b-463b-be95-f2a34222d31f" providerId="ADAL" clId="{276D423F-F519-453D-A0A2-72E118DB6C8E}" dt="2025-02-11T13:19:13.032" v="4" actId="120"/>
          <ac:spMkLst>
            <pc:docMk/>
            <pc:sldMk cId="3908364654" sldId="363"/>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DE48E-23E0-4352-BA82-5EB11E299497}"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9EB4C5-B3AA-45D4-85A6-6E8AE461CCF9}" type="slidenum">
              <a:rPr lang="en-US" smtClean="0"/>
              <a:t>‹#›</a:t>
            </a:fld>
            <a:endParaRPr lang="en-US"/>
          </a:p>
        </p:txBody>
      </p:sp>
    </p:spTree>
    <p:extLst>
      <p:ext uri="{BB962C8B-B14F-4D97-AF65-F5344CB8AC3E}">
        <p14:creationId xmlns:p14="http://schemas.microsoft.com/office/powerpoint/2010/main" val="2893358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F1BE6-FDBF-304F-B676-E9106B65A8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8206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3DBF5-0EA7-02DE-7905-034298D74C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B8670-E6F4-5285-5B0C-ECF5794268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A5133C-A380-76F0-5F98-3791E249E16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CD9DA57-2FEF-7797-DAAA-2883062CCA34}"/>
              </a:ext>
            </a:extLst>
          </p:cNvPr>
          <p:cNvSpPr>
            <a:spLocks noGrp="1"/>
          </p:cNvSpPr>
          <p:nvPr>
            <p:ph type="sldNum" sz="quarter" idx="5"/>
          </p:nvPr>
        </p:nvSpPr>
        <p:spPr/>
        <p:txBody>
          <a:bodyPr/>
          <a:lstStyle/>
          <a:p>
            <a:fld id="{C29EB4C5-B3AA-45D4-85A6-6E8AE461CCF9}" type="slidenum">
              <a:rPr lang="en-US" smtClean="0"/>
              <a:t>11</a:t>
            </a:fld>
            <a:endParaRPr lang="en-US"/>
          </a:p>
        </p:txBody>
      </p:sp>
    </p:spTree>
    <p:extLst>
      <p:ext uri="{BB962C8B-B14F-4D97-AF65-F5344CB8AC3E}">
        <p14:creationId xmlns:p14="http://schemas.microsoft.com/office/powerpoint/2010/main" val="495797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EB4C5-B3AA-45D4-85A6-6E8AE461CCF9}" type="slidenum">
              <a:rPr lang="en-US" smtClean="0"/>
              <a:t>19</a:t>
            </a:fld>
            <a:endParaRPr lang="en-US"/>
          </a:p>
        </p:txBody>
      </p:sp>
    </p:spTree>
    <p:extLst>
      <p:ext uri="{BB962C8B-B14F-4D97-AF65-F5344CB8AC3E}">
        <p14:creationId xmlns:p14="http://schemas.microsoft.com/office/powerpoint/2010/main" val="1376605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EB4C5-B3AA-45D4-85A6-6E8AE461CCF9}" type="slidenum">
              <a:rPr lang="en-US" smtClean="0"/>
              <a:t>20</a:t>
            </a:fld>
            <a:endParaRPr lang="en-US"/>
          </a:p>
        </p:txBody>
      </p:sp>
    </p:spTree>
    <p:extLst>
      <p:ext uri="{BB962C8B-B14F-4D97-AF65-F5344CB8AC3E}">
        <p14:creationId xmlns:p14="http://schemas.microsoft.com/office/powerpoint/2010/main" val="2324162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EB4C5-B3AA-45D4-85A6-6E8AE461CCF9}" type="slidenum">
              <a:rPr lang="en-US" smtClean="0"/>
              <a:t>21</a:t>
            </a:fld>
            <a:endParaRPr lang="en-US"/>
          </a:p>
        </p:txBody>
      </p:sp>
    </p:spTree>
    <p:extLst>
      <p:ext uri="{BB962C8B-B14F-4D97-AF65-F5344CB8AC3E}">
        <p14:creationId xmlns:p14="http://schemas.microsoft.com/office/powerpoint/2010/main" val="2513846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EB4C5-B3AA-45D4-85A6-6E8AE461CCF9}" type="slidenum">
              <a:rPr lang="en-US" smtClean="0"/>
              <a:t>23</a:t>
            </a:fld>
            <a:endParaRPr lang="en-US"/>
          </a:p>
        </p:txBody>
      </p:sp>
    </p:spTree>
    <p:extLst>
      <p:ext uri="{BB962C8B-B14F-4D97-AF65-F5344CB8AC3E}">
        <p14:creationId xmlns:p14="http://schemas.microsoft.com/office/powerpoint/2010/main" val="3373741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EB4C5-B3AA-45D4-85A6-6E8AE461CCF9}" type="slidenum">
              <a:rPr lang="en-US" smtClean="0"/>
              <a:t>24</a:t>
            </a:fld>
            <a:endParaRPr lang="en-US"/>
          </a:p>
        </p:txBody>
      </p:sp>
    </p:spTree>
    <p:extLst>
      <p:ext uri="{BB962C8B-B14F-4D97-AF65-F5344CB8AC3E}">
        <p14:creationId xmlns:p14="http://schemas.microsoft.com/office/powerpoint/2010/main" val="429106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65FF3-8F64-9B04-C01D-F41AF76E8C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7690C6-CA22-44E2-1D24-0624882D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2F6099-97DB-FAF8-4118-A00C190447A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50F1F1-6AFC-D11E-232D-B4A18BF46429}"/>
              </a:ext>
            </a:extLst>
          </p:cNvPr>
          <p:cNvSpPr>
            <a:spLocks noGrp="1"/>
          </p:cNvSpPr>
          <p:nvPr>
            <p:ph type="sldNum" sz="quarter" idx="5"/>
          </p:nvPr>
        </p:nvSpPr>
        <p:spPr/>
        <p:txBody>
          <a:bodyPr/>
          <a:lstStyle/>
          <a:p>
            <a:fld id="{C29EB4C5-B3AA-45D4-85A6-6E8AE461CCF9}" type="slidenum">
              <a:rPr lang="en-US" smtClean="0"/>
              <a:t>26</a:t>
            </a:fld>
            <a:endParaRPr lang="en-US"/>
          </a:p>
        </p:txBody>
      </p:sp>
    </p:spTree>
    <p:extLst>
      <p:ext uri="{BB962C8B-B14F-4D97-AF65-F5344CB8AC3E}">
        <p14:creationId xmlns:p14="http://schemas.microsoft.com/office/powerpoint/2010/main" val="3320017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159ED-A6F5-4CB1-1824-056BE898B9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B3327-4043-78E2-F0DA-800283963F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FE08DB-1DFB-62FE-5BA8-836470EE68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EE37E1-29CF-EB68-C5B6-05F9A1882D22}"/>
              </a:ext>
            </a:extLst>
          </p:cNvPr>
          <p:cNvSpPr>
            <a:spLocks noGrp="1"/>
          </p:cNvSpPr>
          <p:nvPr>
            <p:ph type="sldNum" sz="quarter" idx="5"/>
          </p:nvPr>
        </p:nvSpPr>
        <p:spPr/>
        <p:txBody>
          <a:bodyPr/>
          <a:lstStyle/>
          <a:p>
            <a:fld id="{C29EB4C5-B3AA-45D4-85A6-6E8AE461CCF9}" type="slidenum">
              <a:rPr lang="en-US" smtClean="0"/>
              <a:t>27</a:t>
            </a:fld>
            <a:endParaRPr lang="en-US"/>
          </a:p>
        </p:txBody>
      </p:sp>
    </p:spTree>
    <p:extLst>
      <p:ext uri="{BB962C8B-B14F-4D97-AF65-F5344CB8AC3E}">
        <p14:creationId xmlns:p14="http://schemas.microsoft.com/office/powerpoint/2010/main" val="729895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9EB4C5-B3AA-45D4-85A6-6E8AE461CCF9}" type="slidenum">
              <a:rPr lang="en-US" smtClean="0"/>
              <a:t>3</a:t>
            </a:fld>
            <a:endParaRPr lang="en-US"/>
          </a:p>
        </p:txBody>
      </p:sp>
    </p:spTree>
    <p:extLst>
      <p:ext uri="{BB962C8B-B14F-4D97-AF65-F5344CB8AC3E}">
        <p14:creationId xmlns:p14="http://schemas.microsoft.com/office/powerpoint/2010/main" val="3305836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4698D-942A-566B-E522-AD011E1370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B7CEA2-7EE4-1B70-2C16-2386FE1DC5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220712-8B55-5EDB-3123-EDC4B3BB26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971E01-E1FA-C9CE-DF10-6036403D4CE0}"/>
              </a:ext>
            </a:extLst>
          </p:cNvPr>
          <p:cNvSpPr>
            <a:spLocks noGrp="1"/>
          </p:cNvSpPr>
          <p:nvPr>
            <p:ph type="sldNum" sz="quarter" idx="5"/>
          </p:nvPr>
        </p:nvSpPr>
        <p:spPr/>
        <p:txBody>
          <a:bodyPr/>
          <a:lstStyle/>
          <a:p>
            <a:fld id="{C29EB4C5-B3AA-45D4-85A6-6E8AE461CCF9}" type="slidenum">
              <a:rPr lang="en-US" smtClean="0"/>
              <a:t>4</a:t>
            </a:fld>
            <a:endParaRPr lang="en-US"/>
          </a:p>
        </p:txBody>
      </p:sp>
    </p:spTree>
    <p:extLst>
      <p:ext uri="{BB962C8B-B14F-4D97-AF65-F5344CB8AC3E}">
        <p14:creationId xmlns:p14="http://schemas.microsoft.com/office/powerpoint/2010/main" val="2615582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54278-8B63-F020-62A9-CDD162F52F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6014C-EC97-92A9-C1C5-85082E7F58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C61358-1E0D-6295-6E38-FCE43FDEA15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BB35BC2-F24B-28C9-0017-E8ABA1F2B947}"/>
              </a:ext>
            </a:extLst>
          </p:cNvPr>
          <p:cNvSpPr>
            <a:spLocks noGrp="1"/>
          </p:cNvSpPr>
          <p:nvPr>
            <p:ph type="sldNum" sz="quarter" idx="5"/>
          </p:nvPr>
        </p:nvSpPr>
        <p:spPr/>
        <p:txBody>
          <a:bodyPr/>
          <a:lstStyle/>
          <a:p>
            <a:fld id="{C29EB4C5-B3AA-45D4-85A6-6E8AE461CCF9}" type="slidenum">
              <a:rPr lang="en-US" smtClean="0"/>
              <a:t>5</a:t>
            </a:fld>
            <a:endParaRPr lang="en-US"/>
          </a:p>
        </p:txBody>
      </p:sp>
    </p:spTree>
    <p:extLst>
      <p:ext uri="{BB962C8B-B14F-4D97-AF65-F5344CB8AC3E}">
        <p14:creationId xmlns:p14="http://schemas.microsoft.com/office/powerpoint/2010/main" val="248299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E6224-7767-800E-1F57-E59E79F81F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C76D06-DD34-3A47-479C-EE9096934D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C7FA56-E8D0-42A8-79B9-CAA92ABEED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243D85F-5E39-08F1-1FBE-235038AC07F6}"/>
              </a:ext>
            </a:extLst>
          </p:cNvPr>
          <p:cNvSpPr>
            <a:spLocks noGrp="1"/>
          </p:cNvSpPr>
          <p:nvPr>
            <p:ph type="sldNum" sz="quarter" idx="5"/>
          </p:nvPr>
        </p:nvSpPr>
        <p:spPr/>
        <p:txBody>
          <a:bodyPr/>
          <a:lstStyle/>
          <a:p>
            <a:fld id="{C29EB4C5-B3AA-45D4-85A6-6E8AE461CCF9}" type="slidenum">
              <a:rPr lang="en-US" smtClean="0"/>
              <a:t>6</a:t>
            </a:fld>
            <a:endParaRPr lang="en-US"/>
          </a:p>
        </p:txBody>
      </p:sp>
    </p:spTree>
    <p:extLst>
      <p:ext uri="{BB962C8B-B14F-4D97-AF65-F5344CB8AC3E}">
        <p14:creationId xmlns:p14="http://schemas.microsoft.com/office/powerpoint/2010/main" val="2934478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7D28E-5149-CEEA-D12F-D234AB79B7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6652AA-2FB0-A8B2-4447-3D0A0C956A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EBB010-636C-5874-538F-70E77F419C2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15ACA69-37A4-4694-99BF-350B6B5CDD36}"/>
              </a:ext>
            </a:extLst>
          </p:cNvPr>
          <p:cNvSpPr>
            <a:spLocks noGrp="1"/>
          </p:cNvSpPr>
          <p:nvPr>
            <p:ph type="sldNum" sz="quarter" idx="5"/>
          </p:nvPr>
        </p:nvSpPr>
        <p:spPr/>
        <p:txBody>
          <a:bodyPr/>
          <a:lstStyle/>
          <a:p>
            <a:fld id="{C29EB4C5-B3AA-45D4-85A6-6E8AE461CCF9}" type="slidenum">
              <a:rPr lang="en-US" smtClean="0"/>
              <a:t>7</a:t>
            </a:fld>
            <a:endParaRPr lang="en-US"/>
          </a:p>
        </p:txBody>
      </p:sp>
    </p:spTree>
    <p:extLst>
      <p:ext uri="{BB962C8B-B14F-4D97-AF65-F5344CB8AC3E}">
        <p14:creationId xmlns:p14="http://schemas.microsoft.com/office/powerpoint/2010/main" val="1558245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5C736-323C-ABFE-0751-FD78A2392D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906361-7FBD-6DCD-B5D1-D3EA60B2E5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E32144-C44F-FDEC-987E-A7F7CD0D73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5A59F3A-824B-5014-0D40-CDAAF808F33B}"/>
              </a:ext>
            </a:extLst>
          </p:cNvPr>
          <p:cNvSpPr>
            <a:spLocks noGrp="1"/>
          </p:cNvSpPr>
          <p:nvPr>
            <p:ph type="sldNum" sz="quarter" idx="5"/>
          </p:nvPr>
        </p:nvSpPr>
        <p:spPr/>
        <p:txBody>
          <a:bodyPr/>
          <a:lstStyle/>
          <a:p>
            <a:fld id="{C29EB4C5-B3AA-45D4-85A6-6E8AE461CCF9}" type="slidenum">
              <a:rPr lang="en-US" smtClean="0"/>
              <a:t>8</a:t>
            </a:fld>
            <a:endParaRPr lang="en-US"/>
          </a:p>
        </p:txBody>
      </p:sp>
    </p:spTree>
    <p:extLst>
      <p:ext uri="{BB962C8B-B14F-4D97-AF65-F5344CB8AC3E}">
        <p14:creationId xmlns:p14="http://schemas.microsoft.com/office/powerpoint/2010/main" val="1684715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94144-31F7-53DC-2072-E0D76CE546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702F7B-0921-81AE-E42E-91D75F2945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CF4815-F11E-85DF-F0B9-F4D9BDA840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17E443A-CB36-7AE3-2B16-AD6FF1EE7869}"/>
              </a:ext>
            </a:extLst>
          </p:cNvPr>
          <p:cNvSpPr>
            <a:spLocks noGrp="1"/>
          </p:cNvSpPr>
          <p:nvPr>
            <p:ph type="sldNum" sz="quarter" idx="5"/>
          </p:nvPr>
        </p:nvSpPr>
        <p:spPr/>
        <p:txBody>
          <a:bodyPr/>
          <a:lstStyle/>
          <a:p>
            <a:fld id="{C29EB4C5-B3AA-45D4-85A6-6E8AE461CCF9}" type="slidenum">
              <a:rPr lang="en-US" smtClean="0"/>
              <a:t>9</a:t>
            </a:fld>
            <a:endParaRPr lang="en-US"/>
          </a:p>
        </p:txBody>
      </p:sp>
    </p:spTree>
    <p:extLst>
      <p:ext uri="{BB962C8B-B14F-4D97-AF65-F5344CB8AC3E}">
        <p14:creationId xmlns:p14="http://schemas.microsoft.com/office/powerpoint/2010/main" val="3538310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5D693-78B9-62C3-F42A-08C74DE1B2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39935D-E836-A94D-3655-85B9A1925D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A1FF79-6499-81F5-B439-7384B410DA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83E334-3570-AFC1-D2DD-CB9875554CE1}"/>
              </a:ext>
            </a:extLst>
          </p:cNvPr>
          <p:cNvSpPr>
            <a:spLocks noGrp="1"/>
          </p:cNvSpPr>
          <p:nvPr>
            <p:ph type="sldNum" sz="quarter" idx="5"/>
          </p:nvPr>
        </p:nvSpPr>
        <p:spPr/>
        <p:txBody>
          <a:bodyPr/>
          <a:lstStyle/>
          <a:p>
            <a:fld id="{C29EB4C5-B3AA-45D4-85A6-6E8AE461CCF9}" type="slidenum">
              <a:rPr lang="en-US" smtClean="0"/>
              <a:t>10</a:t>
            </a:fld>
            <a:endParaRPr lang="en-US"/>
          </a:p>
        </p:txBody>
      </p:sp>
    </p:spTree>
    <p:extLst>
      <p:ext uri="{BB962C8B-B14F-4D97-AF65-F5344CB8AC3E}">
        <p14:creationId xmlns:p14="http://schemas.microsoft.com/office/powerpoint/2010/main" val="3505415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8F19A1-2076-40CF-8CB3-4652086B622D}"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75118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F19A1-2076-40CF-8CB3-4652086B622D}"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1357531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F19A1-2076-40CF-8CB3-4652086B622D}"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4137570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Unbound Navy">
    <p:bg>
      <p:bgPr>
        <a:solidFill>
          <a:schemeClr val="accent2"/>
        </a:solidFill>
        <a:effectLst/>
      </p:bgPr>
    </p:bg>
    <p:spTree>
      <p:nvGrpSpPr>
        <p:cNvPr id="1" name=""/>
        <p:cNvGrpSpPr/>
        <p:nvPr/>
      </p:nvGrpSpPr>
      <p:grpSpPr>
        <a:xfrm>
          <a:off x="0" y="0"/>
          <a:ext cx="0" cy="0"/>
          <a:chOff x="0" y="0"/>
          <a:chExt cx="0" cy="0"/>
        </a:xfrm>
      </p:grpSpPr>
      <p:sp>
        <p:nvSpPr>
          <p:cNvPr id="3" name="Text Placeholder 11"/>
          <p:cNvSpPr>
            <a:spLocks noGrp="1"/>
          </p:cNvSpPr>
          <p:nvPr>
            <p:ph type="body" sz="quarter" idx="10" hasCustomPrompt="1"/>
          </p:nvPr>
        </p:nvSpPr>
        <p:spPr>
          <a:xfrm>
            <a:off x="596700" y="2091796"/>
            <a:ext cx="10998603" cy="2456014"/>
          </a:xfrm>
          <a:prstGeom prst="rect">
            <a:avLst/>
          </a:prstGeom>
        </p:spPr>
        <p:txBody>
          <a:bodyPr vert="horz"/>
          <a:lstStyle>
            <a:lvl1pPr marL="0" indent="0" algn="ctr">
              <a:lnSpc>
                <a:spcPct val="60000"/>
              </a:lnSpc>
              <a:buNone/>
              <a:defRPr sz="10000" b="1">
                <a:solidFill>
                  <a:schemeClr val="bg1"/>
                </a:solidFill>
                <a:latin typeface="+mj-lt"/>
              </a:defRPr>
            </a:lvl1pPr>
          </a:lstStyle>
          <a:p>
            <a:pPr lvl="0"/>
            <a:r>
              <a:rPr lang="en-US"/>
              <a:t>SECTION</a:t>
            </a:r>
          </a:p>
          <a:p>
            <a:pPr lvl="0"/>
            <a:r>
              <a:rPr lang="en-US"/>
              <a:t>HEADING</a:t>
            </a:r>
          </a:p>
        </p:txBody>
      </p:sp>
      <p:pic>
        <p:nvPicPr>
          <p:cNvPr id="4" name="Picture 3" descr="Unbound_horizontal_brandmark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96777" y="6074833"/>
            <a:ext cx="2261512" cy="534298"/>
          </a:xfrm>
          <a:prstGeom prst="rect">
            <a:avLst/>
          </a:prstGeom>
        </p:spPr>
      </p:pic>
    </p:spTree>
    <p:extLst>
      <p:ext uri="{BB962C8B-B14F-4D97-AF65-F5344CB8AC3E}">
        <p14:creationId xmlns:p14="http://schemas.microsoft.com/office/powerpoint/2010/main" val="1315724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F19A1-2076-40CF-8CB3-4652086B622D}"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3377952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8F19A1-2076-40CF-8CB3-4652086B622D}"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580017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8F19A1-2076-40CF-8CB3-4652086B622D}"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2280612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8F19A1-2076-40CF-8CB3-4652086B622D}" type="datetimeFigureOut">
              <a:rPr lang="en-US" smtClean="0"/>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4106973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8F19A1-2076-40CF-8CB3-4652086B622D}" type="datetimeFigureOut">
              <a:rPr lang="en-US" smtClean="0"/>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490598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8F19A1-2076-40CF-8CB3-4652086B622D}" type="datetimeFigureOut">
              <a:rPr lang="en-US" smtClean="0"/>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1666721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F19A1-2076-40CF-8CB3-4652086B622D}"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2243991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F19A1-2076-40CF-8CB3-4652086B622D}"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2E318-B0AD-4521-872A-302F224BF699}" type="slidenum">
              <a:rPr lang="en-US" smtClean="0"/>
              <a:t>‹#›</a:t>
            </a:fld>
            <a:endParaRPr lang="en-US"/>
          </a:p>
        </p:txBody>
      </p:sp>
    </p:spTree>
    <p:extLst>
      <p:ext uri="{BB962C8B-B14F-4D97-AF65-F5344CB8AC3E}">
        <p14:creationId xmlns:p14="http://schemas.microsoft.com/office/powerpoint/2010/main" val="947053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8F19A1-2076-40CF-8CB3-4652086B622D}" type="datetimeFigureOut">
              <a:rPr lang="en-US" smtClean="0"/>
              <a:t>2/11/2025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82E318-B0AD-4521-872A-302F224BF699}" type="slidenum">
              <a:rPr lang="en-US" smtClean="0"/>
              <a:t>‹#›</a:t>
            </a:fld>
            <a:endParaRPr lang="en-US"/>
          </a:p>
        </p:txBody>
      </p:sp>
    </p:spTree>
    <p:extLst>
      <p:ext uri="{BB962C8B-B14F-4D97-AF65-F5344CB8AC3E}">
        <p14:creationId xmlns:p14="http://schemas.microsoft.com/office/powerpoint/2010/main" val="1559197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women standing on a road&#10;&#10;Description automatically generated">
            <a:extLst>
              <a:ext uri="{FF2B5EF4-FFF2-40B4-BE49-F238E27FC236}">
                <a16:creationId xmlns:a16="http://schemas.microsoft.com/office/drawing/2014/main" id="{5CA251B5-CF53-4891-DFA5-B9758048D6D9}"/>
              </a:ext>
            </a:extLst>
          </p:cNvPr>
          <p:cNvPicPr>
            <a:picLocks noChangeAspect="1"/>
          </p:cNvPicPr>
          <p:nvPr/>
        </p:nvPicPr>
        <p:blipFill>
          <a:blip r:embed="rId3" cstate="print">
            <a:extLst>
              <a:ext uri="{28A0092B-C50C-407E-A947-70E740481C1C}">
                <a14:useLocalDpi xmlns:a14="http://schemas.microsoft.com/office/drawing/2010/main" val="0"/>
              </a:ext>
            </a:extLst>
          </a:blip>
          <a:srcRect t="7703" b="7788"/>
          <a:stretch/>
        </p:blipFill>
        <p:spPr>
          <a:xfrm>
            <a:off x="0" y="0"/>
            <a:ext cx="12192000" cy="6858000"/>
          </a:xfrm>
          <a:prstGeom prst="rect">
            <a:avLst/>
          </a:prstGeom>
        </p:spPr>
      </p:pic>
      <p:sp>
        <p:nvSpPr>
          <p:cNvPr id="4" name="Text Placeholder 3"/>
          <p:cNvSpPr txBox="1">
            <a:spLocks/>
          </p:cNvSpPr>
          <p:nvPr/>
        </p:nvSpPr>
        <p:spPr>
          <a:xfrm>
            <a:off x="0" y="5105401"/>
            <a:ext cx="4580109" cy="1252888"/>
          </a:xfrm>
          <a:prstGeom prst="rect">
            <a:avLst/>
          </a:prstGeom>
          <a:solidFill>
            <a:srgbClr val="F05A50">
              <a:alpha val="67000"/>
            </a:srgbClr>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Bef>
                <a:spcPts val="1200"/>
              </a:spcBef>
              <a:defRPr/>
            </a:pPr>
            <a:r>
              <a:rPr lang="es-419" sz="3600" noProof="0">
                <a:solidFill>
                  <a:prstClr val="white"/>
                </a:solidFill>
                <a:latin typeface="Calibri Light" panose="020F0302020204030204" pitchFamily="34" charset="0"/>
                <a:cs typeface="Calibri Light" panose="020F0302020204030204" pitchFamily="34" charset="0"/>
              </a:rPr>
              <a:t>¡Bienvenidos!</a:t>
            </a:r>
          </a:p>
          <a:p>
            <a:pPr algn="ctr">
              <a:spcBef>
                <a:spcPts val="1200"/>
              </a:spcBef>
              <a:defRPr/>
            </a:pPr>
            <a:r>
              <a:rPr lang="es-419" sz="2400" noProof="0">
                <a:solidFill>
                  <a:prstClr val="white"/>
                </a:solidFill>
                <a:latin typeface="Calibri Light" panose="020F0302020204030204" pitchFamily="34" charset="0"/>
                <a:cs typeface="Calibri Light" panose="020F0302020204030204" pitchFamily="34" charset="0"/>
              </a:rPr>
              <a:t>Comenzaremos en unos minutos</a:t>
            </a:r>
          </a:p>
        </p:txBody>
      </p:sp>
      <p:sp>
        <p:nvSpPr>
          <p:cNvPr id="8" name="Text Placeholder 7">
            <a:extLst>
              <a:ext uri="{FF2B5EF4-FFF2-40B4-BE49-F238E27FC236}">
                <a16:creationId xmlns:a16="http://schemas.microsoft.com/office/drawing/2014/main" id="{B027AF65-CCE0-843B-D8AC-377D9CBC932C}"/>
              </a:ext>
            </a:extLst>
          </p:cNvPr>
          <p:cNvSpPr>
            <a:spLocks noGrp="1"/>
          </p:cNvSpPr>
          <p:nvPr>
            <p:ph type="body" sz="quarter" idx="10"/>
          </p:nvPr>
        </p:nvSpPr>
        <p:spPr>
          <a:xfrm>
            <a:off x="-37045" y="-2821"/>
            <a:ext cx="12247040" cy="1252887"/>
          </a:xfrm>
          <a:solidFill>
            <a:srgbClr val="E0A854"/>
          </a:solidFill>
        </p:spPr>
        <p:txBody>
          <a:bodyPr>
            <a:normAutofit/>
          </a:bodyPr>
          <a:lstStyle/>
          <a:p>
            <a:pPr>
              <a:lnSpc>
                <a:spcPct val="100000"/>
              </a:lnSpc>
            </a:pPr>
            <a:r>
              <a:rPr lang="es-AR" sz="7200" b="0" noProof="0">
                <a:latin typeface="Calibri Light" panose="020F0302020204030204" pitchFamily="34" charset="0"/>
                <a:cs typeface="Calibri Light" panose="020F0302020204030204" pitchFamily="34" charset="0"/>
              </a:rPr>
              <a:t>Manuales 2025</a:t>
            </a:r>
          </a:p>
        </p:txBody>
      </p:sp>
      <p:pic>
        <p:nvPicPr>
          <p:cNvPr id="9" name="Picture 8">
            <a:extLst>
              <a:ext uri="{FF2B5EF4-FFF2-40B4-BE49-F238E27FC236}">
                <a16:creationId xmlns:a16="http://schemas.microsoft.com/office/drawing/2014/main" id="{D33704A6-0FE1-B422-2304-F5008A1E6A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7500" y="4947018"/>
            <a:ext cx="1600199" cy="1756420"/>
          </a:xfrm>
          <a:prstGeom prst="rect">
            <a:avLst/>
          </a:prstGeom>
        </p:spPr>
      </p:pic>
    </p:spTree>
    <p:extLst>
      <p:ext uri="{BB962C8B-B14F-4D97-AF65-F5344CB8AC3E}">
        <p14:creationId xmlns:p14="http://schemas.microsoft.com/office/powerpoint/2010/main" val="4231362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9702F-3CDD-BD0F-9509-2DEC6A0ADC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D51CDD-7D52-0CE0-5608-FE2240815D31}"/>
              </a:ext>
            </a:extLst>
          </p:cNvPr>
          <p:cNvSpPr>
            <a:spLocks noGrp="1"/>
          </p:cNvSpPr>
          <p:nvPr>
            <p:ph type="title"/>
          </p:nvPr>
        </p:nvSpPr>
        <p:spPr>
          <a:xfrm>
            <a:off x="495299" y="152400"/>
            <a:ext cx="10858501" cy="1143000"/>
          </a:xfrm>
        </p:spPr>
        <p:txBody>
          <a:bodyPr>
            <a:noAutofit/>
          </a:bodyPr>
          <a:lstStyle/>
          <a:p>
            <a:pPr algn="l">
              <a:lnSpc>
                <a:spcPct val="115000"/>
              </a:lnSpc>
              <a:spcBef>
                <a:spcPts val="0"/>
              </a:spcBef>
            </a:pPr>
            <a:r>
              <a:rPr lang="es-419" sz="3200" b="1">
                <a:effectLst/>
                <a:latin typeface="Garamond" panose="02020404030301010803" pitchFamily="18" charset="0"/>
                <a:ea typeface="Calibri" panose="020F0502020204030204" pitchFamily="34" charset="0"/>
                <a:cs typeface="Times New Roman" panose="02020603050405020304" pitchFamily="18" charset="0"/>
              </a:rPr>
              <a:t>6.4.5.5  Sitio de una ISV</a:t>
            </a:r>
            <a:endParaRPr lang="en-US" sz="5400" b="1">
              <a:latin typeface="Centaur"/>
            </a:endParaRPr>
          </a:p>
        </p:txBody>
      </p:sp>
      <p:sp>
        <p:nvSpPr>
          <p:cNvPr id="3" name="Content Placeholder 2">
            <a:extLst>
              <a:ext uri="{FF2B5EF4-FFF2-40B4-BE49-F238E27FC236}">
                <a16:creationId xmlns:a16="http://schemas.microsoft.com/office/drawing/2014/main" id="{F2416966-BB91-EFE5-08FF-77B5FC46A655}"/>
              </a:ext>
            </a:extLst>
          </p:cNvPr>
          <p:cNvSpPr>
            <a:spLocks noGrp="1"/>
          </p:cNvSpPr>
          <p:nvPr>
            <p:ph idx="1"/>
          </p:nvPr>
        </p:nvSpPr>
        <p:spPr>
          <a:xfrm>
            <a:off x="495299" y="1219200"/>
            <a:ext cx="11125200" cy="5334000"/>
          </a:xfrm>
        </p:spPr>
        <p:txBody>
          <a:bodyPr vert="horz" lIns="91440" tIns="45720" rIns="91440" bIns="45720" rtlCol="0" anchor="t">
            <a:normAutofit/>
          </a:bodyPr>
          <a:lstStyle/>
          <a:p>
            <a:pPr marL="0" marR="0" indent="0">
              <a:lnSpc>
                <a:spcPct val="115000"/>
              </a:lnSpc>
              <a:spcBef>
                <a:spcPts val="0"/>
              </a:spcBef>
              <a:spcAft>
                <a:spcPts val="1000"/>
              </a:spcAft>
              <a:buNone/>
            </a:pPr>
            <a:r>
              <a:rPr lang="es-419" sz="2400" b="1" i="1">
                <a:solidFill>
                  <a:srgbClr val="000000"/>
                </a:solidFill>
                <a:effectLst/>
                <a:highlight>
                  <a:srgbClr val="FFFF00"/>
                </a:highlight>
                <a:latin typeface="Garamond" panose="02020404030301010803" pitchFamily="18" charset="0"/>
                <a:ea typeface="Calibri" panose="020F0502020204030204" pitchFamily="34" charset="0"/>
              </a:rPr>
              <a:t>Motivo de la revisión:</a:t>
            </a:r>
            <a:r>
              <a:rPr lang="es-419" sz="2400" i="1">
                <a:solidFill>
                  <a:srgbClr val="000000"/>
                </a:solidFill>
                <a:effectLst/>
                <a:highlight>
                  <a:srgbClr val="FFFF00"/>
                </a:highlight>
                <a:latin typeface="Garamond" panose="02020404030301010803" pitchFamily="18" charset="0"/>
                <a:ea typeface="Calibri" panose="020F0502020204030204" pitchFamily="34" charset="0"/>
              </a:rPr>
              <a:t> Requisito para la ubicación del ISV</a:t>
            </a:r>
          </a:p>
          <a:p>
            <a:pPr marL="0" marR="0" indent="0">
              <a:lnSpc>
                <a:spcPct val="115000"/>
              </a:lnSpc>
              <a:spcBef>
                <a:spcPts val="0"/>
              </a:spcBef>
              <a:spcAft>
                <a:spcPts val="1000"/>
              </a:spcAft>
              <a:buNone/>
            </a:pPr>
            <a:endParaRPr lang="en-US" sz="240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1000"/>
              </a:spcAft>
              <a:buNone/>
            </a:pPr>
            <a:r>
              <a:rPr lang="es-ES" sz="2400">
                <a:effectLst/>
                <a:latin typeface="Garamond" panose="02020404030301010803" pitchFamily="18" charset="0"/>
                <a:ea typeface="Calibri" panose="020F0502020204030204" pitchFamily="34" charset="0"/>
              </a:rPr>
              <a:t>Los ISV deben realizarse en una oficina de proyecto local. Una comida o refrigerio apropiado para el momento de la visita debe incluirse en la respuesta de la nota rápida. Es apropiado ir a un restaurante cercano como parte de la visita.</a:t>
            </a:r>
          </a:p>
          <a:p>
            <a:pPr marL="0" marR="0" indent="0">
              <a:lnSpc>
                <a:spcPct val="115000"/>
              </a:lnSpc>
              <a:spcBef>
                <a:spcPts val="0"/>
              </a:spcBef>
              <a:spcAft>
                <a:spcPts val="1000"/>
              </a:spcAft>
              <a:buNone/>
            </a:pPr>
            <a:r>
              <a:rPr lang="es-ES" sz="2400">
                <a:effectLst/>
                <a:latin typeface="Garamond" panose="02020404030301010803" pitchFamily="18" charset="0"/>
                <a:ea typeface="Calibri" panose="020F0502020204030204" pitchFamily="34" charset="0"/>
              </a:rPr>
              <a:t> No está permitido que la visita se realice en un hotel ni en el lugar de alojamiento del padrino o de la madrina. </a:t>
            </a:r>
          </a:p>
          <a:p>
            <a:pPr marL="0" indent="0">
              <a:lnSpc>
                <a:spcPct val="115000"/>
              </a:lnSpc>
              <a:spcBef>
                <a:spcPts val="0"/>
              </a:spcBef>
              <a:spcAft>
                <a:spcPts val="1000"/>
              </a:spcAft>
              <a:buNone/>
            </a:pPr>
            <a:endParaRPr lang="en-US" sz="20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A69B9EED-DCB9-A8B6-5B82-A01B80781E3B}"/>
              </a:ext>
            </a:extLst>
          </p:cNvPr>
          <p:cNvSpPr txBox="1"/>
          <p:nvPr/>
        </p:nvSpPr>
        <p:spPr>
          <a:xfrm>
            <a:off x="8871423" y="-1"/>
            <a:ext cx="3330102" cy="461665"/>
          </a:xfrm>
          <a:prstGeom prst="rect">
            <a:avLst/>
          </a:prstGeom>
          <a:solidFill>
            <a:srgbClr val="769D7F"/>
          </a:solidFill>
        </p:spPr>
        <p:txBody>
          <a:bodyPr wrap="square" rtlCol="0">
            <a:spAutoFit/>
          </a:bodyPr>
          <a:lstStyle/>
          <a:p>
            <a:pPr algn="ctr">
              <a:spcBef>
                <a:spcPts val="1200"/>
              </a:spcBef>
              <a:spcAft>
                <a:spcPts val="1200"/>
              </a:spcAft>
            </a:pPr>
            <a:r>
              <a:rPr lang="es-AR" sz="2400" b="1">
                <a:solidFill>
                  <a:schemeClr val="bg1"/>
                </a:solidFill>
                <a:latin typeface="Centaur" panose="02030504050205020304" pitchFamily="18" charset="0"/>
              </a:rPr>
              <a:t>Apadrinamiento</a:t>
            </a:r>
          </a:p>
        </p:txBody>
      </p:sp>
    </p:spTree>
    <p:extLst>
      <p:ext uri="{BB962C8B-B14F-4D97-AF65-F5344CB8AC3E}">
        <p14:creationId xmlns:p14="http://schemas.microsoft.com/office/powerpoint/2010/main" val="2754990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49E05-1879-D44E-2DC6-72ACBD7820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9BC0AC-D5CF-1C18-A7C1-A1AD36E48409}"/>
              </a:ext>
            </a:extLst>
          </p:cNvPr>
          <p:cNvSpPr>
            <a:spLocks noGrp="1"/>
          </p:cNvSpPr>
          <p:nvPr>
            <p:ph type="title"/>
          </p:nvPr>
        </p:nvSpPr>
        <p:spPr>
          <a:xfrm>
            <a:off x="495299" y="152400"/>
            <a:ext cx="10858501" cy="1143000"/>
          </a:xfrm>
        </p:spPr>
        <p:txBody>
          <a:bodyPr>
            <a:noAutofit/>
          </a:bodyPr>
          <a:lstStyle/>
          <a:p>
            <a:pPr algn="l">
              <a:lnSpc>
                <a:spcPct val="115000"/>
              </a:lnSpc>
              <a:spcBef>
                <a:spcPts val="0"/>
              </a:spcBef>
            </a:pPr>
            <a:r>
              <a:rPr lang="es-419" sz="3200" b="1">
                <a:effectLst/>
                <a:latin typeface="Garamond" panose="02020404030301010803" pitchFamily="18" charset="0"/>
                <a:ea typeface="Calibri" panose="020F0502020204030204" pitchFamily="34" charset="0"/>
                <a:cs typeface="Times New Roman" panose="02020603050405020304" pitchFamily="18" charset="0"/>
              </a:rPr>
              <a:t>6.4.5.7 Duración de la visita</a:t>
            </a:r>
            <a:endParaRPr lang="en-US" sz="5400" b="1">
              <a:latin typeface="Centaur"/>
            </a:endParaRPr>
          </a:p>
        </p:txBody>
      </p:sp>
      <p:sp>
        <p:nvSpPr>
          <p:cNvPr id="3" name="Content Placeholder 2">
            <a:extLst>
              <a:ext uri="{FF2B5EF4-FFF2-40B4-BE49-F238E27FC236}">
                <a16:creationId xmlns:a16="http://schemas.microsoft.com/office/drawing/2014/main" id="{6243D4A1-28BE-24D1-42ED-21D3BA18FFD9}"/>
              </a:ext>
            </a:extLst>
          </p:cNvPr>
          <p:cNvSpPr>
            <a:spLocks noGrp="1"/>
          </p:cNvSpPr>
          <p:nvPr>
            <p:ph idx="1"/>
          </p:nvPr>
        </p:nvSpPr>
        <p:spPr>
          <a:xfrm>
            <a:off x="495299" y="1447800"/>
            <a:ext cx="11125200" cy="5105399"/>
          </a:xfrm>
        </p:spPr>
        <p:txBody>
          <a:bodyPr vert="horz" lIns="91440" tIns="45720" rIns="91440" bIns="45720" rtlCol="0" anchor="t">
            <a:normAutofit/>
          </a:bodyPr>
          <a:lstStyle/>
          <a:p>
            <a:pPr marL="0" marR="0" indent="0">
              <a:lnSpc>
                <a:spcPct val="115000"/>
              </a:lnSpc>
              <a:spcBef>
                <a:spcPts val="0"/>
              </a:spcBef>
              <a:spcAft>
                <a:spcPts val="1000"/>
              </a:spcAft>
              <a:buNone/>
            </a:pPr>
            <a:r>
              <a:rPr lang="es-419" sz="2400" b="1" i="1">
                <a:solidFill>
                  <a:srgbClr val="000000"/>
                </a:solidFill>
                <a:effectLst/>
                <a:highlight>
                  <a:srgbClr val="FFFF00"/>
                </a:highlight>
                <a:latin typeface="Garamond" panose="02020404030301010803" pitchFamily="18" charset="0"/>
                <a:ea typeface="Calibri" panose="020F0502020204030204" pitchFamily="34" charset="0"/>
              </a:rPr>
              <a:t>Motivo de la revisión:</a:t>
            </a:r>
            <a:r>
              <a:rPr lang="es-419" sz="2400" i="1">
                <a:solidFill>
                  <a:srgbClr val="000000"/>
                </a:solidFill>
                <a:effectLst/>
                <a:highlight>
                  <a:srgbClr val="FFFF00"/>
                </a:highlight>
                <a:latin typeface="Garamond" panose="02020404030301010803" pitchFamily="18" charset="0"/>
                <a:ea typeface="Calibri" panose="020F0502020204030204" pitchFamily="34" charset="0"/>
              </a:rPr>
              <a:t> </a:t>
            </a:r>
            <a:r>
              <a:rPr lang="en-US" sz="2400" i="1">
                <a:effectLst/>
                <a:highlight>
                  <a:srgbClr val="FFFF00"/>
                </a:highlight>
                <a:latin typeface="Times New Roman" panose="02020603050405020304" pitchFamily="18" charset="0"/>
                <a:ea typeface="Calibri" panose="020F0502020204030204" pitchFamily="34" charset="0"/>
              </a:rPr>
              <a:t>Se </a:t>
            </a:r>
            <a:r>
              <a:rPr lang="en-US" sz="2400" i="1" err="1">
                <a:effectLst/>
                <a:highlight>
                  <a:srgbClr val="FFFF00"/>
                </a:highlight>
                <a:latin typeface="Times New Roman" panose="02020603050405020304" pitchFamily="18" charset="0"/>
                <a:ea typeface="Calibri" panose="020F0502020204030204" pitchFamily="34" charset="0"/>
              </a:rPr>
              <a:t>agregaron</a:t>
            </a:r>
            <a:r>
              <a:rPr lang="en-US" sz="2400" i="1">
                <a:effectLst/>
                <a:highlight>
                  <a:srgbClr val="FFFF00"/>
                </a:highlight>
                <a:latin typeface="Times New Roman" panose="02020603050405020304" pitchFamily="18" charset="0"/>
                <a:ea typeface="Calibri" panose="020F0502020204030204" pitchFamily="34" charset="0"/>
              </a:rPr>
              <a:t> </a:t>
            </a:r>
            <a:r>
              <a:rPr lang="en-US" sz="2400" i="1" err="1">
                <a:effectLst/>
                <a:highlight>
                  <a:srgbClr val="FFFF00"/>
                </a:highlight>
                <a:latin typeface="Times New Roman" panose="02020603050405020304" pitchFamily="18" charset="0"/>
                <a:ea typeface="Calibri" panose="020F0502020204030204" pitchFamily="34" charset="0"/>
              </a:rPr>
              <a:t>detalles</a:t>
            </a:r>
            <a:r>
              <a:rPr lang="en-US" sz="2400" i="1">
                <a:effectLst/>
                <a:highlight>
                  <a:srgbClr val="FFFF00"/>
                </a:highlight>
                <a:latin typeface="Times New Roman" panose="02020603050405020304" pitchFamily="18" charset="0"/>
                <a:ea typeface="Calibri" panose="020F0502020204030204" pitchFamily="34" charset="0"/>
              </a:rPr>
              <a:t> a la hora </a:t>
            </a:r>
            <a:r>
              <a:rPr lang="en-US" sz="2400" i="1" err="1">
                <a:effectLst/>
                <a:highlight>
                  <a:srgbClr val="FFFF00"/>
                </a:highlight>
                <a:latin typeface="Times New Roman" panose="02020603050405020304" pitchFamily="18" charset="0"/>
                <a:ea typeface="Calibri" panose="020F0502020204030204" pitchFamily="34" charset="0"/>
              </a:rPr>
              <a:t>adecuada</a:t>
            </a:r>
            <a:r>
              <a:rPr lang="en-US" sz="2400" i="1">
                <a:effectLst/>
                <a:highlight>
                  <a:srgbClr val="FFFF00"/>
                </a:highlight>
                <a:latin typeface="Times New Roman" panose="02020603050405020304" pitchFamily="18" charset="0"/>
                <a:ea typeface="Calibri" panose="020F0502020204030204" pitchFamily="34" charset="0"/>
              </a:rPr>
              <a:t> para un ISV</a:t>
            </a:r>
            <a:endParaRPr lang="en-US" sz="240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1000"/>
              </a:spcAft>
              <a:buNone/>
            </a:pPr>
            <a:endParaRPr lang="es-ES" sz="2400">
              <a:effectLst/>
              <a:latin typeface="Garamond" panose="02020404030301010803" pitchFamily="18" charset="0"/>
              <a:ea typeface="Calibri" panose="020F0502020204030204" pitchFamily="34" charset="0"/>
            </a:endParaRPr>
          </a:p>
          <a:p>
            <a:pPr marL="0" marR="0" indent="0">
              <a:lnSpc>
                <a:spcPct val="115000"/>
              </a:lnSpc>
              <a:spcBef>
                <a:spcPts val="0"/>
              </a:spcBef>
              <a:spcAft>
                <a:spcPts val="1000"/>
              </a:spcAft>
              <a:buNone/>
            </a:pPr>
            <a:r>
              <a:rPr lang="es-ES" sz="2400">
                <a:effectLst/>
                <a:latin typeface="Garamond" panose="02020404030301010803" pitchFamily="18" charset="0"/>
                <a:ea typeface="Calibri" panose="020F0502020204030204" pitchFamily="34" charset="0"/>
              </a:rPr>
              <a:t>Se recomienda que las visitas no comienzan antes de las 9am hora local y que no dure más de 6 horas. La familia y el equipo deben viajar de ida y vuelta a casa ese mismo día antes de anochecer.</a:t>
            </a:r>
            <a:endParaRPr lang="en-US" sz="2400">
              <a:latin typeface="Centaur" panose="02030504050205020304" pitchFamily="18" charset="0"/>
              <a:ea typeface="Calibri" panose="020F0502020204030204" pitchFamily="34" charset="0"/>
              <a:cs typeface="Arial" panose="020B0604020202020204" pitchFamily="34" charset="0"/>
            </a:endParaRPr>
          </a:p>
          <a:p>
            <a:pPr marL="0" indent="0">
              <a:lnSpc>
                <a:spcPct val="115000"/>
              </a:lnSpc>
              <a:spcBef>
                <a:spcPts val="0"/>
              </a:spcBef>
              <a:spcAft>
                <a:spcPts val="1000"/>
              </a:spcAft>
              <a:buNone/>
            </a:pPr>
            <a:endParaRPr lang="en-US" sz="20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AC5BE0FF-7423-116C-F649-819A8F30AE32}"/>
              </a:ext>
            </a:extLst>
          </p:cNvPr>
          <p:cNvSpPr txBox="1"/>
          <p:nvPr/>
        </p:nvSpPr>
        <p:spPr>
          <a:xfrm>
            <a:off x="8871423" y="-1"/>
            <a:ext cx="3330102" cy="461665"/>
          </a:xfrm>
          <a:prstGeom prst="rect">
            <a:avLst/>
          </a:prstGeom>
          <a:solidFill>
            <a:srgbClr val="769D7F"/>
          </a:solidFill>
        </p:spPr>
        <p:txBody>
          <a:bodyPr wrap="square" rtlCol="0">
            <a:spAutoFit/>
          </a:bodyPr>
          <a:lstStyle/>
          <a:p>
            <a:pPr algn="ctr">
              <a:spcBef>
                <a:spcPts val="1200"/>
              </a:spcBef>
              <a:spcAft>
                <a:spcPts val="1200"/>
              </a:spcAft>
            </a:pPr>
            <a:r>
              <a:rPr lang="es-AR" sz="2400" b="1">
                <a:solidFill>
                  <a:schemeClr val="bg1"/>
                </a:solidFill>
                <a:latin typeface="Centaur" panose="02030504050205020304" pitchFamily="18" charset="0"/>
              </a:rPr>
              <a:t>Apadrinamiento</a:t>
            </a:r>
          </a:p>
        </p:txBody>
      </p:sp>
    </p:spTree>
    <p:extLst>
      <p:ext uri="{BB962C8B-B14F-4D97-AF65-F5344CB8AC3E}">
        <p14:creationId xmlns:p14="http://schemas.microsoft.com/office/powerpoint/2010/main" val="2653134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in a pink shirt&#10;&#10;Description automatically generated">
            <a:extLst>
              <a:ext uri="{FF2B5EF4-FFF2-40B4-BE49-F238E27FC236}">
                <a16:creationId xmlns:a16="http://schemas.microsoft.com/office/drawing/2014/main" id="{D367374B-0616-0A23-23B7-C5E526649DFD}"/>
              </a:ext>
            </a:extLst>
          </p:cNvPr>
          <p:cNvPicPr>
            <a:picLocks noChangeAspect="1"/>
          </p:cNvPicPr>
          <p:nvPr/>
        </p:nvPicPr>
        <p:blipFill>
          <a:blip r:embed="rId2" cstate="print">
            <a:extLst>
              <a:ext uri="{28A0092B-C50C-407E-A947-70E740481C1C}">
                <a14:useLocalDpi xmlns:a14="http://schemas.microsoft.com/office/drawing/2010/main" val="0"/>
              </a:ext>
            </a:extLst>
          </a:blip>
          <a:srcRect t="10127" b="6329"/>
          <a:stretch/>
        </p:blipFill>
        <p:spPr>
          <a:xfrm>
            <a:off x="-121228" y="0"/>
            <a:ext cx="12313228" cy="6858000"/>
          </a:xfrm>
          <a:prstGeom prst="rect">
            <a:avLst/>
          </a:prstGeom>
        </p:spPr>
      </p:pic>
      <p:pic>
        <p:nvPicPr>
          <p:cNvPr id="18" name="Picture 17">
            <a:extLst>
              <a:ext uri="{FF2B5EF4-FFF2-40B4-BE49-F238E27FC236}">
                <a16:creationId xmlns:a16="http://schemas.microsoft.com/office/drawing/2014/main" id="{A267A453-2BDF-4C9A-89AF-6CDB834CE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
        <p:nvSpPr>
          <p:cNvPr id="2" name="TextBox 1">
            <a:extLst>
              <a:ext uri="{FF2B5EF4-FFF2-40B4-BE49-F238E27FC236}">
                <a16:creationId xmlns:a16="http://schemas.microsoft.com/office/drawing/2014/main" id="{58384DFB-4C62-4DCD-E70E-004A342E1FB8}"/>
              </a:ext>
            </a:extLst>
          </p:cNvPr>
          <p:cNvSpPr txBox="1"/>
          <p:nvPr/>
        </p:nvSpPr>
        <p:spPr>
          <a:xfrm>
            <a:off x="1809260" y="5140922"/>
            <a:ext cx="8573479" cy="866775"/>
          </a:xfrm>
          <a:prstGeom prst="rect">
            <a:avLst/>
          </a:prstGeom>
          <a:solidFill>
            <a:srgbClr val="182952">
              <a:alpha val="85000"/>
            </a:srgbClr>
          </a:solidFill>
        </p:spPr>
        <p:txBody>
          <a:bodyPr vert="horz" lIns="91440" tIns="45720" rIns="91440" bIns="45720" rtlCol="0" anchor="ctr">
            <a:normAutofit/>
          </a:bodyPr>
          <a:lstStyle/>
          <a:p>
            <a:pPr algn="ctr">
              <a:lnSpc>
                <a:spcPct val="90000"/>
              </a:lnSpc>
              <a:spcBef>
                <a:spcPct val="0"/>
              </a:spcBef>
              <a:spcAft>
                <a:spcPts val="2400"/>
              </a:spcAft>
            </a:pPr>
            <a:r>
              <a:rPr lang="es-AR" sz="4000">
                <a:solidFill>
                  <a:srgbClr val="FFFFFF"/>
                </a:solidFill>
                <a:latin typeface="+mj-lt"/>
                <a:ea typeface="+mj-ea"/>
                <a:cs typeface="+mj-cs"/>
              </a:rPr>
              <a:t>Manual de Políticas Financieras</a:t>
            </a:r>
          </a:p>
        </p:txBody>
      </p:sp>
    </p:spTree>
    <p:extLst>
      <p:ext uri="{BB962C8B-B14F-4D97-AF65-F5344CB8AC3E}">
        <p14:creationId xmlns:p14="http://schemas.microsoft.com/office/powerpoint/2010/main" val="3482712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088" y="152400"/>
            <a:ext cx="10668000" cy="948431"/>
          </a:xfrm>
        </p:spPr>
        <p:txBody>
          <a:bodyPr>
            <a:noAutofit/>
          </a:bodyPr>
          <a:lstStyle/>
          <a:p>
            <a:pPr marL="0" marR="0" algn="l">
              <a:lnSpc>
                <a:spcPct val="107000"/>
              </a:lnSpc>
              <a:spcAft>
                <a:spcPts val="800"/>
              </a:spcAft>
            </a:pPr>
            <a:r>
              <a:rPr lang="es-CO" sz="2800" b="1" kern="100">
                <a:effectLst/>
                <a:latin typeface="Garamond" panose="02020404030301010803" pitchFamily="18" charset="0"/>
                <a:ea typeface="Aptos" panose="020B0004020202020204" pitchFamily="34" charset="0"/>
                <a:cs typeface="Times New Roman" panose="02020603050405020304" pitchFamily="18" charset="0"/>
              </a:rPr>
              <a:t>3.2.2	Donaciones de Padrinos Recibidas Directamente por el Proyecto</a:t>
            </a:r>
            <a:endParaRPr lang="en-US" sz="2800" kern="100">
              <a:effectLst/>
              <a:latin typeface="Garamond" panose="02020404030301010803" pitchFamily="18" charset="0"/>
              <a:ea typeface="Aptos" panose="020B0004020202020204" pitchFamily="34" charset="0"/>
              <a:cs typeface="Times New Roman" panose="02020603050405020304" pitchFamily="18" charset="0"/>
            </a:endParaRPr>
          </a:p>
        </p:txBody>
      </p:sp>
      <p:sp>
        <p:nvSpPr>
          <p:cNvPr id="3" name="Content Placeholder 2"/>
          <p:cNvSpPr>
            <a:spLocks noGrp="1"/>
          </p:cNvSpPr>
          <p:nvPr>
            <p:ph idx="1"/>
          </p:nvPr>
        </p:nvSpPr>
        <p:spPr>
          <a:xfrm>
            <a:off x="139700" y="1100831"/>
            <a:ext cx="11963400" cy="5757170"/>
          </a:xfrm>
        </p:spPr>
        <p:txBody>
          <a:bodyPr vert="horz" lIns="91440" tIns="45720" rIns="91440" bIns="45720" rtlCol="0" anchor="t">
            <a:noAutofit/>
          </a:bodyPr>
          <a:lstStyle/>
          <a:p>
            <a:pPr marL="0" marR="0" indent="0">
              <a:lnSpc>
                <a:spcPct val="115000"/>
              </a:lnSpc>
              <a:spcBef>
                <a:spcPts val="0"/>
              </a:spcBef>
              <a:spcAft>
                <a:spcPts val="1000"/>
              </a:spcAft>
              <a:buNone/>
            </a:pPr>
            <a:r>
              <a:rPr lang="es-419" sz="2400" i="1">
                <a:solidFill>
                  <a:srgbClr val="000000"/>
                </a:solidFill>
                <a:effectLst/>
                <a:highlight>
                  <a:srgbClr val="FFFF00"/>
                </a:highlight>
                <a:latin typeface="Garamond" panose="02020404030301010803" pitchFamily="18" charset="0"/>
                <a:ea typeface="Calibri" panose="020F0502020204030204" pitchFamily="34" charset="0"/>
              </a:rPr>
              <a:t>Motivo de la revisión: Eliminar requisito de enviar cheques a la oficina central de Unbound</a:t>
            </a:r>
            <a:endParaRPr lang="en-US" sz="2400">
              <a:effectLst/>
              <a:latin typeface="Times New Roman" panose="02020603050405020304" pitchFamily="18" charset="0"/>
              <a:ea typeface="Calibri" panose="020F0502020204030204" pitchFamily="34" charset="0"/>
            </a:endParaRPr>
          </a:p>
          <a:p>
            <a:pPr marL="0" marR="0" indent="0">
              <a:lnSpc>
                <a:spcPct val="120000"/>
              </a:lnSpc>
              <a:buNone/>
            </a:pPr>
            <a:endParaRPr lang="es-GT" sz="2400" u="sng">
              <a:solidFill>
                <a:srgbClr val="FF0000"/>
              </a:solidFill>
              <a:effectLst/>
              <a:latin typeface="Garamond" panose="02020404030301010803" pitchFamily="18" charset="0"/>
              <a:ea typeface="Times New Roman" panose="02020603050405020304" pitchFamily="18" charset="0"/>
            </a:endParaRPr>
          </a:p>
          <a:p>
            <a:pPr marL="0" marR="0" indent="0">
              <a:lnSpc>
                <a:spcPct val="120000"/>
              </a:lnSpc>
              <a:buNone/>
            </a:pPr>
            <a:r>
              <a:rPr lang="es-ES" sz="2400">
                <a:latin typeface="Garamond" panose="02020404030301010803" pitchFamily="18" charset="0"/>
                <a:ea typeface="Times New Roman" panose="02020603050405020304" pitchFamily="18" charset="0"/>
              </a:rPr>
              <a:t>En cheques recibidos, reportarlos en Portal y destruirlos inmediatamente. </a:t>
            </a:r>
          </a:p>
          <a:p>
            <a:pPr marL="0" marR="0" indent="0">
              <a:lnSpc>
                <a:spcPct val="120000"/>
              </a:lnSpc>
              <a:buNone/>
            </a:pPr>
            <a:r>
              <a:rPr lang="es-ES" sz="2400">
                <a:latin typeface="Garamond" panose="02020404030301010803" pitchFamily="18" charset="0"/>
                <a:ea typeface="Times New Roman" panose="02020603050405020304" pitchFamily="18" charset="0"/>
              </a:rPr>
              <a:t>Referirse al manual de correspondencia para más información de como registrar los cheques en Portal.</a:t>
            </a:r>
          </a:p>
          <a:p>
            <a:pPr marL="0" marR="0" indent="0">
              <a:lnSpc>
                <a:spcPct val="120000"/>
              </a:lnSpc>
              <a:buNone/>
            </a:pPr>
            <a:r>
              <a:rPr lang="es-ES" sz="2400">
                <a:latin typeface="Garamond" panose="02020404030301010803" pitchFamily="18" charset="0"/>
                <a:ea typeface="Times New Roman" panose="02020603050405020304" pitchFamily="18" charset="0"/>
              </a:rPr>
              <a:t>Para las órdenes de pago recibidas, seguir el mismo procedimiento que con los cheques. Sede Unbound</a:t>
            </a:r>
          </a:p>
          <a:p>
            <a:pPr marL="0" marR="0" indent="0">
              <a:lnSpc>
                <a:spcPct val="120000"/>
              </a:lnSpc>
              <a:buNone/>
            </a:pPr>
            <a:endParaRPr lang="es-GT" sz="1500" u="sng">
              <a:solidFill>
                <a:srgbClr val="FF0000"/>
              </a:solidFill>
              <a:latin typeface="Garamond" panose="02020404030301010803"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40E901CE-2DD3-68FF-D2A5-0F95AB1E710E}"/>
              </a:ext>
            </a:extLst>
          </p:cNvPr>
          <p:cNvSpPr txBox="1"/>
          <p:nvPr/>
        </p:nvSpPr>
        <p:spPr>
          <a:xfrm>
            <a:off x="8871423" y="-1"/>
            <a:ext cx="3330102" cy="461665"/>
          </a:xfrm>
          <a:prstGeom prst="rect">
            <a:avLst/>
          </a:prstGeom>
          <a:solidFill>
            <a:srgbClr val="182952"/>
          </a:solidFill>
        </p:spPr>
        <p:txBody>
          <a:bodyPr wrap="square" lIns="91440" tIns="45720" rIns="91440" bIns="45720" rtlCol="0" anchor="t">
            <a:spAutoFit/>
          </a:bodyPr>
          <a:lstStyle/>
          <a:p>
            <a:pPr algn="ctr">
              <a:spcBef>
                <a:spcPts val="1200"/>
              </a:spcBef>
              <a:spcAft>
                <a:spcPts val="1200"/>
              </a:spcAft>
            </a:pPr>
            <a:r>
              <a:rPr lang="es-AR" sz="2400" b="1">
                <a:solidFill>
                  <a:schemeClr val="bg1"/>
                </a:solidFill>
                <a:latin typeface="Centaur"/>
              </a:rPr>
              <a:t>Políticas Financieras</a:t>
            </a:r>
          </a:p>
        </p:txBody>
      </p:sp>
    </p:spTree>
    <p:extLst>
      <p:ext uri="{BB962C8B-B14F-4D97-AF65-F5344CB8AC3E}">
        <p14:creationId xmlns:p14="http://schemas.microsoft.com/office/powerpoint/2010/main" val="3908364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96" y="230831"/>
            <a:ext cx="11005312" cy="833736"/>
          </a:xfrm>
        </p:spPr>
        <p:txBody>
          <a:bodyPr>
            <a:noAutofit/>
          </a:bodyPr>
          <a:lstStyle/>
          <a:p>
            <a:pPr algn="l">
              <a:lnSpc>
                <a:spcPct val="115000"/>
              </a:lnSpc>
              <a:spcBef>
                <a:spcPts val="0"/>
              </a:spcBef>
            </a:pPr>
            <a:r>
              <a:rPr lang="es-NI" sz="2800" b="1">
                <a:effectLst/>
                <a:latin typeface="Garamond" panose="02020404030301010803" pitchFamily="18" charset="0"/>
                <a:ea typeface="Garamond" panose="02020404030301010803" pitchFamily="18" charset="0"/>
                <a:cs typeface="Garamond" panose="02020404030301010803" pitchFamily="18" charset="0"/>
              </a:rPr>
              <a:t>4.2.3.1 Caja Chica</a:t>
            </a:r>
            <a:endParaRPr lang="en-US" b="1" i="1">
              <a:latin typeface="Centaur"/>
            </a:endParaRPr>
          </a:p>
        </p:txBody>
      </p:sp>
      <p:sp>
        <p:nvSpPr>
          <p:cNvPr id="3" name="Content Placeholder 2"/>
          <p:cNvSpPr>
            <a:spLocks noGrp="1"/>
          </p:cNvSpPr>
          <p:nvPr>
            <p:ph idx="1"/>
          </p:nvPr>
        </p:nvSpPr>
        <p:spPr>
          <a:xfrm>
            <a:off x="310896" y="1143000"/>
            <a:ext cx="11558016" cy="5715000"/>
          </a:xfrm>
        </p:spPr>
        <p:txBody>
          <a:bodyPr vert="horz" lIns="91440" tIns="45720" rIns="91440" bIns="45720" rtlCol="0" anchor="t">
            <a:noAutofit/>
          </a:bodyPr>
          <a:lstStyle/>
          <a:p>
            <a:pPr marL="0" marR="0" indent="0">
              <a:lnSpc>
                <a:spcPct val="115000"/>
              </a:lnSpc>
              <a:spcAft>
                <a:spcPts val="1000"/>
              </a:spcAft>
              <a:buNone/>
            </a:pPr>
            <a:r>
              <a:rPr lang="es-CO" sz="1600" i="1">
                <a:effectLst/>
                <a:highlight>
                  <a:srgbClr val="FFFF00"/>
                </a:highlight>
                <a:latin typeface="Times New Roman" panose="02020603050405020304" pitchFamily="18" charset="0"/>
                <a:ea typeface="Calibri" panose="020F0502020204030204" pitchFamily="34" charset="0"/>
              </a:rPr>
              <a:t>Motivo</a:t>
            </a:r>
            <a:r>
              <a:rPr lang="es-CO" sz="1600" i="1">
                <a:highlight>
                  <a:srgbClr val="FFFF00"/>
                </a:highlight>
                <a:latin typeface="Times New Roman" panose="02020603050405020304" pitchFamily="18" charset="0"/>
                <a:ea typeface="Calibri" panose="020F0502020204030204" pitchFamily="34" charset="0"/>
              </a:rPr>
              <a:t>: </a:t>
            </a:r>
            <a:r>
              <a:rPr lang="es-ES" sz="1600" i="1">
                <a:highlight>
                  <a:srgbClr val="FFFF00"/>
                </a:highlight>
                <a:latin typeface="Times New Roman" panose="02020603050405020304" pitchFamily="18" charset="0"/>
                <a:ea typeface="Calibri" panose="020F0502020204030204" pitchFamily="34" charset="0"/>
              </a:rPr>
              <a:t>Aumentar el monto permitido en gastos de caja chica y reducir de dos aprobaciones requeridas a una sola aprobación</a:t>
            </a:r>
            <a:endParaRPr lang="es-CO" sz="1600" i="1">
              <a:effectLst/>
              <a:highlight>
                <a:srgbClr val="FFFF00"/>
              </a:highlight>
              <a:latin typeface="Times New Roman" panose="02020603050405020304" pitchFamily="18" charset="0"/>
              <a:ea typeface="Calibri" panose="020F0502020204030204" pitchFamily="34" charset="0"/>
            </a:endParaRPr>
          </a:p>
          <a:p>
            <a:pPr marL="0" marR="0" indent="0" algn="just">
              <a:lnSpc>
                <a:spcPct val="115000"/>
              </a:lnSpc>
              <a:spcAft>
                <a:spcPts val="1000"/>
              </a:spcAft>
              <a:buNone/>
            </a:pPr>
            <a:r>
              <a:rPr lang="es-CO" sz="1600" u="sng">
                <a:solidFill>
                  <a:srgbClr val="FF0000"/>
                </a:solidFill>
                <a:effectLst/>
                <a:latin typeface="Times New Roman" panose="02020603050405020304" pitchFamily="18" charset="0"/>
                <a:ea typeface="Calibri" panose="020F0502020204030204" pitchFamily="34" charset="0"/>
              </a:rPr>
              <a:t>La caja chica se refiere a una pequeña cantidad de dinero retenida para gastos administrativos hasta USD 50; se repone mensualmente por el importe gastado y se documenta con recibos. El monto retenido en las oficinas del proyecto o subproyecto para fines de caja chica debe tener un límite de USD 300.</a:t>
            </a:r>
            <a:endParaRPr lang="en-US" sz="1600">
              <a:effectLst/>
              <a:latin typeface="Times New Roman" panose="02020603050405020304" pitchFamily="18" charset="0"/>
              <a:ea typeface="Calibri" panose="020F0502020204030204" pitchFamily="34" charset="0"/>
            </a:endParaRPr>
          </a:p>
          <a:p>
            <a:pPr marL="0" marR="0" indent="0" algn="just">
              <a:lnSpc>
                <a:spcPct val="115000"/>
              </a:lnSpc>
              <a:spcAft>
                <a:spcPts val="1000"/>
              </a:spcAft>
              <a:buNone/>
            </a:pPr>
            <a:r>
              <a:rPr lang="es-CO" sz="1600" u="sng">
                <a:solidFill>
                  <a:srgbClr val="FF0000"/>
                </a:solidFill>
                <a:effectLst/>
                <a:latin typeface="Times New Roman" panose="02020603050405020304" pitchFamily="18" charset="0"/>
                <a:ea typeface="Calibri" panose="020F0502020204030204" pitchFamily="34" charset="0"/>
              </a:rPr>
              <a:t>Si fuera necesario un límite más alto, el proyecto debe obtener la aprobación de Sede Unbound. La aprobación debe renovarse anualmente durante el proceso de aprobación del presupuesto.</a:t>
            </a:r>
            <a:r>
              <a:rPr lang="es-CO" sz="1600" u="sng" strike="sngStrike">
                <a:solidFill>
                  <a:srgbClr val="FF0000"/>
                </a:solidFill>
                <a:effectLst/>
                <a:latin typeface="Times New Roman" panose="02020603050405020304" pitchFamily="18" charset="0"/>
                <a:ea typeface="Calibri" panose="020F0502020204030204" pitchFamily="34" charset="0"/>
              </a:rPr>
              <a:t> </a:t>
            </a:r>
            <a:endParaRPr lang="en-US" sz="1600">
              <a:effectLst/>
              <a:latin typeface="Times New Roman" panose="02020603050405020304" pitchFamily="18" charset="0"/>
              <a:ea typeface="Calibri" panose="020F0502020204030204" pitchFamily="34" charset="0"/>
            </a:endParaRPr>
          </a:p>
          <a:p>
            <a:pPr marL="0" marR="0" indent="0">
              <a:lnSpc>
                <a:spcPct val="115000"/>
              </a:lnSpc>
              <a:spcAft>
                <a:spcPts val="1000"/>
              </a:spcAft>
              <a:buNone/>
            </a:pPr>
            <a:r>
              <a:rPr lang="es-CO" sz="1600">
                <a:effectLst/>
                <a:latin typeface="Times New Roman" panose="02020603050405020304" pitchFamily="18" charset="0"/>
                <a:ea typeface="Calibri" panose="020F0502020204030204" pitchFamily="34" charset="0"/>
              </a:rPr>
              <a:t>Todos los </a:t>
            </a:r>
            <a:r>
              <a:rPr lang="es-CO" sz="1600" u="sng">
                <a:solidFill>
                  <a:srgbClr val="FF0000"/>
                </a:solidFill>
                <a:effectLst/>
                <a:latin typeface="Times New Roman" panose="02020603050405020304" pitchFamily="18" charset="0"/>
                <a:ea typeface="Calibri" panose="020F0502020204030204" pitchFamily="34" charset="0"/>
              </a:rPr>
              <a:t>retiros de dinero en efectivo</a:t>
            </a:r>
            <a:r>
              <a:rPr lang="es-CO" sz="1600">
                <a:effectLst/>
                <a:latin typeface="Times New Roman" panose="02020603050405020304" pitchFamily="18" charset="0"/>
                <a:ea typeface="Calibri" panose="020F0502020204030204" pitchFamily="34" charset="0"/>
              </a:rPr>
              <a:t> de la cuenta de caja chica deben ser aprobados </a:t>
            </a:r>
            <a:r>
              <a:rPr lang="es-CO" sz="1600" u="sng">
                <a:solidFill>
                  <a:srgbClr val="FF0000"/>
                </a:solidFill>
                <a:effectLst/>
                <a:latin typeface="Times New Roman" panose="02020603050405020304" pitchFamily="18" charset="0"/>
                <a:ea typeface="Calibri" panose="020F0502020204030204" pitchFamily="34" charset="0"/>
              </a:rPr>
              <a:t>por</a:t>
            </a:r>
            <a:r>
              <a:rPr lang="es-CO" sz="1600">
                <a:effectLst/>
                <a:latin typeface="Times New Roman" panose="02020603050405020304" pitchFamily="18" charset="0"/>
                <a:ea typeface="Calibri" panose="020F0502020204030204" pitchFamily="34" charset="0"/>
              </a:rPr>
              <a:t> un miembro del personal autorizados antes de la retirada y deben ser rastreados en un diario de efectivo. Los gastos aprobados de la caja chica normalmente son para gastos administrativos. </a:t>
            </a:r>
            <a:endParaRPr lang="en-US" sz="1600">
              <a:effectLst/>
              <a:latin typeface="Times New Roman" panose="02020603050405020304" pitchFamily="18" charset="0"/>
              <a:ea typeface="Calibri" panose="020F0502020204030204" pitchFamily="34" charset="0"/>
            </a:endParaRPr>
          </a:p>
          <a:p>
            <a:pPr marL="0" marR="0" indent="0">
              <a:lnSpc>
                <a:spcPct val="115000"/>
              </a:lnSpc>
              <a:spcAft>
                <a:spcPts val="1000"/>
              </a:spcAft>
              <a:buNone/>
            </a:pPr>
            <a:r>
              <a:rPr lang="es-CO" sz="1600">
                <a:effectLst/>
                <a:latin typeface="Times New Roman" panose="02020603050405020304" pitchFamily="18" charset="0"/>
                <a:ea typeface="Calibri" panose="020F0502020204030204" pitchFamily="34" charset="0"/>
              </a:rPr>
              <a:t>Los miembros del personal que utilicen dinero en efectivo del proyecto deben devolver todos los recibos y todo el efectivo restante igual al monto tomado para cancelar el retiro. Las reconciliaciones y liquidaciones generalmente deben ser completadas el mismo día que el gasto, y todos los recibos deben ser verificados y archivados. </a:t>
            </a:r>
            <a:endParaRPr lang="en-US" sz="1600">
              <a:effectLst/>
              <a:latin typeface="Times New Roman" panose="02020603050405020304" pitchFamily="18" charset="0"/>
              <a:ea typeface="Calibri" panose="020F0502020204030204" pitchFamily="34" charset="0"/>
            </a:endParaRPr>
          </a:p>
          <a:p>
            <a:pPr marL="0" marR="0" indent="0" algn="just">
              <a:lnSpc>
                <a:spcPct val="115000"/>
              </a:lnSpc>
              <a:spcAft>
                <a:spcPts val="1000"/>
              </a:spcAft>
              <a:buNone/>
            </a:pPr>
            <a:r>
              <a:rPr lang="es-CO" sz="1600" u="sng">
                <a:solidFill>
                  <a:srgbClr val="FF0000"/>
                </a:solidFill>
                <a:effectLst/>
                <a:latin typeface="Times New Roman" panose="02020603050405020304" pitchFamily="18" charset="0"/>
                <a:ea typeface="Calibri" panose="020F0502020204030204" pitchFamily="34" charset="0"/>
              </a:rPr>
              <a:t>La caja chica debe conciliarse con el registro de caja al menos semanalmente para verificar el saldo disponible. Después de la conciliación, los asientos deben realizarse en el sistema contable. Los registros de caja y el sistema contable deben conciliarse al menos mensualmente.</a:t>
            </a:r>
            <a:endParaRPr lang="en-US" sz="1600">
              <a:effectLst/>
              <a:latin typeface="Times New Roman" panose="02020603050405020304" pitchFamily="18" charset="0"/>
              <a:ea typeface="Calibri" panose="020F0502020204030204" pitchFamily="34" charset="0"/>
            </a:endParaRPr>
          </a:p>
          <a:p>
            <a:pPr marL="0" marR="0" indent="0" algn="just">
              <a:lnSpc>
                <a:spcPct val="115000"/>
              </a:lnSpc>
              <a:spcAft>
                <a:spcPts val="1000"/>
              </a:spcAft>
              <a:buNone/>
            </a:pPr>
            <a:r>
              <a:rPr lang="es-CO" sz="1600" u="sng">
                <a:solidFill>
                  <a:srgbClr val="FF0000"/>
                </a:solidFill>
                <a:effectLst/>
                <a:latin typeface="Times New Roman" panose="02020603050405020304" pitchFamily="18" charset="0"/>
                <a:ea typeface="Calibri" panose="020F0502020204030204" pitchFamily="34" charset="0"/>
              </a:rPr>
              <a:t>Las políticas relativas al retiro y uso de caja chica deben documentarse y comunicarse a los miembros apropiados del personal.</a:t>
            </a:r>
            <a:endParaRPr lang="en-US" sz="1600">
              <a:effectLst/>
              <a:latin typeface="Times New Roman" panose="02020603050405020304" pitchFamily="18" charset="0"/>
              <a:ea typeface="Calibri" panose="020F0502020204030204" pitchFamily="34" charset="0"/>
            </a:endParaRPr>
          </a:p>
        </p:txBody>
      </p:sp>
      <p:sp>
        <p:nvSpPr>
          <p:cNvPr id="4" name="TextBox 3">
            <a:extLst>
              <a:ext uri="{FF2B5EF4-FFF2-40B4-BE49-F238E27FC236}">
                <a16:creationId xmlns:a16="http://schemas.microsoft.com/office/drawing/2014/main" id="{40E901CE-2DD3-68FF-D2A5-0F95AB1E710E}"/>
              </a:ext>
            </a:extLst>
          </p:cNvPr>
          <p:cNvSpPr txBox="1"/>
          <p:nvPr/>
        </p:nvSpPr>
        <p:spPr>
          <a:xfrm>
            <a:off x="8871423" y="-1"/>
            <a:ext cx="3330102" cy="461665"/>
          </a:xfrm>
          <a:prstGeom prst="rect">
            <a:avLst/>
          </a:prstGeom>
          <a:solidFill>
            <a:srgbClr val="182952"/>
          </a:solidFill>
        </p:spPr>
        <p:txBody>
          <a:bodyPr wrap="square" lIns="91440" tIns="45720" rIns="91440" bIns="45720" rtlCol="0" anchor="t">
            <a:spAutoFit/>
          </a:bodyPr>
          <a:lstStyle/>
          <a:p>
            <a:pPr algn="ctr">
              <a:spcBef>
                <a:spcPts val="1200"/>
              </a:spcBef>
              <a:spcAft>
                <a:spcPts val="1200"/>
              </a:spcAft>
            </a:pPr>
            <a:r>
              <a:rPr lang="es-AR" sz="2400" b="1">
                <a:solidFill>
                  <a:schemeClr val="bg1"/>
                </a:solidFill>
                <a:latin typeface="Centaur"/>
              </a:rPr>
              <a:t>Políticas Financieras</a:t>
            </a:r>
          </a:p>
        </p:txBody>
      </p:sp>
    </p:spTree>
    <p:extLst>
      <p:ext uri="{BB962C8B-B14F-4D97-AF65-F5344CB8AC3E}">
        <p14:creationId xmlns:p14="http://schemas.microsoft.com/office/powerpoint/2010/main" val="831253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8A0EF-DD75-866F-D841-C5A754AB9C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AA4837-4BA0-47B8-A394-A85EDC3213B4}"/>
              </a:ext>
            </a:extLst>
          </p:cNvPr>
          <p:cNvSpPr>
            <a:spLocks noGrp="1"/>
          </p:cNvSpPr>
          <p:nvPr>
            <p:ph type="title"/>
          </p:nvPr>
        </p:nvSpPr>
        <p:spPr>
          <a:xfrm>
            <a:off x="323088" y="152400"/>
            <a:ext cx="10668000" cy="948431"/>
          </a:xfrm>
        </p:spPr>
        <p:txBody>
          <a:bodyPr>
            <a:noAutofit/>
          </a:bodyPr>
          <a:lstStyle/>
          <a:p>
            <a:pPr algn="l">
              <a:lnSpc>
                <a:spcPct val="115000"/>
              </a:lnSpc>
              <a:spcBef>
                <a:spcPts val="0"/>
              </a:spcBef>
            </a:pPr>
            <a:r>
              <a:rPr lang="es-NI" sz="2800" b="1">
                <a:effectLst/>
                <a:latin typeface="Garamond" panose="02020404030301010803" pitchFamily="18" charset="0"/>
                <a:ea typeface="Garamond" panose="02020404030301010803" pitchFamily="18" charset="0"/>
                <a:cs typeface="Garamond" panose="02020404030301010803" pitchFamily="18" charset="0"/>
              </a:rPr>
              <a:t>7.3 Autorizaciones</a:t>
            </a:r>
            <a:endParaRPr lang="en-US" b="1">
              <a:latin typeface="Centaur"/>
            </a:endParaRPr>
          </a:p>
        </p:txBody>
      </p:sp>
      <p:sp>
        <p:nvSpPr>
          <p:cNvPr id="3" name="Content Placeholder 2">
            <a:extLst>
              <a:ext uri="{FF2B5EF4-FFF2-40B4-BE49-F238E27FC236}">
                <a16:creationId xmlns:a16="http://schemas.microsoft.com/office/drawing/2014/main" id="{60A75714-AB0E-9D5F-70A6-FF4024C8E984}"/>
              </a:ext>
            </a:extLst>
          </p:cNvPr>
          <p:cNvSpPr>
            <a:spLocks noGrp="1"/>
          </p:cNvSpPr>
          <p:nvPr>
            <p:ph idx="1"/>
          </p:nvPr>
        </p:nvSpPr>
        <p:spPr>
          <a:xfrm>
            <a:off x="139700" y="1100831"/>
            <a:ext cx="11963400" cy="5757170"/>
          </a:xfrm>
        </p:spPr>
        <p:txBody>
          <a:bodyPr vert="horz" lIns="91440" tIns="45720" rIns="91440" bIns="45720" rtlCol="0" anchor="t">
            <a:noAutofit/>
          </a:bodyPr>
          <a:lstStyle/>
          <a:p>
            <a:pPr marL="0" marR="0" indent="0">
              <a:lnSpc>
                <a:spcPct val="115000"/>
              </a:lnSpc>
              <a:spcBef>
                <a:spcPts val="0"/>
              </a:spcBef>
              <a:spcAft>
                <a:spcPts val="1000"/>
              </a:spcAft>
              <a:buNone/>
            </a:pPr>
            <a:r>
              <a:rPr lang="es-ES" sz="2200" i="1">
                <a:solidFill>
                  <a:srgbClr val="000000"/>
                </a:solidFill>
                <a:effectLst/>
                <a:highlight>
                  <a:srgbClr val="FFFF00"/>
                </a:highlight>
                <a:latin typeface="Garamond" panose="02020404030301010803" pitchFamily="18" charset="0"/>
                <a:ea typeface="Calibri" panose="020F0502020204030204" pitchFamily="34" charset="0"/>
              </a:rPr>
              <a:t>Motivo de la revisión: Aclarar el tipo de gastos que requieren autorización</a:t>
            </a:r>
            <a:endParaRPr lang="es-GT" sz="2200" u="sng">
              <a:solidFill>
                <a:srgbClr val="FF0000"/>
              </a:solidFill>
              <a:effectLst/>
              <a:latin typeface="Garamond" panose="02020404030301010803" pitchFamily="18" charset="0"/>
              <a:ea typeface="Times New Roman" panose="02020603050405020304" pitchFamily="18" charset="0"/>
            </a:endParaRPr>
          </a:p>
          <a:p>
            <a:pPr marL="0" marR="0" indent="0">
              <a:lnSpc>
                <a:spcPct val="120000"/>
              </a:lnSpc>
              <a:buNone/>
            </a:pPr>
            <a:r>
              <a:rPr lang="es-ES" sz="2200">
                <a:latin typeface="Garamond" panose="02020404030301010803" pitchFamily="18" charset="0"/>
                <a:ea typeface="Times New Roman" panose="02020603050405020304" pitchFamily="18" charset="0"/>
              </a:rPr>
              <a:t>Toda compra tanto de un activo o gastos </a:t>
            </a:r>
            <a:r>
              <a:rPr lang="es-ES" sz="2200" u="sng">
                <a:solidFill>
                  <a:srgbClr val="FF0000"/>
                </a:solidFill>
                <a:latin typeface="Garamond" panose="02020404030301010803" pitchFamily="18" charset="0"/>
                <a:ea typeface="Times New Roman" panose="02020603050405020304" pitchFamily="18" charset="0"/>
              </a:rPr>
              <a:t>de programa o </a:t>
            </a:r>
            <a:r>
              <a:rPr lang="es-ES" sz="2200">
                <a:latin typeface="Garamond" panose="02020404030301010803" pitchFamily="18" charset="0"/>
                <a:ea typeface="Times New Roman" panose="02020603050405020304" pitchFamily="18" charset="0"/>
              </a:rPr>
              <a:t>administrativos que excedan de USD 1,000 debe ser documentada y autorizada por el equipo de la Sede Unbound dentro de los 60 días siguientes. A estos efectos se considerará como elemento único a la combinación de elementos de precio inferior a USD1,000 que configuren o puedan configurar otro elemento susceptible de ser considerado como un elemento único en si, por ejemplo, si se compran el escritorio de una oficina y la mesa vale USD 800 y la silla vale USD 500 se considerara el conjunto en su totalidad 800+500= 1300). No se podrán incurrir en anticipos, pagos parciales o deudas sin la previa aprobación de la Sede Unbound. </a:t>
            </a:r>
          </a:p>
          <a:p>
            <a:pPr marL="0" marR="0" indent="0">
              <a:lnSpc>
                <a:spcPct val="120000"/>
              </a:lnSpc>
              <a:buNone/>
            </a:pPr>
            <a:r>
              <a:rPr lang="es-ES" sz="2200">
                <a:latin typeface="Garamond" panose="02020404030301010803" pitchFamily="18" charset="0"/>
                <a:ea typeface="Times New Roman" panose="02020603050405020304" pitchFamily="18" charset="0"/>
              </a:rPr>
              <a:t>…</a:t>
            </a:r>
          </a:p>
          <a:p>
            <a:pPr marL="0" marR="0" indent="0">
              <a:lnSpc>
                <a:spcPct val="120000"/>
              </a:lnSpc>
              <a:buNone/>
            </a:pPr>
            <a:r>
              <a:rPr lang="es-ES" sz="2200" u="sng">
                <a:solidFill>
                  <a:srgbClr val="FF0000"/>
                </a:solidFill>
                <a:latin typeface="Garamond" panose="02020404030301010803" pitchFamily="18" charset="0"/>
                <a:ea typeface="Times New Roman" panose="02020603050405020304" pitchFamily="18" charset="0"/>
              </a:rPr>
              <a:t>Si el tamaño del proyecto es de 5,000 apadrinados o más y un monto de USD 1,000 implica muchas solicitudes de aprobaciones, el proyecto podría solicitar a las oficinas de Sede Unbound un aumento de esta cantidad, de acuerdo con sus necesidades reales.</a:t>
            </a:r>
            <a:endParaRPr lang="es-GT" sz="2200" u="sng">
              <a:solidFill>
                <a:srgbClr val="FF0000"/>
              </a:solidFill>
              <a:latin typeface="Garamond" panose="02020404030301010803"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A4F78E3C-1DE7-7160-3313-48590AA00D2C}"/>
              </a:ext>
            </a:extLst>
          </p:cNvPr>
          <p:cNvSpPr txBox="1"/>
          <p:nvPr/>
        </p:nvSpPr>
        <p:spPr>
          <a:xfrm>
            <a:off x="8871423" y="-1"/>
            <a:ext cx="3330102" cy="461665"/>
          </a:xfrm>
          <a:prstGeom prst="rect">
            <a:avLst/>
          </a:prstGeom>
          <a:solidFill>
            <a:srgbClr val="182952"/>
          </a:solidFill>
        </p:spPr>
        <p:txBody>
          <a:bodyPr wrap="square" lIns="91440" tIns="45720" rIns="91440" bIns="45720" rtlCol="0" anchor="t">
            <a:spAutoFit/>
          </a:bodyPr>
          <a:lstStyle/>
          <a:p>
            <a:pPr algn="ctr">
              <a:spcBef>
                <a:spcPts val="1200"/>
              </a:spcBef>
              <a:spcAft>
                <a:spcPts val="1200"/>
              </a:spcAft>
            </a:pPr>
            <a:r>
              <a:rPr lang="es-AR" sz="2400" b="1">
                <a:solidFill>
                  <a:schemeClr val="bg1"/>
                </a:solidFill>
                <a:latin typeface="Centaur"/>
              </a:rPr>
              <a:t>Políticas Financieras</a:t>
            </a:r>
          </a:p>
        </p:txBody>
      </p:sp>
    </p:spTree>
    <p:extLst>
      <p:ext uri="{BB962C8B-B14F-4D97-AF65-F5344CB8AC3E}">
        <p14:creationId xmlns:p14="http://schemas.microsoft.com/office/powerpoint/2010/main" val="1131786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5002D-0F28-276F-E7BB-018333AE45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E44632-10C0-47A6-5922-91B7E46AD8A5}"/>
              </a:ext>
            </a:extLst>
          </p:cNvPr>
          <p:cNvSpPr>
            <a:spLocks noGrp="1"/>
          </p:cNvSpPr>
          <p:nvPr>
            <p:ph type="title"/>
          </p:nvPr>
        </p:nvSpPr>
        <p:spPr>
          <a:xfrm>
            <a:off x="323088" y="152400"/>
            <a:ext cx="10668000" cy="948431"/>
          </a:xfrm>
        </p:spPr>
        <p:txBody>
          <a:bodyPr>
            <a:noAutofit/>
          </a:bodyPr>
          <a:lstStyle/>
          <a:p>
            <a:pPr algn="l">
              <a:lnSpc>
                <a:spcPct val="115000"/>
              </a:lnSpc>
              <a:spcBef>
                <a:spcPts val="0"/>
              </a:spcBef>
            </a:pPr>
            <a:r>
              <a:rPr lang="es-NI" sz="2800" b="1">
                <a:effectLst/>
                <a:latin typeface="Garamond" panose="02020404030301010803" pitchFamily="18" charset="0"/>
                <a:ea typeface="Garamond" panose="02020404030301010803" pitchFamily="18" charset="0"/>
                <a:cs typeface="Garamond" panose="02020404030301010803" pitchFamily="18" charset="0"/>
              </a:rPr>
              <a:t>7.6.2 Custodia de Documentación</a:t>
            </a:r>
            <a:endParaRPr lang="en-US" b="1">
              <a:latin typeface="Centaur"/>
            </a:endParaRPr>
          </a:p>
        </p:txBody>
      </p:sp>
      <p:sp>
        <p:nvSpPr>
          <p:cNvPr id="3" name="Content Placeholder 2">
            <a:extLst>
              <a:ext uri="{FF2B5EF4-FFF2-40B4-BE49-F238E27FC236}">
                <a16:creationId xmlns:a16="http://schemas.microsoft.com/office/drawing/2014/main" id="{68524A93-E405-4C7E-7F99-29F0849A2411}"/>
              </a:ext>
            </a:extLst>
          </p:cNvPr>
          <p:cNvSpPr>
            <a:spLocks noGrp="1"/>
          </p:cNvSpPr>
          <p:nvPr>
            <p:ph idx="1"/>
          </p:nvPr>
        </p:nvSpPr>
        <p:spPr>
          <a:xfrm>
            <a:off x="139700" y="1100831"/>
            <a:ext cx="11963400" cy="5757170"/>
          </a:xfrm>
        </p:spPr>
        <p:txBody>
          <a:bodyPr vert="horz" lIns="91440" tIns="45720" rIns="91440" bIns="45720" rtlCol="0" anchor="t">
            <a:noAutofit/>
          </a:bodyPr>
          <a:lstStyle/>
          <a:p>
            <a:pPr marL="0" marR="0" indent="0">
              <a:lnSpc>
                <a:spcPct val="115000"/>
              </a:lnSpc>
              <a:spcBef>
                <a:spcPts val="0"/>
              </a:spcBef>
              <a:spcAft>
                <a:spcPts val="1000"/>
              </a:spcAft>
              <a:buNone/>
            </a:pPr>
            <a:r>
              <a:rPr lang="es-ES" sz="2200" i="1">
                <a:solidFill>
                  <a:srgbClr val="000000"/>
                </a:solidFill>
                <a:effectLst/>
                <a:highlight>
                  <a:srgbClr val="FFFF00"/>
                </a:highlight>
                <a:latin typeface="Garamond" panose="02020404030301010803" pitchFamily="18" charset="0"/>
                <a:ea typeface="Calibri" panose="020F0502020204030204" pitchFamily="34" charset="0"/>
              </a:rPr>
              <a:t>Motivo de la revisión: Aumentar los controles internos de los expedientes de los empleados.</a:t>
            </a:r>
            <a:endParaRPr lang="es-GT" sz="2200" u="sng">
              <a:solidFill>
                <a:srgbClr val="FF0000"/>
              </a:solidFill>
              <a:effectLst/>
              <a:latin typeface="Garamond" panose="02020404030301010803" pitchFamily="18" charset="0"/>
              <a:ea typeface="Times New Roman" panose="02020603050405020304" pitchFamily="18" charset="0"/>
            </a:endParaRPr>
          </a:p>
          <a:p>
            <a:pPr marL="0" marR="0" indent="0">
              <a:lnSpc>
                <a:spcPct val="115000"/>
              </a:lnSpc>
              <a:spcAft>
                <a:spcPts val="1000"/>
              </a:spcAft>
              <a:buNone/>
            </a:pPr>
            <a:r>
              <a:rPr lang="es-CO" sz="2200">
                <a:effectLst/>
                <a:latin typeface="Times New Roman" panose="02020603050405020304" pitchFamily="18" charset="0"/>
                <a:ea typeface="Calibri" panose="020F0502020204030204" pitchFamily="34" charset="0"/>
              </a:rPr>
              <a:t>Documentación física relativa a hecho contables o financieros, o imágenes digitales, deben de ser custodiadas y guardadas de acuerdo con los requerimientos locales, o de acuerdo con la política de Unbound si esta estableciera un periodo superior. </a:t>
            </a:r>
            <a:endParaRPr lang="en-US" sz="2200">
              <a:effectLst/>
              <a:latin typeface="Times New Roman" panose="02020603050405020304" pitchFamily="18" charset="0"/>
              <a:ea typeface="Calibri" panose="020F0502020204030204" pitchFamily="34" charset="0"/>
            </a:endParaRPr>
          </a:p>
          <a:p>
            <a:pPr marL="0" marR="0" indent="0">
              <a:lnSpc>
                <a:spcPct val="115000"/>
              </a:lnSpc>
              <a:spcAft>
                <a:spcPts val="1000"/>
              </a:spcAft>
              <a:buNone/>
            </a:pPr>
            <a:r>
              <a:rPr lang="es-CO" sz="2200">
                <a:effectLst/>
                <a:latin typeface="Times New Roman" panose="02020603050405020304" pitchFamily="18" charset="0"/>
                <a:ea typeface="Calibri" panose="020F0502020204030204" pitchFamily="34" charset="0"/>
              </a:rPr>
              <a:t>En ausencia de política local Unbound requiere que se guarden los documentos contables por un periodo de 5 años, para el computo del tiempo se tendrá en consideración ejercicios fiscales completos, por ejemplo, el ejercicio 2020 prescribe el 1 de enero del 2025 (siempre y cuando el ejercicio comience el 1 de enero y termine el 31 de diciembre). </a:t>
            </a:r>
            <a:endParaRPr lang="en-US" sz="2200">
              <a:effectLst/>
              <a:latin typeface="Times New Roman" panose="02020603050405020304" pitchFamily="18" charset="0"/>
              <a:ea typeface="Calibri" panose="020F0502020204030204" pitchFamily="34" charset="0"/>
            </a:endParaRPr>
          </a:p>
          <a:p>
            <a:pPr marL="0" marR="0" indent="0">
              <a:lnSpc>
                <a:spcPct val="115000"/>
              </a:lnSpc>
              <a:spcAft>
                <a:spcPts val="1000"/>
              </a:spcAft>
              <a:buNone/>
            </a:pPr>
            <a:r>
              <a:rPr lang="es-CO" sz="2200">
                <a:effectLst/>
                <a:latin typeface="Times New Roman" panose="02020603050405020304" pitchFamily="18" charset="0"/>
                <a:ea typeface="Calibri" panose="020F0502020204030204" pitchFamily="34" charset="0"/>
              </a:rPr>
              <a:t>Si la legislación local requiere menos de 5 años, la documentación debe mantenerse bajo la política de Unbound. Si las regulaciones locales requieren más de 5 años la documentación debe ser conservada de acuerdo con la ley local.</a:t>
            </a:r>
            <a:endParaRPr lang="en-US" sz="2200">
              <a:effectLst/>
              <a:latin typeface="Times New Roman" panose="02020603050405020304" pitchFamily="18" charset="0"/>
              <a:ea typeface="Calibri" panose="020F0502020204030204" pitchFamily="34" charset="0"/>
            </a:endParaRPr>
          </a:p>
          <a:p>
            <a:pPr marL="0" indent="0">
              <a:buNone/>
            </a:pPr>
            <a:r>
              <a:rPr lang="es-CO" sz="2200" u="sng">
                <a:solidFill>
                  <a:srgbClr val="FF0000"/>
                </a:solidFill>
                <a:effectLst/>
                <a:latin typeface="Times New Roman" panose="02020603050405020304" pitchFamily="18" charset="0"/>
                <a:ea typeface="Calibri" panose="020F0502020204030204" pitchFamily="34" charset="0"/>
              </a:rPr>
              <a:t>Se recomienda archivar la información laboral de manera permanente.</a:t>
            </a:r>
            <a:endParaRPr lang="es-GT" sz="2200" u="sng">
              <a:solidFill>
                <a:srgbClr val="FF0000"/>
              </a:solidFill>
              <a:latin typeface="Garamond" panose="02020404030301010803"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A9B541B0-6CED-3AB3-B71D-9E21179744E7}"/>
              </a:ext>
            </a:extLst>
          </p:cNvPr>
          <p:cNvSpPr txBox="1"/>
          <p:nvPr/>
        </p:nvSpPr>
        <p:spPr>
          <a:xfrm>
            <a:off x="8871423" y="-1"/>
            <a:ext cx="3330102" cy="461665"/>
          </a:xfrm>
          <a:prstGeom prst="rect">
            <a:avLst/>
          </a:prstGeom>
          <a:solidFill>
            <a:srgbClr val="182952"/>
          </a:solidFill>
        </p:spPr>
        <p:txBody>
          <a:bodyPr wrap="square" lIns="91440" tIns="45720" rIns="91440" bIns="45720" rtlCol="0" anchor="t">
            <a:spAutoFit/>
          </a:bodyPr>
          <a:lstStyle/>
          <a:p>
            <a:pPr algn="ctr">
              <a:spcBef>
                <a:spcPts val="1200"/>
              </a:spcBef>
              <a:spcAft>
                <a:spcPts val="1200"/>
              </a:spcAft>
            </a:pPr>
            <a:r>
              <a:rPr lang="es-AR" sz="2400" b="1">
                <a:solidFill>
                  <a:schemeClr val="bg1"/>
                </a:solidFill>
                <a:latin typeface="Centaur"/>
              </a:rPr>
              <a:t>Políticas Financieras</a:t>
            </a:r>
          </a:p>
        </p:txBody>
      </p:sp>
    </p:spTree>
    <p:extLst>
      <p:ext uri="{BB962C8B-B14F-4D97-AF65-F5344CB8AC3E}">
        <p14:creationId xmlns:p14="http://schemas.microsoft.com/office/powerpoint/2010/main" val="2125494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715EB-1B75-2438-2724-9B0624C036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431C37-8C73-25C6-D941-AC100414E4E8}"/>
              </a:ext>
            </a:extLst>
          </p:cNvPr>
          <p:cNvSpPr>
            <a:spLocks noGrp="1"/>
          </p:cNvSpPr>
          <p:nvPr>
            <p:ph type="title"/>
          </p:nvPr>
        </p:nvSpPr>
        <p:spPr>
          <a:xfrm>
            <a:off x="323088" y="152400"/>
            <a:ext cx="10668000" cy="948431"/>
          </a:xfrm>
        </p:spPr>
        <p:txBody>
          <a:bodyPr>
            <a:noAutofit/>
          </a:bodyPr>
          <a:lstStyle/>
          <a:p>
            <a:pPr algn="l">
              <a:lnSpc>
                <a:spcPct val="115000"/>
              </a:lnSpc>
              <a:spcBef>
                <a:spcPts val="0"/>
              </a:spcBef>
            </a:pPr>
            <a:r>
              <a:rPr lang="es-NI" sz="2800" b="1">
                <a:effectLst/>
                <a:latin typeface="Garamond" panose="02020404030301010803" pitchFamily="18" charset="0"/>
                <a:ea typeface="Garamond" panose="02020404030301010803" pitchFamily="18" charset="0"/>
                <a:cs typeface="Garamond" panose="02020404030301010803" pitchFamily="18" charset="0"/>
              </a:rPr>
              <a:t>7.7 Manual financiero local</a:t>
            </a:r>
            <a:endParaRPr lang="en-US" b="1">
              <a:latin typeface="Centaur"/>
            </a:endParaRPr>
          </a:p>
        </p:txBody>
      </p:sp>
      <p:sp>
        <p:nvSpPr>
          <p:cNvPr id="3" name="Content Placeholder 2">
            <a:extLst>
              <a:ext uri="{FF2B5EF4-FFF2-40B4-BE49-F238E27FC236}">
                <a16:creationId xmlns:a16="http://schemas.microsoft.com/office/drawing/2014/main" id="{64C2E5CD-30CC-8E07-F4E3-18CC28FBB910}"/>
              </a:ext>
            </a:extLst>
          </p:cNvPr>
          <p:cNvSpPr>
            <a:spLocks noGrp="1"/>
          </p:cNvSpPr>
          <p:nvPr>
            <p:ph idx="1"/>
          </p:nvPr>
        </p:nvSpPr>
        <p:spPr>
          <a:xfrm>
            <a:off x="139700" y="1100831"/>
            <a:ext cx="11963400" cy="5757170"/>
          </a:xfrm>
        </p:spPr>
        <p:txBody>
          <a:bodyPr vert="horz" lIns="91440" tIns="45720" rIns="91440" bIns="45720" rtlCol="0" anchor="t">
            <a:noAutofit/>
          </a:bodyPr>
          <a:lstStyle/>
          <a:p>
            <a:pPr marL="0" marR="0" indent="0">
              <a:lnSpc>
                <a:spcPct val="115000"/>
              </a:lnSpc>
              <a:spcBef>
                <a:spcPts val="0"/>
              </a:spcBef>
              <a:spcAft>
                <a:spcPts val="1000"/>
              </a:spcAft>
              <a:buNone/>
            </a:pPr>
            <a:r>
              <a:rPr lang="es-ES" sz="2800" i="1">
                <a:solidFill>
                  <a:srgbClr val="000000"/>
                </a:solidFill>
                <a:effectLst/>
                <a:highlight>
                  <a:srgbClr val="FFFF00"/>
                </a:highlight>
                <a:latin typeface="Garamond" panose="02020404030301010803" pitchFamily="18" charset="0"/>
                <a:ea typeface="Calibri" panose="020F0502020204030204" pitchFamily="34" charset="0"/>
              </a:rPr>
              <a:t>Motivo de la revisión: Exigir que cada proyecto cuente con un manual financiero local</a:t>
            </a:r>
            <a:endParaRPr lang="es-GT" sz="2800" u="sng">
              <a:solidFill>
                <a:srgbClr val="FF0000"/>
              </a:solidFill>
              <a:effectLst/>
              <a:latin typeface="Garamond" panose="02020404030301010803" pitchFamily="18" charset="0"/>
              <a:ea typeface="Times New Roman" panose="02020603050405020304" pitchFamily="18" charset="0"/>
            </a:endParaRPr>
          </a:p>
          <a:p>
            <a:pPr marL="0" marR="0" indent="0" algn="just">
              <a:lnSpc>
                <a:spcPct val="115000"/>
              </a:lnSpc>
              <a:spcAft>
                <a:spcPts val="1000"/>
              </a:spcAft>
              <a:buNone/>
            </a:pPr>
            <a:r>
              <a:rPr lang="es-CO" sz="2800" u="sng">
                <a:solidFill>
                  <a:srgbClr val="FF0000"/>
                </a:solidFill>
                <a:effectLst/>
                <a:latin typeface="Times New Roman" panose="02020603050405020304" pitchFamily="18" charset="0"/>
                <a:ea typeface="Calibri" panose="020F0502020204030204" pitchFamily="34" charset="0"/>
              </a:rPr>
              <a:t>Un manual financiero local es esencial ya que proporciona un conjunto estandarizado de pautas y procedimientos para gestionar las finanzas a nivel local dentro de entidades gubernamentales, organizaciones sin fines de lucro o pequeñas empresas.</a:t>
            </a:r>
            <a:endParaRPr lang="en-US" sz="2800">
              <a:effectLst/>
              <a:latin typeface="Times New Roman" panose="02020603050405020304" pitchFamily="18" charset="0"/>
              <a:ea typeface="Calibri" panose="020F0502020204030204" pitchFamily="34" charset="0"/>
            </a:endParaRPr>
          </a:p>
          <a:p>
            <a:pPr marL="0" indent="0">
              <a:buNone/>
            </a:pPr>
            <a:r>
              <a:rPr lang="es-CO" sz="2800" u="sng">
                <a:solidFill>
                  <a:srgbClr val="FF0000"/>
                </a:solidFill>
                <a:effectLst/>
                <a:latin typeface="Times New Roman" panose="02020603050405020304" pitchFamily="18" charset="0"/>
                <a:ea typeface="Calibri" panose="020F0502020204030204" pitchFamily="34" charset="0"/>
              </a:rPr>
              <a:t>Se requiere que cada proyecto tenga su propio Manual financiero local, considerando las pautas del Manual financiero de la Sede Unbound y sus propias políticas. El proyecto deberá actualizar su manual al menos una vez al año.</a:t>
            </a:r>
            <a:endParaRPr lang="es-GT" sz="2800" u="sng">
              <a:solidFill>
                <a:srgbClr val="FF0000"/>
              </a:solidFill>
              <a:latin typeface="Garamond" panose="02020404030301010803"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926DCA6E-3778-14C3-58A3-562022D94084}"/>
              </a:ext>
            </a:extLst>
          </p:cNvPr>
          <p:cNvSpPr txBox="1"/>
          <p:nvPr/>
        </p:nvSpPr>
        <p:spPr>
          <a:xfrm>
            <a:off x="8871423" y="-1"/>
            <a:ext cx="3330102" cy="461665"/>
          </a:xfrm>
          <a:prstGeom prst="rect">
            <a:avLst/>
          </a:prstGeom>
          <a:solidFill>
            <a:srgbClr val="182952"/>
          </a:solidFill>
        </p:spPr>
        <p:txBody>
          <a:bodyPr wrap="square" lIns="91440" tIns="45720" rIns="91440" bIns="45720" rtlCol="0" anchor="t">
            <a:spAutoFit/>
          </a:bodyPr>
          <a:lstStyle/>
          <a:p>
            <a:pPr algn="ctr">
              <a:spcBef>
                <a:spcPts val="1200"/>
              </a:spcBef>
              <a:spcAft>
                <a:spcPts val="1200"/>
              </a:spcAft>
            </a:pPr>
            <a:r>
              <a:rPr lang="es-AR" sz="2400" b="1">
                <a:solidFill>
                  <a:schemeClr val="bg1"/>
                </a:solidFill>
                <a:latin typeface="Centaur"/>
              </a:rPr>
              <a:t>Políticas Financieras</a:t>
            </a:r>
          </a:p>
        </p:txBody>
      </p:sp>
    </p:spTree>
    <p:extLst>
      <p:ext uri="{BB962C8B-B14F-4D97-AF65-F5344CB8AC3E}">
        <p14:creationId xmlns:p14="http://schemas.microsoft.com/office/powerpoint/2010/main" val="78377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sitting at a desk with a pencil&#10;&#10;Description automatically generated">
            <a:extLst>
              <a:ext uri="{FF2B5EF4-FFF2-40B4-BE49-F238E27FC236}">
                <a16:creationId xmlns:a16="http://schemas.microsoft.com/office/drawing/2014/main" id="{35A291EE-B4D1-5465-E1DD-AE87950F0441}"/>
              </a:ext>
            </a:extLst>
          </p:cNvPr>
          <p:cNvPicPr>
            <a:picLocks noChangeAspect="1"/>
          </p:cNvPicPr>
          <p:nvPr/>
        </p:nvPicPr>
        <p:blipFill>
          <a:blip r:embed="rId2" cstate="print">
            <a:extLst>
              <a:ext uri="{28A0092B-C50C-407E-A947-70E740481C1C}">
                <a14:useLocalDpi xmlns:a14="http://schemas.microsoft.com/office/drawing/2010/main" val="0"/>
              </a:ext>
            </a:extLst>
          </a:blip>
          <a:srcRect l="12941" t="13839" r="107" b="12403"/>
          <a:stretch/>
        </p:blipFill>
        <p:spPr>
          <a:xfrm>
            <a:off x="-92599" y="-92598"/>
            <a:ext cx="12291221" cy="6950598"/>
          </a:xfrm>
          <a:prstGeom prst="rect">
            <a:avLst/>
          </a:prstGeom>
        </p:spPr>
      </p:pic>
      <p:pic>
        <p:nvPicPr>
          <p:cNvPr id="18" name="Picture 17">
            <a:extLst>
              <a:ext uri="{FF2B5EF4-FFF2-40B4-BE49-F238E27FC236}">
                <a16:creationId xmlns:a16="http://schemas.microsoft.com/office/drawing/2014/main" id="{A267A453-2BDF-4C9A-89AF-6CDB834CE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
        <p:nvSpPr>
          <p:cNvPr id="2" name="TextBox 1">
            <a:extLst>
              <a:ext uri="{FF2B5EF4-FFF2-40B4-BE49-F238E27FC236}">
                <a16:creationId xmlns:a16="http://schemas.microsoft.com/office/drawing/2014/main" id="{8DC19E1E-4CDE-EEF2-25B6-BE16266EFC6F}"/>
              </a:ext>
            </a:extLst>
          </p:cNvPr>
          <p:cNvSpPr txBox="1"/>
          <p:nvPr/>
        </p:nvSpPr>
        <p:spPr>
          <a:xfrm>
            <a:off x="1773478" y="5700723"/>
            <a:ext cx="8559066" cy="876300"/>
          </a:xfrm>
          <a:prstGeom prst="rect">
            <a:avLst/>
          </a:prstGeom>
          <a:solidFill>
            <a:srgbClr val="F05A50">
              <a:alpha val="85000"/>
            </a:srgb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2400"/>
              </a:spcAft>
              <a:buClrTx/>
              <a:buSzTx/>
              <a:buFontTx/>
              <a:buNone/>
              <a:tabLst/>
              <a:defRPr/>
            </a:pPr>
            <a:r>
              <a:rPr kumimoji="0" lang="es-AR" sz="4000" b="0" i="0" u="none" strike="noStrike" kern="1200" cap="none" spc="0" normalizeH="0" baseline="0">
                <a:ln>
                  <a:noFill/>
                </a:ln>
                <a:solidFill>
                  <a:srgbClr val="FFFFFF"/>
                </a:solidFill>
                <a:effectLst/>
                <a:uLnTx/>
                <a:uFillTx/>
                <a:latin typeface="Calibri"/>
                <a:ea typeface="+mn-ea"/>
                <a:cs typeface="+mn-cs"/>
              </a:rPr>
              <a:t>Manual de Correspondencia</a:t>
            </a:r>
          </a:p>
        </p:txBody>
      </p:sp>
    </p:spTree>
    <p:extLst>
      <p:ext uri="{BB962C8B-B14F-4D97-AF65-F5344CB8AC3E}">
        <p14:creationId xmlns:p14="http://schemas.microsoft.com/office/powerpoint/2010/main" val="1408141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304800"/>
            <a:ext cx="10858501" cy="1143000"/>
          </a:xfrm>
        </p:spPr>
        <p:txBody>
          <a:bodyPr>
            <a:noAutofit/>
          </a:bodyPr>
          <a:lstStyle/>
          <a:p>
            <a:pPr algn="l">
              <a:lnSpc>
                <a:spcPct val="115000"/>
              </a:lnSpc>
              <a:spcBef>
                <a:spcPts val="0"/>
              </a:spcBef>
            </a:pPr>
            <a:r>
              <a:rPr lang="es-419" sz="3200" b="1">
                <a:effectLst/>
                <a:latin typeface="Garamond" panose="02020404030301010803" pitchFamily="18" charset="0"/>
                <a:ea typeface="Calibri" panose="020F0502020204030204" pitchFamily="34" charset="0"/>
                <a:cs typeface="Times New Roman" panose="02020603050405020304" pitchFamily="18" charset="0"/>
              </a:rPr>
              <a:t>2.4 Procesamiento en la sede central de Unbound</a:t>
            </a:r>
            <a:endParaRPr lang="en-US" sz="5400" b="1">
              <a:latin typeface="Centaur"/>
            </a:endParaRPr>
          </a:p>
        </p:txBody>
      </p:sp>
      <p:sp>
        <p:nvSpPr>
          <p:cNvPr id="3" name="Content Placeholder 2"/>
          <p:cNvSpPr>
            <a:spLocks noGrp="1"/>
          </p:cNvSpPr>
          <p:nvPr>
            <p:ph idx="1"/>
          </p:nvPr>
        </p:nvSpPr>
        <p:spPr>
          <a:xfrm>
            <a:off x="495299" y="1447801"/>
            <a:ext cx="11125200" cy="5105399"/>
          </a:xfrm>
        </p:spPr>
        <p:txBody>
          <a:bodyPr vert="horz" lIns="91440" tIns="45720" rIns="91440" bIns="45720" rtlCol="0" anchor="t">
            <a:normAutofit/>
          </a:bodyPr>
          <a:lstStyle/>
          <a:p>
            <a:pPr marL="0" marR="0" indent="0">
              <a:lnSpc>
                <a:spcPct val="115000"/>
              </a:lnSpc>
              <a:spcAft>
                <a:spcPts val="1000"/>
              </a:spcAft>
              <a:buNone/>
            </a:pPr>
            <a:r>
              <a:rPr lang="es-419" sz="2200" i="1">
                <a:effectLst/>
                <a:highlight>
                  <a:srgbClr val="FFFF00"/>
                </a:highlight>
                <a:latin typeface="Garamond" panose="02020404030301010803" pitchFamily="18" charset="0"/>
                <a:ea typeface="Garamond" panose="02020404030301010803" pitchFamily="18" charset="0"/>
                <a:cs typeface="Garamond" panose="02020404030301010803" pitchFamily="18" charset="0"/>
              </a:rPr>
              <a:t>Motivo de la revisión:  Cambio en el proceso de verificación de fotos anuales en la sede central de Unbound.</a:t>
            </a:r>
            <a:endParaRPr lang="en-US" sz="2200">
              <a:effectLst/>
              <a:latin typeface="Times New Roman" panose="02020603050405020304" pitchFamily="18" charset="0"/>
              <a:ea typeface="Calibri" panose="020F0502020204030204" pitchFamily="34" charset="0"/>
            </a:endParaRPr>
          </a:p>
          <a:p>
            <a:pPr marL="0" marR="0" indent="0">
              <a:lnSpc>
                <a:spcPct val="115000"/>
              </a:lnSpc>
              <a:spcAft>
                <a:spcPts val="1000"/>
              </a:spcAft>
              <a:buNone/>
            </a:pPr>
            <a:r>
              <a:rPr lang="es-419" sz="2200" u="sng">
                <a:solidFill>
                  <a:srgbClr val="FF0000"/>
                </a:solidFill>
                <a:effectLst/>
                <a:latin typeface="Garamond" panose="02020404030301010803" pitchFamily="18" charset="0"/>
                <a:ea typeface="Garamond" panose="02020404030301010803" pitchFamily="18" charset="0"/>
                <a:cs typeface="Garamond" panose="02020404030301010803" pitchFamily="18" charset="0"/>
              </a:rPr>
              <a:t>Una vez que las fotos se han enviado a la sede central de Unbound, se utiliza un software de reconocimiento facial para revisar todas las fotos y notificar al equipo de fichas si la foto es un duplicado de la foto en el año anterior, o si la persona en la foto no aparenta ser la misma. Seguidamente, un miembro del equipo de fichas y fotos revisará la foto para aprobarla o rechazarla.</a:t>
            </a:r>
            <a:endParaRPr lang="en-US" sz="2200">
              <a:effectLst/>
              <a:latin typeface="Times New Roman" panose="02020603050405020304" pitchFamily="18" charset="0"/>
              <a:ea typeface="Calibri" panose="020F0502020204030204" pitchFamily="34" charset="0"/>
            </a:endParaRPr>
          </a:p>
          <a:p>
            <a:pPr marL="0" marR="0" indent="0">
              <a:lnSpc>
                <a:spcPct val="115000"/>
              </a:lnSpc>
              <a:spcAft>
                <a:spcPts val="1000"/>
              </a:spcAft>
              <a:buNone/>
            </a:pPr>
            <a:r>
              <a:rPr lang="es-419" sz="2200" u="sng">
                <a:solidFill>
                  <a:srgbClr val="FF0000"/>
                </a:solidFill>
                <a:effectLst/>
                <a:latin typeface="Garamond" panose="02020404030301010803" pitchFamily="18" charset="0"/>
                <a:ea typeface="Garamond" panose="02020404030301010803" pitchFamily="18" charset="0"/>
                <a:cs typeface="Garamond" panose="02020404030301010803" pitchFamily="18" charset="0"/>
              </a:rPr>
              <a:t>Los miembros del equipo de fichas y fotos en la sede central de Unbound no revisarán de manera manual una cantidad sustancial de fotos. Teniendo en cuenta estas consideraciones, es importante que el personal de los proyectos revise las fotos antes de enviarlas para detectar ciertos aspectos de contenido, como ropa que tenga frases o imágenes inapropiadas, información que identifica a la persona o atuendos inapropiados. Los equipos de proyectos deben de asegurarse que las fotos cumplan con los criterios mencionados.</a:t>
            </a:r>
            <a:endParaRPr lang="en-US" sz="2200">
              <a:effectLst/>
              <a:latin typeface="Times New Roman" panose="02020603050405020304" pitchFamily="18" charset="0"/>
              <a:ea typeface="Calibri" panose="020F0502020204030204" pitchFamily="34" charset="0"/>
            </a:endParaRPr>
          </a:p>
        </p:txBody>
      </p:sp>
      <p:sp>
        <p:nvSpPr>
          <p:cNvPr id="4" name="TextBox 3">
            <a:extLst>
              <a:ext uri="{FF2B5EF4-FFF2-40B4-BE49-F238E27FC236}">
                <a16:creationId xmlns:a16="http://schemas.microsoft.com/office/drawing/2014/main" id="{B1DB4A3F-927E-5AE2-C486-466ABA2BEEC0}"/>
              </a:ext>
            </a:extLst>
          </p:cNvPr>
          <p:cNvSpPr txBox="1"/>
          <p:nvPr/>
        </p:nvSpPr>
        <p:spPr>
          <a:xfrm>
            <a:off x="8871423" y="-1"/>
            <a:ext cx="3330102" cy="461665"/>
          </a:xfrm>
          <a:prstGeom prst="rect">
            <a:avLst/>
          </a:prstGeom>
          <a:solidFill>
            <a:srgbClr val="F05A50"/>
          </a:solidFill>
        </p:spPr>
        <p:txBody>
          <a:bodyPr wrap="square" rtlCol="0">
            <a:spAutoFit/>
          </a:bodyPr>
          <a:lstStyle/>
          <a:p>
            <a:pPr algn="ctr">
              <a:spcBef>
                <a:spcPts val="1200"/>
              </a:spcBef>
              <a:spcAft>
                <a:spcPts val="1200"/>
              </a:spcAft>
            </a:pPr>
            <a:r>
              <a:rPr lang="es-AR" sz="2400" b="1">
                <a:solidFill>
                  <a:schemeClr val="bg1"/>
                </a:solidFill>
                <a:latin typeface="Centaur" panose="02030504050205020304" pitchFamily="18" charset="0"/>
              </a:rPr>
              <a:t>Correspondencia</a:t>
            </a:r>
          </a:p>
        </p:txBody>
      </p:sp>
    </p:spTree>
    <p:extLst>
      <p:ext uri="{BB962C8B-B14F-4D97-AF65-F5344CB8AC3E}">
        <p14:creationId xmlns:p14="http://schemas.microsoft.com/office/powerpoint/2010/main" val="1616522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5A82DDC1-67E8-D0F7-DFB1-B3ABA2E6F589}"/>
              </a:ext>
            </a:extLst>
          </p:cNvPr>
          <p:cNvPicPr>
            <a:picLocks noChangeAspect="1"/>
          </p:cNvPicPr>
          <p:nvPr/>
        </p:nvPicPr>
        <p:blipFill>
          <a:blip r:embed="rId2" cstate="print">
            <a:extLst>
              <a:ext uri="{28A0092B-C50C-407E-A947-70E740481C1C}">
                <a14:useLocalDpi xmlns:a14="http://schemas.microsoft.com/office/drawing/2010/main" val="0"/>
              </a:ext>
            </a:extLst>
          </a:blip>
          <a:srcRect l="19988" t="35649" r="30513" b="21691"/>
          <a:stretch/>
        </p:blipFill>
        <p:spPr>
          <a:xfrm>
            <a:off x="0" y="0"/>
            <a:ext cx="12233575" cy="7048500"/>
          </a:xfrm>
          <a:prstGeom prst="rect">
            <a:avLst/>
          </a:prstGeom>
        </p:spPr>
      </p:pic>
      <p:pic>
        <p:nvPicPr>
          <p:cNvPr id="18" name="Picture 17">
            <a:extLst>
              <a:ext uri="{FF2B5EF4-FFF2-40B4-BE49-F238E27FC236}">
                <a16:creationId xmlns:a16="http://schemas.microsoft.com/office/drawing/2014/main" id="{A267A453-2BDF-4C9A-89AF-6CDB834CE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
        <p:nvSpPr>
          <p:cNvPr id="2" name="TextBox 1">
            <a:extLst>
              <a:ext uri="{FF2B5EF4-FFF2-40B4-BE49-F238E27FC236}">
                <a16:creationId xmlns:a16="http://schemas.microsoft.com/office/drawing/2014/main" id="{7F955248-C7AB-E723-6C87-5CD8AE97A279}"/>
              </a:ext>
            </a:extLst>
          </p:cNvPr>
          <p:cNvSpPr txBox="1"/>
          <p:nvPr/>
        </p:nvSpPr>
        <p:spPr>
          <a:xfrm>
            <a:off x="1534282" y="5426384"/>
            <a:ext cx="9165009" cy="857250"/>
          </a:xfrm>
          <a:prstGeom prst="rect">
            <a:avLst/>
          </a:prstGeom>
          <a:solidFill>
            <a:srgbClr val="769D7F">
              <a:alpha val="85000"/>
            </a:srgbClr>
          </a:solidFill>
        </p:spPr>
        <p:txBody>
          <a:bodyPr vert="horz" lIns="91440" tIns="45720" rIns="91440" bIns="45720" rtlCol="0" anchor="ctr">
            <a:normAutofit/>
          </a:bodyPr>
          <a:lstStyle/>
          <a:p>
            <a:pPr algn="ctr">
              <a:lnSpc>
                <a:spcPct val="90000"/>
              </a:lnSpc>
              <a:spcBef>
                <a:spcPct val="0"/>
              </a:spcBef>
              <a:spcAft>
                <a:spcPts val="2400"/>
              </a:spcAft>
            </a:pPr>
            <a:r>
              <a:rPr lang="es-AR" sz="4000">
                <a:solidFill>
                  <a:srgbClr val="FFFFFF"/>
                </a:solidFill>
                <a:latin typeface="+mj-lt"/>
                <a:ea typeface="+mj-ea"/>
                <a:cs typeface="+mj-cs"/>
              </a:rPr>
              <a:t>Manual de Apadrinamiento</a:t>
            </a:r>
          </a:p>
        </p:txBody>
      </p:sp>
    </p:spTree>
    <p:extLst>
      <p:ext uri="{BB962C8B-B14F-4D97-AF65-F5344CB8AC3E}">
        <p14:creationId xmlns:p14="http://schemas.microsoft.com/office/powerpoint/2010/main" val="650391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152400"/>
            <a:ext cx="10858501" cy="1143000"/>
          </a:xfrm>
        </p:spPr>
        <p:txBody>
          <a:bodyPr>
            <a:noAutofit/>
          </a:bodyPr>
          <a:lstStyle/>
          <a:p>
            <a:pPr algn="l">
              <a:lnSpc>
                <a:spcPct val="115000"/>
              </a:lnSpc>
              <a:spcBef>
                <a:spcPts val="0"/>
              </a:spcBef>
            </a:pPr>
            <a:r>
              <a:rPr lang="es-419" sz="3600" b="1">
                <a:effectLst/>
                <a:latin typeface="Garamond" panose="02020404030301010803" pitchFamily="18" charset="0"/>
                <a:ea typeface="Calibri" panose="020F0502020204030204" pitchFamily="34" charset="0"/>
                <a:cs typeface="Times New Roman" panose="02020603050405020304" pitchFamily="18" charset="0"/>
              </a:rPr>
              <a:t>3.4.2 Requisitos para el contenido</a:t>
            </a:r>
            <a:endParaRPr lang="en-US" sz="6000" b="1">
              <a:latin typeface="Centaur"/>
            </a:endParaRPr>
          </a:p>
        </p:txBody>
      </p:sp>
      <p:sp>
        <p:nvSpPr>
          <p:cNvPr id="3" name="Content Placeholder 2"/>
          <p:cNvSpPr>
            <a:spLocks noGrp="1"/>
          </p:cNvSpPr>
          <p:nvPr>
            <p:ph idx="1"/>
          </p:nvPr>
        </p:nvSpPr>
        <p:spPr>
          <a:xfrm>
            <a:off x="495299" y="1447801"/>
            <a:ext cx="11125200" cy="5105399"/>
          </a:xfrm>
        </p:spPr>
        <p:txBody>
          <a:bodyPr vert="horz" lIns="91440" tIns="45720" rIns="91440" bIns="45720" rtlCol="0" anchor="t">
            <a:normAutofit/>
          </a:bodyPr>
          <a:lstStyle/>
          <a:p>
            <a:pPr marL="0" marR="0" indent="0">
              <a:lnSpc>
                <a:spcPct val="115000"/>
              </a:lnSpc>
              <a:spcAft>
                <a:spcPts val="1000"/>
              </a:spcAft>
              <a:buNone/>
            </a:pPr>
            <a:r>
              <a:rPr lang="es-419" sz="2400" i="1">
                <a:effectLst/>
                <a:highlight>
                  <a:srgbClr val="FFFF00"/>
                </a:highlight>
                <a:latin typeface="Garamond" panose="02020404030301010803" pitchFamily="18" charset="0"/>
                <a:ea typeface="Garamond" panose="02020404030301010803" pitchFamily="18" charset="0"/>
                <a:cs typeface="Garamond" panose="02020404030301010803" pitchFamily="18" charset="0"/>
              </a:rPr>
              <a:t>Motivo de la revisión: Cambios en los requisitos para lenguaje en video mensajes</a:t>
            </a:r>
            <a:endParaRPr lang="en-US" sz="2400">
              <a:effectLst/>
              <a:latin typeface="Times New Roman" panose="02020603050405020304" pitchFamily="18" charset="0"/>
              <a:ea typeface="Calibri" panose="020F0502020204030204" pitchFamily="34" charset="0"/>
            </a:endParaRPr>
          </a:p>
          <a:p>
            <a:pPr marL="0" marR="0" indent="0">
              <a:lnSpc>
                <a:spcPct val="115000"/>
              </a:lnSpc>
              <a:spcAft>
                <a:spcPts val="1000"/>
              </a:spcAft>
              <a:buNone/>
            </a:pPr>
            <a:r>
              <a:rPr lang="es-419" sz="2400" b="1" u="sng">
                <a:solidFill>
                  <a:srgbClr val="FF0000"/>
                </a:solidFill>
                <a:effectLst/>
                <a:latin typeface="Garamond" panose="02020404030301010803" pitchFamily="18" charset="0"/>
                <a:ea typeface="Garamond" panose="02020404030301010803" pitchFamily="18" charset="0"/>
                <a:cs typeface="Garamond" panose="02020404030301010803" pitchFamily="18" charset="0"/>
              </a:rPr>
              <a:t>Preferencia sobre lenguaje</a:t>
            </a:r>
            <a:endParaRPr lang="en-US" sz="2400">
              <a:solidFill>
                <a:srgbClr val="FF0000"/>
              </a:solidFill>
              <a:effectLst/>
              <a:latin typeface="Times New Roman" panose="02020603050405020304" pitchFamily="18" charset="0"/>
              <a:ea typeface="Calibri" panose="020F0502020204030204" pitchFamily="34" charset="0"/>
            </a:endParaRPr>
          </a:p>
          <a:p>
            <a:pPr marL="0" marR="0" indent="0">
              <a:lnSpc>
                <a:spcPct val="115000"/>
              </a:lnSpc>
              <a:spcAft>
                <a:spcPts val="1000"/>
              </a:spcAft>
              <a:buNone/>
            </a:pPr>
            <a:r>
              <a:rPr lang="es-419" sz="2400" u="sng">
                <a:solidFill>
                  <a:srgbClr val="FF0000"/>
                </a:solidFill>
                <a:effectLst/>
                <a:latin typeface="Garamond" panose="02020404030301010803" pitchFamily="18" charset="0"/>
                <a:ea typeface="Garamond" panose="02020404030301010803" pitchFamily="18" charset="0"/>
                <a:cs typeface="Garamond" panose="02020404030301010803" pitchFamily="18" charset="0"/>
              </a:rPr>
              <a:t>Es importante motivar a las personas apadrinadas para que hablen el lenguaje que prefieran y se sientan más cómodos utilizar. Si una persona apadrinada o un encargado de dicha persona no habla español, se pueden adaptar a las siguientes opciones:</a:t>
            </a:r>
            <a:endParaRPr lang="en-US" sz="2400">
              <a:solidFill>
                <a:srgbClr val="FF0000"/>
              </a:solidFill>
              <a:effectLst/>
              <a:latin typeface="Times New Roman" panose="02020603050405020304" pitchFamily="18" charset="0"/>
              <a:ea typeface="Calibri" panose="020F0502020204030204" pitchFamily="34" charset="0"/>
            </a:endParaRPr>
          </a:p>
          <a:p>
            <a:pPr marL="0" marR="0" lvl="0" indent="0">
              <a:lnSpc>
                <a:spcPct val="107000"/>
              </a:lnSpc>
              <a:buNone/>
            </a:pPr>
            <a:r>
              <a:rPr lang="es-419" sz="2400" b="1" u="sng">
                <a:solidFill>
                  <a:srgbClr val="FF0000"/>
                </a:solidFill>
                <a:effectLst/>
                <a:latin typeface="Garamond" panose="02020404030301010803" pitchFamily="18" charset="0"/>
                <a:ea typeface="Garamond" panose="02020404030301010803" pitchFamily="18" charset="0"/>
                <a:cs typeface="Garamond" panose="02020404030301010803" pitchFamily="18" charset="0"/>
              </a:rPr>
              <a:t>Traducción de subtítulos: </a:t>
            </a:r>
            <a:r>
              <a:rPr lang="es-419" sz="2400" u="sng">
                <a:solidFill>
                  <a:srgbClr val="FF0000"/>
                </a:solidFill>
                <a:effectLst/>
                <a:latin typeface="Garamond" panose="02020404030301010803" pitchFamily="18" charset="0"/>
                <a:ea typeface="Garamond" panose="02020404030301010803" pitchFamily="18" charset="0"/>
                <a:cs typeface="Garamond" panose="02020404030301010803" pitchFamily="18" charset="0"/>
              </a:rPr>
              <a:t>Se puede grabar todo el mensaje de la persona apadrinada o su representante hablando el lenguaje que prefieran (si no es español). Una vez que el video se sube a Portal, los subtítulos se deben editar a español y traducir luego al inglés (Por favor consultar la Guía del Usuario de Portal para más información sobre editar subtítulos).</a:t>
            </a:r>
            <a:endParaRPr lang="en-US" sz="2400">
              <a:solidFill>
                <a:srgbClr val="FF0000"/>
              </a:solidFill>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F2AF868D-6174-2A5F-9FD1-8368FF163BFA}"/>
              </a:ext>
            </a:extLst>
          </p:cNvPr>
          <p:cNvSpPr txBox="1"/>
          <p:nvPr/>
        </p:nvSpPr>
        <p:spPr>
          <a:xfrm>
            <a:off x="8871423" y="-1"/>
            <a:ext cx="3330102" cy="461665"/>
          </a:xfrm>
          <a:prstGeom prst="rect">
            <a:avLst/>
          </a:prstGeom>
          <a:solidFill>
            <a:srgbClr val="F05A50"/>
          </a:solidFill>
        </p:spPr>
        <p:txBody>
          <a:bodyPr wrap="square" rtlCol="0">
            <a:spAutoFit/>
          </a:bodyPr>
          <a:lstStyle/>
          <a:p>
            <a:pPr algn="ctr">
              <a:spcBef>
                <a:spcPts val="1200"/>
              </a:spcBef>
              <a:spcAft>
                <a:spcPts val="1200"/>
              </a:spcAft>
            </a:pPr>
            <a:r>
              <a:rPr lang="es-AR" sz="2400" b="1">
                <a:solidFill>
                  <a:schemeClr val="bg1"/>
                </a:solidFill>
                <a:latin typeface="Centaur" panose="02030504050205020304" pitchFamily="18" charset="0"/>
              </a:rPr>
              <a:t>Correspondencia</a:t>
            </a:r>
          </a:p>
        </p:txBody>
      </p:sp>
    </p:spTree>
    <p:extLst>
      <p:ext uri="{BB962C8B-B14F-4D97-AF65-F5344CB8AC3E}">
        <p14:creationId xmlns:p14="http://schemas.microsoft.com/office/powerpoint/2010/main" val="857584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259" y="814878"/>
            <a:ext cx="10858501" cy="950267"/>
          </a:xfrm>
        </p:spPr>
        <p:txBody>
          <a:bodyPr>
            <a:noAutofit/>
          </a:bodyPr>
          <a:lstStyle/>
          <a:p>
            <a:pPr algn="l">
              <a:lnSpc>
                <a:spcPct val="115000"/>
              </a:lnSpc>
              <a:spcBef>
                <a:spcPts val="0"/>
              </a:spcBef>
            </a:pPr>
            <a:r>
              <a:rPr lang="es-419" sz="3200" b="1">
                <a:effectLst/>
                <a:latin typeface="Garamond" panose="02020404030301010803" pitchFamily="18" charset="0"/>
                <a:ea typeface="Calibri" panose="020F0502020204030204" pitchFamily="34" charset="0"/>
                <a:cs typeface="Times New Roman" panose="02020603050405020304" pitchFamily="18" charset="0"/>
              </a:rPr>
              <a:t>6.2.2 Jóvenes en cambio de padrino</a:t>
            </a:r>
            <a:endParaRPr lang="en-US" sz="5400" b="1">
              <a:latin typeface="Centaur"/>
            </a:endParaRPr>
          </a:p>
        </p:txBody>
      </p:sp>
      <p:sp>
        <p:nvSpPr>
          <p:cNvPr id="3" name="Content Placeholder 2"/>
          <p:cNvSpPr>
            <a:spLocks noGrp="1"/>
          </p:cNvSpPr>
          <p:nvPr>
            <p:ph idx="1"/>
          </p:nvPr>
        </p:nvSpPr>
        <p:spPr>
          <a:xfrm>
            <a:off x="761997" y="2118360"/>
            <a:ext cx="10858501" cy="3825240"/>
          </a:xfrm>
        </p:spPr>
        <p:txBody>
          <a:bodyPr vert="horz" lIns="91440" tIns="45720" rIns="91440" bIns="45720" rtlCol="0" anchor="t">
            <a:normAutofit/>
          </a:bodyPr>
          <a:lstStyle/>
          <a:p>
            <a:pPr marL="0" marR="0" indent="0">
              <a:lnSpc>
                <a:spcPct val="115000"/>
              </a:lnSpc>
              <a:spcAft>
                <a:spcPts val="1000"/>
              </a:spcAft>
              <a:buNone/>
            </a:pPr>
            <a:r>
              <a:rPr lang="es-419" sz="2400" i="1">
                <a:effectLst/>
                <a:highlight>
                  <a:srgbClr val="FFFF00"/>
                </a:highlight>
                <a:latin typeface="Garamond" panose="02020404030301010803" pitchFamily="18" charset="0"/>
                <a:ea typeface="Garamond" panose="02020404030301010803" pitchFamily="18" charset="0"/>
                <a:cs typeface="Garamond" panose="02020404030301010803" pitchFamily="18" charset="0"/>
              </a:rPr>
              <a:t>Motivo de la revisión: Cambio en el proceso para actualizar la fecha de retiro a futuro o en las páginas de salida que ya se hayan enviado a la sede central de Unbound.</a:t>
            </a:r>
            <a:endParaRPr lang="en-US" sz="2400">
              <a:effectLst/>
              <a:latin typeface="Times New Roman" panose="02020603050405020304" pitchFamily="18" charset="0"/>
              <a:ea typeface="Calibri" panose="020F0502020204030204" pitchFamily="34" charset="0"/>
            </a:endParaRPr>
          </a:p>
          <a:p>
            <a:pPr marL="0" marR="0" indent="0">
              <a:lnSpc>
                <a:spcPct val="115000"/>
              </a:lnSpc>
              <a:spcAft>
                <a:spcPts val="1000"/>
              </a:spcAft>
              <a:buNone/>
            </a:pPr>
            <a:r>
              <a:rPr lang="es-CO" sz="2400" i="1">
                <a:effectLst/>
                <a:latin typeface="Garamond" panose="02020404030301010803" pitchFamily="18" charset="0"/>
                <a:ea typeface="Garamond" panose="02020404030301010803" pitchFamily="18" charset="0"/>
                <a:cs typeface="Garamond" panose="02020404030301010803" pitchFamily="18" charset="0"/>
              </a:rPr>
              <a:t> </a:t>
            </a:r>
            <a:endParaRPr lang="en-US" sz="2400">
              <a:effectLst/>
              <a:latin typeface="Times New Roman" panose="02020603050405020304" pitchFamily="18" charset="0"/>
              <a:ea typeface="Calibri" panose="020F0502020204030204" pitchFamily="34" charset="0"/>
            </a:endParaRPr>
          </a:p>
          <a:p>
            <a:pPr marL="0" marR="0" indent="0">
              <a:lnSpc>
                <a:spcPct val="115000"/>
              </a:lnSpc>
              <a:spcAft>
                <a:spcPts val="1000"/>
              </a:spcAft>
              <a:buNone/>
            </a:pPr>
            <a:r>
              <a:rPr lang="es-419" sz="2400" u="sng">
                <a:solidFill>
                  <a:srgbClr val="FF0000"/>
                </a:solidFill>
                <a:effectLst/>
                <a:latin typeface="Garamond" panose="02020404030301010803" pitchFamily="18" charset="0"/>
                <a:ea typeface="Garamond" panose="02020404030301010803" pitchFamily="18" charset="0"/>
                <a:cs typeface="Garamond" panose="02020404030301010803" pitchFamily="18" charset="0"/>
              </a:rPr>
              <a:t>Si la fecha a futuro para el retiro se debe cambiar después que la página de salida ha sido enviada a la sede central de Unbound, por favor enviar un correo a su </a:t>
            </a:r>
            <a:r>
              <a:rPr lang="es-419" sz="2400" u="sng">
                <a:solidFill>
                  <a:srgbClr val="FF0000"/>
                </a:solidFill>
                <a:latin typeface="Garamond" panose="02020404030301010803" pitchFamily="18" charset="0"/>
              </a:rPr>
              <a:t>Especialista Regional de proyecto solicitando una nueva fecha de retiro.</a:t>
            </a:r>
            <a:endParaRPr lang="en-US" sz="2400" u="sng">
              <a:solidFill>
                <a:srgbClr val="FF0000"/>
              </a:solidFill>
              <a:latin typeface="Garamond" panose="02020404030301010803" pitchFamily="18" charset="0"/>
            </a:endParaRPr>
          </a:p>
        </p:txBody>
      </p:sp>
      <p:sp>
        <p:nvSpPr>
          <p:cNvPr id="5" name="TextBox 4">
            <a:extLst>
              <a:ext uri="{FF2B5EF4-FFF2-40B4-BE49-F238E27FC236}">
                <a16:creationId xmlns:a16="http://schemas.microsoft.com/office/drawing/2014/main" id="{A33E8311-010D-AA85-EBAB-AA198C1A7902}"/>
              </a:ext>
            </a:extLst>
          </p:cNvPr>
          <p:cNvSpPr txBox="1"/>
          <p:nvPr/>
        </p:nvSpPr>
        <p:spPr>
          <a:xfrm>
            <a:off x="8871423" y="-1"/>
            <a:ext cx="3330102" cy="461665"/>
          </a:xfrm>
          <a:prstGeom prst="rect">
            <a:avLst/>
          </a:prstGeom>
          <a:solidFill>
            <a:srgbClr val="F05A50"/>
          </a:solidFill>
        </p:spPr>
        <p:txBody>
          <a:bodyPr wrap="square" rtlCol="0">
            <a:spAutoFit/>
          </a:bodyPr>
          <a:lstStyle/>
          <a:p>
            <a:pPr algn="ctr">
              <a:spcBef>
                <a:spcPts val="1200"/>
              </a:spcBef>
              <a:spcAft>
                <a:spcPts val="1200"/>
              </a:spcAft>
            </a:pPr>
            <a:r>
              <a:rPr lang="es-AR" sz="2400" b="1">
                <a:solidFill>
                  <a:schemeClr val="bg1"/>
                </a:solidFill>
                <a:latin typeface="Centaur" panose="02030504050205020304" pitchFamily="18" charset="0"/>
              </a:rPr>
              <a:t>Correspondencia</a:t>
            </a:r>
          </a:p>
        </p:txBody>
      </p:sp>
    </p:spTree>
    <p:extLst>
      <p:ext uri="{BB962C8B-B14F-4D97-AF65-F5344CB8AC3E}">
        <p14:creationId xmlns:p14="http://schemas.microsoft.com/office/powerpoint/2010/main" val="1069487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wooden building&#10;&#10;Description automatically generated">
            <a:extLst>
              <a:ext uri="{FF2B5EF4-FFF2-40B4-BE49-F238E27FC236}">
                <a16:creationId xmlns:a16="http://schemas.microsoft.com/office/drawing/2014/main" id="{C2CFD72A-57A4-3810-F77C-B1E798C6AAC3}"/>
              </a:ext>
            </a:extLst>
          </p:cNvPr>
          <p:cNvPicPr>
            <a:picLocks noChangeAspect="1"/>
          </p:cNvPicPr>
          <p:nvPr/>
        </p:nvPicPr>
        <p:blipFill>
          <a:blip r:embed="rId2">
            <a:extLst>
              <a:ext uri="{28A0092B-C50C-407E-A947-70E740481C1C}">
                <a14:useLocalDpi xmlns:a14="http://schemas.microsoft.com/office/drawing/2010/main" val="0"/>
              </a:ext>
            </a:extLst>
          </a:blip>
          <a:srcRect l="13092" t="21723" r="36634" b="35402"/>
          <a:stretch/>
        </p:blipFill>
        <p:spPr>
          <a:xfrm>
            <a:off x="0" y="0"/>
            <a:ext cx="12192000" cy="6931933"/>
          </a:xfrm>
          <a:prstGeom prst="rect">
            <a:avLst/>
          </a:prstGeom>
        </p:spPr>
      </p:pic>
      <p:pic>
        <p:nvPicPr>
          <p:cNvPr id="18" name="Picture 17">
            <a:extLst>
              <a:ext uri="{FF2B5EF4-FFF2-40B4-BE49-F238E27FC236}">
                <a16:creationId xmlns:a16="http://schemas.microsoft.com/office/drawing/2014/main" id="{A267A453-2BDF-4C9A-89AF-6CDB834CE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
        <p:nvSpPr>
          <p:cNvPr id="2" name="TextBox 1">
            <a:extLst>
              <a:ext uri="{FF2B5EF4-FFF2-40B4-BE49-F238E27FC236}">
                <a16:creationId xmlns:a16="http://schemas.microsoft.com/office/drawing/2014/main" id="{B8AE9BAC-87B0-EC12-DEF6-AE49701593DA}"/>
              </a:ext>
            </a:extLst>
          </p:cNvPr>
          <p:cNvSpPr txBox="1"/>
          <p:nvPr/>
        </p:nvSpPr>
        <p:spPr>
          <a:xfrm>
            <a:off x="2802053" y="5700723"/>
            <a:ext cx="6587893" cy="876300"/>
          </a:xfrm>
          <a:prstGeom prst="rect">
            <a:avLst/>
          </a:prstGeom>
          <a:solidFill>
            <a:srgbClr val="E0A854">
              <a:alpha val="84706"/>
            </a:srgb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2400"/>
              </a:spcAft>
              <a:buClrTx/>
              <a:buSzTx/>
              <a:buFontTx/>
              <a:buNone/>
              <a:tabLst/>
              <a:defRPr/>
            </a:pPr>
            <a:r>
              <a:rPr kumimoji="0" lang="es-AR" sz="4000" b="0" i="0" u="none" strike="noStrike" kern="1200" cap="none" spc="0" normalizeH="0" baseline="0">
                <a:ln>
                  <a:noFill/>
                </a:ln>
                <a:solidFill>
                  <a:srgbClr val="FFFFFF"/>
                </a:solidFill>
                <a:effectLst/>
                <a:uLnTx/>
                <a:uFillTx/>
                <a:latin typeface="Calibri"/>
                <a:ea typeface="+mn-ea"/>
                <a:cs typeface="+mn-cs"/>
              </a:rPr>
              <a:t>Manual de Becas</a:t>
            </a:r>
          </a:p>
        </p:txBody>
      </p:sp>
    </p:spTree>
    <p:extLst>
      <p:ext uri="{BB962C8B-B14F-4D97-AF65-F5344CB8AC3E}">
        <p14:creationId xmlns:p14="http://schemas.microsoft.com/office/powerpoint/2010/main" val="2270623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461664"/>
            <a:ext cx="10858501" cy="1143000"/>
          </a:xfrm>
        </p:spPr>
        <p:txBody>
          <a:bodyPr>
            <a:noAutofit/>
          </a:bodyPr>
          <a:lstStyle/>
          <a:p>
            <a:pPr algn="l">
              <a:lnSpc>
                <a:spcPct val="115000"/>
              </a:lnSpc>
              <a:spcBef>
                <a:spcPts val="0"/>
              </a:spcBef>
            </a:pPr>
            <a:r>
              <a:rPr lang="en-US" sz="3200" b="1">
                <a:effectLst/>
                <a:latin typeface="Garamond" panose="02020404030301010803" pitchFamily="18" charset="0"/>
                <a:ea typeface="Calibri" panose="020F0502020204030204" pitchFamily="34" charset="0"/>
                <a:cs typeface="Times New Roman" panose="02020603050405020304" pitchFamily="18" charset="0"/>
              </a:rPr>
              <a:t>2.3.1  Plan </a:t>
            </a:r>
            <a:r>
              <a:rPr lang="es-419" sz="3200" b="1" noProof="0">
                <a:effectLst/>
                <a:latin typeface="Garamond" panose="02020404030301010803" pitchFamily="18" charset="0"/>
                <a:ea typeface="Calibri" panose="020F0502020204030204" pitchFamily="34" charset="0"/>
                <a:cs typeface="Times New Roman" panose="02020603050405020304" pitchFamily="18" charset="0"/>
              </a:rPr>
              <a:t>de servicio comunitario </a:t>
            </a:r>
            <a:r>
              <a:rPr lang="en-US" sz="3200" b="1">
                <a:effectLst/>
                <a:latin typeface="Garamond" panose="02020404030301010803" pitchFamily="18" charset="0"/>
                <a:ea typeface="Calibri" panose="020F0502020204030204" pitchFamily="34" charset="0"/>
                <a:cs typeface="Times New Roman" panose="02020603050405020304" pitchFamily="18" charset="0"/>
              </a:rPr>
              <a:t>individual</a:t>
            </a:r>
            <a:endParaRPr lang="en-US" sz="5400" b="1">
              <a:latin typeface="Centaur"/>
            </a:endParaRPr>
          </a:p>
        </p:txBody>
      </p:sp>
      <p:sp>
        <p:nvSpPr>
          <p:cNvPr id="3" name="Content Placeholder 2"/>
          <p:cNvSpPr>
            <a:spLocks noGrp="1"/>
          </p:cNvSpPr>
          <p:nvPr>
            <p:ph idx="1"/>
          </p:nvPr>
        </p:nvSpPr>
        <p:spPr>
          <a:xfrm>
            <a:off x="495299" y="1714500"/>
            <a:ext cx="11125200" cy="4838700"/>
          </a:xfrm>
        </p:spPr>
        <p:txBody>
          <a:bodyPr vert="horz" lIns="91440" tIns="45720" rIns="91440" bIns="45720" rtlCol="0" anchor="t">
            <a:normAutofit/>
          </a:bodyPr>
          <a:lstStyle/>
          <a:p>
            <a:pPr marL="0" marR="0" indent="0">
              <a:lnSpc>
                <a:spcPct val="115000"/>
              </a:lnSpc>
              <a:spcAft>
                <a:spcPts val="1000"/>
              </a:spcAft>
              <a:buNone/>
            </a:pPr>
            <a:r>
              <a:rPr lang="es-419" sz="2800" i="1">
                <a:effectLst/>
                <a:highlight>
                  <a:srgbClr val="FFFF00"/>
                </a:highlight>
                <a:latin typeface="Garamond" panose="02020404030301010803" pitchFamily="18" charset="0"/>
                <a:ea typeface="Garamond" panose="02020404030301010803" pitchFamily="18" charset="0"/>
                <a:cs typeface="Garamond" panose="02020404030301010803" pitchFamily="18" charset="0"/>
              </a:rPr>
              <a:t>Motivo de la revisión:  Se agregó el párrafo para aclarar que el plan de servicio comunitario que se realice fuera de la comunidad de Unbound debe ser monitoreado.</a:t>
            </a:r>
            <a:endParaRPr lang="en-US" sz="2800">
              <a:effectLst/>
              <a:latin typeface="Times New Roman" panose="02020603050405020304" pitchFamily="18" charset="0"/>
              <a:ea typeface="Calibri" panose="020F0502020204030204" pitchFamily="34" charset="0"/>
            </a:endParaRPr>
          </a:p>
          <a:p>
            <a:pPr marL="0" marR="0" indent="0">
              <a:lnSpc>
                <a:spcPct val="115000"/>
              </a:lnSpc>
              <a:spcAft>
                <a:spcPts val="1000"/>
              </a:spcAft>
              <a:buNone/>
            </a:pPr>
            <a:r>
              <a:rPr lang="es-CO" sz="2800">
                <a:effectLst/>
                <a:latin typeface="Garamond" panose="02020404030301010803" pitchFamily="18" charset="0"/>
                <a:ea typeface="Garamond" panose="02020404030301010803" pitchFamily="18" charset="0"/>
                <a:cs typeface="Garamond" panose="02020404030301010803" pitchFamily="18" charset="0"/>
              </a:rPr>
              <a:t> </a:t>
            </a:r>
            <a:r>
              <a:rPr lang="es-419" sz="2800" u="sng">
                <a:solidFill>
                  <a:srgbClr val="FF0000"/>
                </a:solidFill>
                <a:effectLst/>
                <a:latin typeface="Garamond" panose="02020404030301010803" pitchFamily="18" charset="0"/>
                <a:ea typeface="Garamond" panose="02020404030301010803" pitchFamily="18" charset="0"/>
                <a:cs typeface="Garamond" panose="02020404030301010803" pitchFamily="18" charset="0"/>
              </a:rPr>
              <a:t>Si el plan de servicio comunitario debe llevarse a cabo fuera de la comunidad apadrinada, es necesario que el proyecto confirme que una institución o una organización pueda supervisar adecuadamente a los participantes</a:t>
            </a:r>
            <a:endParaRPr lang="en-US" sz="28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B1DB4A3F-927E-5AE2-C486-466ABA2BEEC0}"/>
              </a:ext>
            </a:extLst>
          </p:cNvPr>
          <p:cNvSpPr txBox="1"/>
          <p:nvPr/>
        </p:nvSpPr>
        <p:spPr>
          <a:xfrm>
            <a:off x="8871423" y="-1"/>
            <a:ext cx="3330102" cy="461665"/>
          </a:xfrm>
          <a:prstGeom prst="rect">
            <a:avLst/>
          </a:prstGeom>
          <a:solidFill>
            <a:srgbClr val="E0A854"/>
          </a:solidFill>
        </p:spPr>
        <p:txBody>
          <a:bodyPr wrap="square" rtlCol="0">
            <a:spAutoFit/>
          </a:bodyPr>
          <a:lstStyle/>
          <a:p>
            <a:pPr algn="ctr">
              <a:spcBef>
                <a:spcPts val="1200"/>
              </a:spcBef>
              <a:spcAft>
                <a:spcPts val="1200"/>
              </a:spcAft>
            </a:pPr>
            <a:r>
              <a:rPr lang="en-US" sz="2400" b="1" err="1">
                <a:solidFill>
                  <a:schemeClr val="bg1"/>
                </a:solidFill>
                <a:latin typeface="Centaur" panose="02030504050205020304" pitchFamily="18" charset="0"/>
              </a:rPr>
              <a:t>Becas</a:t>
            </a:r>
            <a:endParaRPr lang="en-US" sz="2400" b="1">
              <a:solidFill>
                <a:schemeClr val="bg1"/>
              </a:solidFill>
              <a:latin typeface="Centaur" panose="02030504050205020304" pitchFamily="18" charset="0"/>
            </a:endParaRPr>
          </a:p>
        </p:txBody>
      </p:sp>
    </p:spTree>
    <p:extLst>
      <p:ext uri="{BB962C8B-B14F-4D97-AF65-F5344CB8AC3E}">
        <p14:creationId xmlns:p14="http://schemas.microsoft.com/office/powerpoint/2010/main" val="2939833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461664"/>
            <a:ext cx="10858501" cy="1143000"/>
          </a:xfrm>
        </p:spPr>
        <p:txBody>
          <a:bodyPr>
            <a:noAutofit/>
          </a:bodyPr>
          <a:lstStyle/>
          <a:p>
            <a:pPr algn="l">
              <a:lnSpc>
                <a:spcPct val="115000"/>
              </a:lnSpc>
              <a:spcBef>
                <a:spcPts val="0"/>
              </a:spcBef>
            </a:pPr>
            <a:r>
              <a:rPr lang="es-419" sz="3600" b="1">
                <a:effectLst/>
                <a:latin typeface="Garamond" panose="02020404030301010803" pitchFamily="18" charset="0"/>
                <a:ea typeface="Calibri" panose="020F0502020204030204" pitchFamily="34" charset="0"/>
                <a:cs typeface="Times New Roman" panose="02020603050405020304" pitchFamily="18" charset="0"/>
              </a:rPr>
              <a:t>5.7 Reporte Anual – Pagina 2</a:t>
            </a:r>
            <a:endParaRPr lang="en-US" sz="6000" b="1">
              <a:latin typeface="Centaur"/>
            </a:endParaRPr>
          </a:p>
        </p:txBody>
      </p:sp>
      <p:sp>
        <p:nvSpPr>
          <p:cNvPr id="3" name="Content Placeholder 2"/>
          <p:cNvSpPr>
            <a:spLocks noGrp="1"/>
          </p:cNvSpPr>
          <p:nvPr>
            <p:ph idx="1"/>
          </p:nvPr>
        </p:nvSpPr>
        <p:spPr>
          <a:xfrm>
            <a:off x="495299" y="1714500"/>
            <a:ext cx="11125200" cy="4838700"/>
          </a:xfrm>
        </p:spPr>
        <p:txBody>
          <a:bodyPr vert="horz" lIns="91440" tIns="45720" rIns="91440" bIns="45720" rtlCol="0" anchor="t">
            <a:normAutofit/>
          </a:bodyPr>
          <a:lstStyle/>
          <a:p>
            <a:pPr marL="0" marR="0" indent="0">
              <a:lnSpc>
                <a:spcPct val="115000"/>
              </a:lnSpc>
              <a:spcAft>
                <a:spcPts val="1000"/>
              </a:spcAft>
              <a:buNone/>
            </a:pPr>
            <a:r>
              <a:rPr lang="es-419" sz="2400" i="1">
                <a:effectLst/>
                <a:highlight>
                  <a:srgbClr val="FFFF00"/>
                </a:highlight>
                <a:latin typeface="Garamond" panose="02020404030301010803" pitchFamily="18" charset="0"/>
                <a:ea typeface="Garamond" panose="02020404030301010803" pitchFamily="18" charset="0"/>
                <a:cs typeface="Garamond" panose="02020404030301010803" pitchFamily="18" charset="0"/>
              </a:rPr>
              <a:t>Razón de la revisión:  Se agregó al reporte una nueva columna para determinar el número de años que una persona becada ha estado recibiendo ayuda del programa de becas.</a:t>
            </a:r>
            <a:endParaRPr lang="en-US" sz="240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1000"/>
              </a:spcAft>
              <a:buNone/>
            </a:pPr>
            <a:endParaRPr lang="en-US" sz="28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FAA3F6EB-D1F5-770A-9EAC-BD1C6E888951}"/>
              </a:ext>
            </a:extLst>
          </p:cNvPr>
          <p:cNvSpPr txBox="1"/>
          <p:nvPr/>
        </p:nvSpPr>
        <p:spPr>
          <a:xfrm>
            <a:off x="8871423" y="-1"/>
            <a:ext cx="3330102" cy="461665"/>
          </a:xfrm>
          <a:prstGeom prst="rect">
            <a:avLst/>
          </a:prstGeom>
          <a:solidFill>
            <a:srgbClr val="E0A854"/>
          </a:solidFill>
        </p:spPr>
        <p:txBody>
          <a:bodyPr wrap="square" rtlCol="0">
            <a:spAutoFit/>
          </a:bodyPr>
          <a:lstStyle/>
          <a:p>
            <a:pPr algn="ctr">
              <a:spcBef>
                <a:spcPts val="1200"/>
              </a:spcBef>
              <a:spcAft>
                <a:spcPts val="1200"/>
              </a:spcAft>
            </a:pPr>
            <a:r>
              <a:rPr lang="en-US" sz="2400" b="1" err="1">
                <a:solidFill>
                  <a:schemeClr val="bg1"/>
                </a:solidFill>
                <a:latin typeface="Centaur" panose="02030504050205020304" pitchFamily="18" charset="0"/>
              </a:rPr>
              <a:t>Becas</a:t>
            </a:r>
            <a:endParaRPr lang="en-US" sz="2400" b="1">
              <a:solidFill>
                <a:schemeClr val="bg1"/>
              </a:solidFill>
              <a:latin typeface="Centaur" panose="02030504050205020304" pitchFamily="18" charset="0"/>
            </a:endParaRPr>
          </a:p>
        </p:txBody>
      </p:sp>
      <p:pic>
        <p:nvPicPr>
          <p:cNvPr id="4" name="Picture 3">
            <a:extLst>
              <a:ext uri="{FF2B5EF4-FFF2-40B4-BE49-F238E27FC236}">
                <a16:creationId xmlns:a16="http://schemas.microsoft.com/office/drawing/2014/main" id="{1ACF5D06-70D7-424C-8505-1CBA2D05ED6F}"/>
              </a:ext>
            </a:extLst>
          </p:cNvPr>
          <p:cNvPicPr>
            <a:picLocks noChangeAspect="1"/>
          </p:cNvPicPr>
          <p:nvPr/>
        </p:nvPicPr>
        <p:blipFill>
          <a:blip r:embed="rId3"/>
          <a:stretch>
            <a:fillRect/>
          </a:stretch>
        </p:blipFill>
        <p:spPr>
          <a:xfrm>
            <a:off x="510322" y="3118483"/>
            <a:ext cx="10900521" cy="1958342"/>
          </a:xfrm>
          <a:prstGeom prst="rect">
            <a:avLst/>
          </a:prstGeom>
        </p:spPr>
      </p:pic>
    </p:spTree>
    <p:extLst>
      <p:ext uri="{BB962C8B-B14F-4D97-AF65-F5344CB8AC3E}">
        <p14:creationId xmlns:p14="http://schemas.microsoft.com/office/powerpoint/2010/main" val="363775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2AB12-F747-FA2E-F0DC-8BA861B4840A}"/>
            </a:ext>
          </a:extLst>
        </p:cNvPr>
        <p:cNvGrpSpPr/>
        <p:nvPr/>
      </p:nvGrpSpPr>
      <p:grpSpPr>
        <a:xfrm>
          <a:off x="0" y="0"/>
          <a:ext cx="0" cy="0"/>
          <a:chOff x="0" y="0"/>
          <a:chExt cx="0" cy="0"/>
        </a:xfrm>
      </p:grpSpPr>
      <p:pic>
        <p:nvPicPr>
          <p:cNvPr id="3" name="Picture 2" descr="A group of people walking on a dirt path&#10;&#10;Description automatically generated">
            <a:extLst>
              <a:ext uri="{FF2B5EF4-FFF2-40B4-BE49-F238E27FC236}">
                <a16:creationId xmlns:a16="http://schemas.microsoft.com/office/drawing/2014/main" id="{A5A6ACB8-039A-B9BB-01F2-549DBAE3F5C9}"/>
              </a:ext>
            </a:extLst>
          </p:cNvPr>
          <p:cNvPicPr>
            <a:picLocks noChangeAspect="1"/>
          </p:cNvPicPr>
          <p:nvPr/>
        </p:nvPicPr>
        <p:blipFill>
          <a:blip r:embed="rId2" cstate="print">
            <a:extLst>
              <a:ext uri="{28A0092B-C50C-407E-A947-70E740481C1C}">
                <a14:useLocalDpi xmlns:a14="http://schemas.microsoft.com/office/drawing/2010/main" val="0"/>
              </a:ext>
            </a:extLst>
          </a:blip>
          <a:srcRect t="2254" b="16962"/>
          <a:stretch/>
        </p:blipFill>
        <p:spPr>
          <a:xfrm>
            <a:off x="-1" y="0"/>
            <a:ext cx="13195997" cy="7106856"/>
          </a:xfrm>
          <a:prstGeom prst="rect">
            <a:avLst/>
          </a:prstGeom>
        </p:spPr>
      </p:pic>
      <p:sp>
        <p:nvSpPr>
          <p:cNvPr id="6" name="TextBox 5">
            <a:extLst>
              <a:ext uri="{FF2B5EF4-FFF2-40B4-BE49-F238E27FC236}">
                <a16:creationId xmlns:a16="http://schemas.microsoft.com/office/drawing/2014/main" id="{71209051-ECB1-7B52-ACA2-F910AAD7B22B}"/>
              </a:ext>
            </a:extLst>
          </p:cNvPr>
          <p:cNvSpPr txBox="1"/>
          <p:nvPr/>
        </p:nvSpPr>
        <p:spPr>
          <a:xfrm>
            <a:off x="2622233" y="5827137"/>
            <a:ext cx="7951527" cy="876300"/>
          </a:xfrm>
          <a:prstGeom prst="rect">
            <a:avLst/>
          </a:prstGeom>
          <a:solidFill>
            <a:srgbClr val="2AB0B7">
              <a:alpha val="84706"/>
            </a:srgbClr>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2400"/>
              </a:spcAft>
              <a:buClrTx/>
              <a:buSzTx/>
              <a:buFontTx/>
              <a:buNone/>
              <a:tabLst/>
              <a:defRPr/>
            </a:pPr>
            <a:r>
              <a:rPr lang="en-US" sz="4000" err="1">
                <a:solidFill>
                  <a:srgbClr val="FFFFFF"/>
                </a:solidFill>
                <a:latin typeface="Calibri"/>
              </a:rPr>
              <a:t>Agentes</a:t>
            </a:r>
            <a:r>
              <a:rPr lang="en-US" sz="4000">
                <a:solidFill>
                  <a:srgbClr val="FFFFFF"/>
                </a:solidFill>
                <a:latin typeface="Calibri"/>
              </a:rPr>
              <a:t> de Cambio</a:t>
            </a:r>
            <a:endParaRPr kumimoji="0" lang="en-US" sz="4000" b="0" i="0" u="none" strike="noStrike" kern="1200" cap="none" spc="0" normalizeH="0" baseline="0" noProof="0">
              <a:ln>
                <a:noFill/>
              </a:ln>
              <a:solidFill>
                <a:srgbClr val="FFFFFF"/>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0DA7805C-150D-7446-AB23-BEE63040F2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Tree>
    <p:extLst>
      <p:ext uri="{BB962C8B-B14F-4D97-AF65-F5344CB8AC3E}">
        <p14:creationId xmlns:p14="http://schemas.microsoft.com/office/powerpoint/2010/main" val="3173501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1F5CA-A17C-B4FD-FE2B-CEF29EDB16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89216B-9CBF-27B2-5F9B-4FA3083CAC26}"/>
              </a:ext>
            </a:extLst>
          </p:cNvPr>
          <p:cNvSpPr>
            <a:spLocks noGrp="1"/>
          </p:cNvSpPr>
          <p:nvPr>
            <p:ph type="title"/>
          </p:nvPr>
        </p:nvSpPr>
        <p:spPr>
          <a:xfrm>
            <a:off x="495299" y="461664"/>
            <a:ext cx="10858501" cy="700386"/>
          </a:xfrm>
        </p:spPr>
        <p:txBody>
          <a:bodyPr>
            <a:noAutofit/>
          </a:bodyPr>
          <a:lstStyle/>
          <a:p>
            <a:pPr algn="l">
              <a:lnSpc>
                <a:spcPct val="115000"/>
              </a:lnSpc>
              <a:spcBef>
                <a:spcPts val="0"/>
              </a:spcBef>
            </a:pPr>
            <a:r>
              <a:rPr lang="es-419" sz="3800" b="1" noProof="0">
                <a:latin typeface="Centaur"/>
              </a:rPr>
              <a:t>1.4.1  Fondo de Reserva</a:t>
            </a:r>
            <a:endParaRPr lang="es-419" sz="3800" noProof="0">
              <a:latin typeface="Centaur"/>
            </a:endParaRPr>
          </a:p>
        </p:txBody>
      </p:sp>
      <p:sp>
        <p:nvSpPr>
          <p:cNvPr id="3" name="Content Placeholder 2">
            <a:extLst>
              <a:ext uri="{FF2B5EF4-FFF2-40B4-BE49-F238E27FC236}">
                <a16:creationId xmlns:a16="http://schemas.microsoft.com/office/drawing/2014/main" id="{077BDC0A-ECB1-0D6B-0BF8-FBFC6DA56E6E}"/>
              </a:ext>
            </a:extLst>
          </p:cNvPr>
          <p:cNvSpPr>
            <a:spLocks noGrp="1"/>
          </p:cNvSpPr>
          <p:nvPr>
            <p:ph idx="1"/>
          </p:nvPr>
        </p:nvSpPr>
        <p:spPr>
          <a:xfrm>
            <a:off x="495299" y="1362074"/>
            <a:ext cx="11125200" cy="5191125"/>
          </a:xfrm>
        </p:spPr>
        <p:txBody>
          <a:bodyPr vert="horz" lIns="91440" tIns="45720" rIns="91440" bIns="45720" rtlCol="0" anchor="t">
            <a:normAutofit fontScale="92500" lnSpcReduction="10000"/>
          </a:bodyPr>
          <a:lstStyle/>
          <a:p>
            <a:pPr marL="0" marR="0" indent="0">
              <a:lnSpc>
                <a:spcPct val="115000"/>
              </a:lnSpc>
              <a:spcAft>
                <a:spcPts val="1000"/>
              </a:spcAft>
              <a:buNone/>
            </a:pPr>
            <a:r>
              <a:rPr lang="es-419" sz="2400" i="1">
                <a:highlight>
                  <a:srgbClr val="FFFF00"/>
                </a:highlight>
                <a:latin typeface="Garamond" panose="02020404030301010803" pitchFamily="18" charset="0"/>
                <a:ea typeface="Garamond" panose="02020404030301010803" pitchFamily="18" charset="0"/>
                <a:cs typeface="Garamond" panose="02020404030301010803" pitchFamily="18" charset="0"/>
              </a:rPr>
              <a:t>Motivo</a:t>
            </a:r>
            <a:r>
              <a:rPr lang="es-419" sz="2400" i="1">
                <a:effectLst/>
                <a:highlight>
                  <a:srgbClr val="FFFF00"/>
                </a:highlight>
                <a:latin typeface="Garamond" panose="02020404030301010803" pitchFamily="18" charset="0"/>
                <a:ea typeface="Garamond" panose="02020404030301010803" pitchFamily="18" charset="0"/>
                <a:cs typeface="Garamond" panose="02020404030301010803" pitchFamily="18" charset="0"/>
              </a:rPr>
              <a:t> de la revisión:  Se agregó la política para dar unas directrices al uso de fondos extras, errores de transferencia e iniciativas no viables.</a:t>
            </a:r>
            <a:endParaRPr lang="en-US" sz="2400">
              <a:effectLst/>
              <a:latin typeface="Times New Roman" panose="02020603050405020304" pitchFamily="18" charset="0"/>
              <a:ea typeface="Calibri" panose="020F0502020204030204" pitchFamily="34" charset="0"/>
            </a:endParaRPr>
          </a:p>
          <a:p>
            <a:pPr marL="0" marR="0" indent="0">
              <a:lnSpc>
                <a:spcPct val="115000"/>
              </a:lnSpc>
              <a:spcAft>
                <a:spcPts val="1000"/>
              </a:spcAft>
              <a:buNone/>
            </a:pPr>
            <a:r>
              <a:rPr lang="es-419" sz="2400" u="sng">
                <a:solidFill>
                  <a:srgbClr val="C00000"/>
                </a:solidFill>
                <a:effectLst/>
                <a:latin typeface="Garamond" panose="02020404030301010803" pitchFamily="18" charset="0"/>
                <a:ea typeface="Garamond" panose="02020404030301010803" pitchFamily="18" charset="0"/>
                <a:cs typeface="Garamond" panose="02020404030301010803" pitchFamily="18" charset="0"/>
              </a:rPr>
              <a:t>Si una iniciativa de Agentes de Cambio financiada no puede implementarse o ya no requiere la subvención recibida de Unbound, el proyecto debe notificar a la directora regional de proyectos de inmediato para recibir instrucciones. Si se le aconseja retener el fondo, el proyecto puede acumular una reserva de programa designada para Agentes de Cambio. Esta debe contabilizarse y rastrearse en el Informe de Reserva de Efectivo. Estos fondos pueden utilizarse según sea necesario para complementar los fondos de otras iniciativas de Agentes de Cambio que, debido a la inflación, los cambios en el costo de los materiales o la mano de obra, o la falta de recaudación de fondos locales, enfrentan barreras financieras para completar una iniciativa ya aprobada. Estos fondos no deben usarse para otros programas. Finalmente, la reserva del Programa de Agentes de Cambio no se debe usar para financiar por adelantado iniciativas presentadas a KS ni para financiar iniciativas adicionales sin la autorización del comité de selección y la directora regional de proyectos.</a:t>
            </a:r>
            <a:endParaRPr lang="en-US" sz="2400">
              <a:solidFill>
                <a:srgbClr val="C00000"/>
              </a:solidFill>
              <a:effectLst/>
              <a:latin typeface="Times New Roman" panose="02020603050405020304" pitchFamily="18" charset="0"/>
              <a:ea typeface="Calibri" panose="020F0502020204030204" pitchFamily="34" charset="0"/>
            </a:endParaRPr>
          </a:p>
          <a:p>
            <a:pPr marL="0" indent="0">
              <a:lnSpc>
                <a:spcPct val="115000"/>
              </a:lnSpc>
              <a:spcBef>
                <a:spcPts val="0"/>
              </a:spcBef>
              <a:spcAft>
                <a:spcPts val="1000"/>
              </a:spcAft>
              <a:buNone/>
            </a:pPr>
            <a:endParaRPr lang="es-419" sz="2000" noProof="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47AB0329-AC9D-D3E6-6A7F-B05826C436E8}"/>
              </a:ext>
            </a:extLst>
          </p:cNvPr>
          <p:cNvSpPr txBox="1"/>
          <p:nvPr/>
        </p:nvSpPr>
        <p:spPr>
          <a:xfrm>
            <a:off x="8871423" y="-1"/>
            <a:ext cx="3330102" cy="461665"/>
          </a:xfrm>
          <a:prstGeom prst="rect">
            <a:avLst/>
          </a:prstGeom>
          <a:solidFill>
            <a:srgbClr val="2AB0B7"/>
          </a:solidFill>
        </p:spPr>
        <p:txBody>
          <a:bodyPr wrap="square" rtlCol="0">
            <a:spAutoFit/>
          </a:bodyPr>
          <a:lstStyle/>
          <a:p>
            <a:pPr algn="ctr">
              <a:spcBef>
                <a:spcPts val="1200"/>
              </a:spcBef>
              <a:spcAft>
                <a:spcPts val="1200"/>
              </a:spcAft>
            </a:pPr>
            <a:r>
              <a:rPr lang="es-419" sz="2400" b="1" noProof="0">
                <a:solidFill>
                  <a:schemeClr val="bg1"/>
                </a:solidFill>
                <a:latin typeface="Centaur" panose="02030504050205020304" pitchFamily="18" charset="0"/>
              </a:rPr>
              <a:t>Agentes de Cambio</a:t>
            </a:r>
          </a:p>
        </p:txBody>
      </p:sp>
    </p:spTree>
    <p:extLst>
      <p:ext uri="{BB962C8B-B14F-4D97-AF65-F5344CB8AC3E}">
        <p14:creationId xmlns:p14="http://schemas.microsoft.com/office/powerpoint/2010/main" val="2457392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E4455-0894-D474-5C74-E1F58B3097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647ED0-192D-6D3E-F33D-7C2003CD7E39}"/>
              </a:ext>
            </a:extLst>
          </p:cNvPr>
          <p:cNvSpPr>
            <a:spLocks noGrp="1"/>
          </p:cNvSpPr>
          <p:nvPr>
            <p:ph type="title"/>
          </p:nvPr>
        </p:nvSpPr>
        <p:spPr>
          <a:xfrm>
            <a:off x="495299" y="230831"/>
            <a:ext cx="10858501" cy="794380"/>
          </a:xfrm>
        </p:spPr>
        <p:txBody>
          <a:bodyPr>
            <a:noAutofit/>
          </a:bodyPr>
          <a:lstStyle/>
          <a:p>
            <a:pPr algn="l">
              <a:lnSpc>
                <a:spcPct val="115000"/>
              </a:lnSpc>
              <a:spcBef>
                <a:spcPts val="0"/>
              </a:spcBef>
            </a:pPr>
            <a:r>
              <a:rPr lang="en-US" sz="3800" b="1">
                <a:latin typeface="Centaur"/>
              </a:rPr>
              <a:t>4.1  Linea de </a:t>
            </a:r>
            <a:r>
              <a:rPr lang="en-US" sz="3800" b="1" err="1">
                <a:latin typeface="Centaur"/>
              </a:rPr>
              <a:t>tiempo</a:t>
            </a:r>
            <a:endParaRPr lang="en-US" sz="3800">
              <a:latin typeface="Centaur"/>
            </a:endParaRPr>
          </a:p>
        </p:txBody>
      </p:sp>
      <p:sp>
        <p:nvSpPr>
          <p:cNvPr id="3" name="Content Placeholder 2">
            <a:extLst>
              <a:ext uri="{FF2B5EF4-FFF2-40B4-BE49-F238E27FC236}">
                <a16:creationId xmlns:a16="http://schemas.microsoft.com/office/drawing/2014/main" id="{4E62AEBF-8673-C2D6-CED9-0CEBC2358B92}"/>
              </a:ext>
            </a:extLst>
          </p:cNvPr>
          <p:cNvSpPr>
            <a:spLocks noGrp="1"/>
          </p:cNvSpPr>
          <p:nvPr>
            <p:ph idx="1"/>
          </p:nvPr>
        </p:nvSpPr>
        <p:spPr>
          <a:xfrm>
            <a:off x="495299" y="1256043"/>
            <a:ext cx="11125200" cy="5297157"/>
          </a:xfrm>
        </p:spPr>
        <p:txBody>
          <a:bodyPr vert="horz" lIns="91440" tIns="45720" rIns="91440" bIns="45720" rtlCol="0" anchor="t">
            <a:noAutofit/>
          </a:bodyPr>
          <a:lstStyle/>
          <a:p>
            <a:pPr marL="0" marR="0" indent="0">
              <a:spcAft>
                <a:spcPts val="1000"/>
              </a:spcAft>
              <a:buNone/>
            </a:pPr>
            <a:r>
              <a:rPr lang="es-419" sz="2000" i="1">
                <a:highlight>
                  <a:srgbClr val="FFFF00"/>
                </a:highlight>
                <a:latin typeface="Garamond" panose="02020404030301010803" pitchFamily="18" charset="0"/>
                <a:ea typeface="Garamond" panose="02020404030301010803" pitchFamily="18" charset="0"/>
                <a:cs typeface="Garamond" panose="02020404030301010803" pitchFamily="18" charset="0"/>
              </a:rPr>
              <a:t>Motivo</a:t>
            </a:r>
            <a:r>
              <a:rPr lang="es-419" sz="2000" i="1">
                <a:effectLst/>
                <a:highlight>
                  <a:srgbClr val="FFFF00"/>
                </a:highlight>
                <a:latin typeface="Garamond" panose="02020404030301010803" pitchFamily="18" charset="0"/>
                <a:ea typeface="Garamond" panose="02020404030301010803" pitchFamily="18" charset="0"/>
                <a:cs typeface="Garamond" panose="02020404030301010803" pitchFamily="18" charset="0"/>
              </a:rPr>
              <a:t> de la revisión:  Se agregó una línea de tiempo para reportes de los resultados para dar mejor organización y </a:t>
            </a:r>
            <a:r>
              <a:rPr lang="es-419" sz="2000" i="1" err="1">
                <a:effectLst/>
                <a:highlight>
                  <a:srgbClr val="FFFF00"/>
                </a:highlight>
                <a:latin typeface="Garamond" panose="02020404030301010803" pitchFamily="18" charset="0"/>
                <a:ea typeface="Garamond" panose="02020404030301010803" pitchFamily="18" charset="0"/>
                <a:cs typeface="Garamond" panose="02020404030301010803" pitchFamily="18" charset="0"/>
              </a:rPr>
              <a:t>responsibilidad</a:t>
            </a:r>
            <a:r>
              <a:rPr lang="es-419" sz="2000" i="1">
                <a:effectLst/>
                <a:highlight>
                  <a:srgbClr val="FFFF00"/>
                </a:highlight>
                <a:latin typeface="Garamond" panose="02020404030301010803" pitchFamily="18" charset="0"/>
                <a:ea typeface="Garamond" panose="02020404030301010803" pitchFamily="18" charset="0"/>
                <a:cs typeface="Garamond" panose="02020404030301010803" pitchFamily="18" charset="0"/>
              </a:rPr>
              <a:t> al monitoreo de las iniciativas y asegurar una retroalimentación puntual al donante. </a:t>
            </a:r>
            <a:endParaRPr lang="en-US" sz="2000">
              <a:effectLst/>
              <a:latin typeface="Times New Roman" panose="02020603050405020304" pitchFamily="18" charset="0"/>
              <a:ea typeface="Calibri" panose="020F0502020204030204" pitchFamily="34" charset="0"/>
            </a:endParaRPr>
          </a:p>
          <a:p>
            <a:pPr marL="0" marR="0" indent="0">
              <a:spcAft>
                <a:spcPts val="1000"/>
              </a:spcAft>
              <a:buNone/>
            </a:pPr>
            <a:r>
              <a:rPr lang="es-419" sz="2000">
                <a:solidFill>
                  <a:srgbClr val="000000"/>
                </a:solidFill>
                <a:effectLst/>
                <a:latin typeface="Garamond" panose="02020404030301010803" pitchFamily="18" charset="0"/>
                <a:ea typeface="Garamond" panose="02020404030301010803" pitchFamily="18" charset="0"/>
                <a:cs typeface="Garamond" panose="02020404030301010803" pitchFamily="18" charset="0"/>
              </a:rPr>
              <a:t>Solo se solicitarán reportes de resultados de las iniciativas que fueron financiadas por donantes individuales, grupos o corporativos. </a:t>
            </a:r>
            <a:r>
              <a:rPr lang="es-419" sz="2000" b="1">
                <a:solidFill>
                  <a:srgbClr val="000000"/>
                </a:solidFill>
                <a:effectLst/>
                <a:latin typeface="Garamond" panose="02020404030301010803" pitchFamily="18" charset="0"/>
                <a:ea typeface="Garamond" panose="02020404030301010803" pitchFamily="18" charset="0"/>
                <a:cs typeface="Garamond" panose="02020404030301010803" pitchFamily="18" charset="0"/>
              </a:rPr>
              <a:t>Portal indicará las iniciativas que requerirán reportes de resultados</a:t>
            </a:r>
            <a:r>
              <a:rPr lang="es-419" sz="2000">
                <a:solidFill>
                  <a:srgbClr val="000000"/>
                </a:solidFill>
                <a:effectLst/>
                <a:latin typeface="Garamond" panose="02020404030301010803" pitchFamily="18" charset="0"/>
                <a:ea typeface="Garamond" panose="02020404030301010803" pitchFamily="18" charset="0"/>
                <a:cs typeface="Garamond" panose="02020404030301010803" pitchFamily="18" charset="0"/>
              </a:rPr>
              <a:t>. Cuando una iniciativa se marca como financiada, se calcula una fecha de finalización estimada en función del tiempo estimado necesario para completarla y presentar reporte proporcionado en la sección de información básica.    </a:t>
            </a:r>
            <a:endParaRPr lang="en-US" sz="2000">
              <a:effectLst/>
              <a:latin typeface="Times New Roman" panose="02020603050405020304" pitchFamily="18" charset="0"/>
              <a:ea typeface="Calibri" panose="020F0502020204030204" pitchFamily="34" charset="0"/>
            </a:endParaRPr>
          </a:p>
          <a:p>
            <a:pPr marL="0" indent="0">
              <a:buNone/>
            </a:pPr>
            <a:r>
              <a:rPr lang="es-419" sz="2000">
                <a:solidFill>
                  <a:srgbClr val="000000"/>
                </a:solidFill>
                <a:effectLst/>
                <a:latin typeface="Garamond" panose="02020404030301010803" pitchFamily="18" charset="0"/>
                <a:ea typeface="Garamond" panose="02020404030301010803" pitchFamily="18" charset="0"/>
                <a:cs typeface="Garamond" panose="02020404030301010803" pitchFamily="18" charset="0"/>
              </a:rPr>
              <a:t>Por ejemplo, si una iniciativa es financiada el 1 de abril y el tiempo necesario para completarla en días es 60, la fecha de finalización estimada es el 1 de junio, o 60 días después del 1 de abril. En la fecha de finalización estimada, si la iniciativa está en estado Financiada o Iniciativa en Progreso y la iniciativa fue financiada por un donante individual (no del fondo general de Agentes de Cambio en Kansas, que se financia con donaciones más pequeñas de AC), automáticamente cambia los resultados finales para indicar que un reporte de resultados es requerido. </a:t>
            </a:r>
            <a:r>
              <a:rPr lang="es-419" sz="2000" u="sng">
                <a:solidFill>
                  <a:srgbClr val="C00000"/>
                </a:solidFill>
                <a:effectLst/>
                <a:latin typeface="Garamond" panose="02020404030301010803" pitchFamily="18" charset="0"/>
                <a:ea typeface="Garamond" panose="02020404030301010803" pitchFamily="18" charset="0"/>
                <a:cs typeface="Garamond" panose="02020404030301010803" pitchFamily="18" charset="0"/>
              </a:rPr>
              <a:t>‘Fecha estimada de entrega de reporte de resultados’ se debe usar como guía y permite 60 días después de la fecha de finalización estimada de la iniciativa. Reportes puntuales apoyan la responsabilidad del grupo y aseguran de que los donantes reciban una retroalimentación oportuna</a:t>
            </a:r>
            <a:r>
              <a:rPr lang="es-419" sz="2000" u="sng">
                <a:solidFill>
                  <a:srgbClr val="000000"/>
                </a:solidFill>
                <a:effectLst/>
                <a:latin typeface="Garamond" panose="02020404030301010803" pitchFamily="18" charset="0"/>
                <a:ea typeface="Garamond" panose="02020404030301010803" pitchFamily="18" charset="0"/>
                <a:cs typeface="Garamond" panose="02020404030301010803" pitchFamily="18" charset="0"/>
              </a:rPr>
              <a:t>.</a:t>
            </a:r>
            <a:r>
              <a:rPr lang="es-419" sz="2000">
                <a:solidFill>
                  <a:srgbClr val="000000"/>
                </a:solidFill>
                <a:effectLst/>
                <a:latin typeface="Garamond" panose="02020404030301010803" pitchFamily="18" charset="0"/>
                <a:ea typeface="Garamond" panose="02020404030301010803" pitchFamily="18" charset="0"/>
                <a:cs typeface="Garamond" panose="02020404030301010803" pitchFamily="18" charset="0"/>
              </a:rPr>
              <a:t> Los reportes de resultados finales no son requeridos para las iniciativas financiadas con el fondo general de AC, pero se pueden guardar localmente si el proyecto desea completarlos para sus propios fines.</a:t>
            </a:r>
            <a:endParaRPr lang="en-US" sz="20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257636A9-B693-3848-DC87-747CADF675D9}"/>
              </a:ext>
            </a:extLst>
          </p:cNvPr>
          <p:cNvSpPr txBox="1"/>
          <p:nvPr/>
        </p:nvSpPr>
        <p:spPr>
          <a:xfrm>
            <a:off x="8871423" y="-1"/>
            <a:ext cx="3330102" cy="461665"/>
          </a:xfrm>
          <a:prstGeom prst="rect">
            <a:avLst/>
          </a:prstGeom>
          <a:solidFill>
            <a:srgbClr val="2AB0B7"/>
          </a:solidFill>
        </p:spPr>
        <p:txBody>
          <a:bodyPr wrap="square" rtlCol="0">
            <a:spAutoFit/>
          </a:bodyPr>
          <a:lstStyle/>
          <a:p>
            <a:pPr algn="ctr">
              <a:spcBef>
                <a:spcPts val="1200"/>
              </a:spcBef>
              <a:spcAft>
                <a:spcPts val="1200"/>
              </a:spcAft>
            </a:pPr>
            <a:r>
              <a:rPr lang="es-419" sz="2400" b="1" noProof="0">
                <a:solidFill>
                  <a:schemeClr val="bg1"/>
                </a:solidFill>
                <a:latin typeface="Centaur" panose="02030504050205020304" pitchFamily="18" charset="0"/>
              </a:rPr>
              <a:t>Agentes de Cambio</a:t>
            </a:r>
          </a:p>
        </p:txBody>
      </p:sp>
    </p:spTree>
    <p:extLst>
      <p:ext uri="{BB962C8B-B14F-4D97-AF65-F5344CB8AC3E}">
        <p14:creationId xmlns:p14="http://schemas.microsoft.com/office/powerpoint/2010/main" val="3966335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oung child sitting on the steps of a house&#10;&#10;Description automatically generated">
            <a:extLst>
              <a:ext uri="{FF2B5EF4-FFF2-40B4-BE49-F238E27FC236}">
                <a16:creationId xmlns:a16="http://schemas.microsoft.com/office/drawing/2014/main" id="{3C0C789D-B6D2-1294-609F-63D699316FDF}"/>
              </a:ext>
            </a:extLst>
          </p:cNvPr>
          <p:cNvPicPr>
            <a:picLocks noChangeAspect="1"/>
          </p:cNvPicPr>
          <p:nvPr/>
        </p:nvPicPr>
        <p:blipFill>
          <a:blip r:embed="rId2" cstate="print">
            <a:extLst>
              <a:ext uri="{28A0092B-C50C-407E-A947-70E740481C1C}">
                <a14:useLocalDpi xmlns:a14="http://schemas.microsoft.com/office/drawing/2010/main" val="0"/>
              </a:ext>
            </a:extLst>
          </a:blip>
          <a:srcRect t="12501" b="5940"/>
          <a:stretch/>
        </p:blipFill>
        <p:spPr>
          <a:xfrm>
            <a:off x="-227946" y="0"/>
            <a:ext cx="12647892" cy="6877051"/>
          </a:xfrm>
          <a:prstGeom prst="rect">
            <a:avLst/>
          </a:prstGeom>
        </p:spPr>
      </p:pic>
      <p:pic>
        <p:nvPicPr>
          <p:cNvPr id="19" name="Picture 18">
            <a:extLst>
              <a:ext uri="{FF2B5EF4-FFF2-40B4-BE49-F238E27FC236}">
                <a16:creationId xmlns:a16="http://schemas.microsoft.com/office/drawing/2014/main" id="{01F18167-C3C9-4E2A-BAD7-9F19824F1C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0" y="5574310"/>
            <a:ext cx="1028699" cy="1129127"/>
          </a:xfrm>
          <a:prstGeom prst="rect">
            <a:avLst/>
          </a:prstGeom>
        </p:spPr>
      </p:pic>
      <p:sp>
        <p:nvSpPr>
          <p:cNvPr id="3" name="TextBox 2">
            <a:extLst>
              <a:ext uri="{FF2B5EF4-FFF2-40B4-BE49-F238E27FC236}">
                <a16:creationId xmlns:a16="http://schemas.microsoft.com/office/drawing/2014/main" id="{AD3378BD-9010-BCA5-3192-13EC6BAD4DFB}"/>
              </a:ext>
            </a:extLst>
          </p:cNvPr>
          <p:cNvSpPr txBox="1"/>
          <p:nvPr/>
        </p:nvSpPr>
        <p:spPr>
          <a:xfrm>
            <a:off x="7896225" y="2679246"/>
            <a:ext cx="4810124" cy="963994"/>
          </a:xfrm>
          <a:prstGeom prst="rect">
            <a:avLst/>
          </a:prstGeom>
        </p:spPr>
        <p:txBody>
          <a:bodyPr vert="horz" lIns="91440" tIns="45720" rIns="91440" bIns="45720" rtlCol="0" anchor="b">
            <a:normAutofit/>
          </a:bodyPr>
          <a:lstStyle/>
          <a:p>
            <a:pPr algn="ctr">
              <a:lnSpc>
                <a:spcPct val="90000"/>
              </a:lnSpc>
              <a:spcBef>
                <a:spcPct val="0"/>
              </a:spcBef>
              <a:spcAft>
                <a:spcPts val="2400"/>
              </a:spcAft>
            </a:pPr>
            <a:r>
              <a:rPr lang="es-AR" sz="5600">
                <a:solidFill>
                  <a:srgbClr val="182952"/>
                </a:solidFill>
                <a:latin typeface="+mj-lt"/>
                <a:ea typeface="+mj-ea"/>
                <a:cs typeface="+mj-cs"/>
              </a:rPr>
              <a:t> ¿Preguntas?</a:t>
            </a:r>
          </a:p>
        </p:txBody>
      </p:sp>
    </p:spTree>
    <p:extLst>
      <p:ext uri="{BB962C8B-B14F-4D97-AF65-F5344CB8AC3E}">
        <p14:creationId xmlns:p14="http://schemas.microsoft.com/office/powerpoint/2010/main" val="2415871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152400"/>
            <a:ext cx="10858501" cy="1143000"/>
          </a:xfrm>
        </p:spPr>
        <p:txBody>
          <a:bodyPr>
            <a:noAutofit/>
          </a:bodyPr>
          <a:lstStyle/>
          <a:p>
            <a:pPr algn="l">
              <a:lnSpc>
                <a:spcPct val="115000"/>
              </a:lnSpc>
              <a:spcBef>
                <a:spcPts val="0"/>
              </a:spcBef>
            </a:pPr>
            <a:r>
              <a:rPr lang="es-419" sz="3200" b="1">
                <a:effectLst/>
                <a:latin typeface="Garamond" panose="02020404030301010803" pitchFamily="18" charset="0"/>
                <a:ea typeface="Calibri" panose="020F0502020204030204" pitchFamily="34" charset="0"/>
                <a:cs typeface="Times New Roman" panose="02020603050405020304" pitchFamily="18" charset="0"/>
              </a:rPr>
              <a:t>2.2.4 Composición de la Junta Directiva</a:t>
            </a:r>
            <a:endParaRPr lang="en-US" sz="5400" b="1">
              <a:latin typeface="Centaur"/>
            </a:endParaRPr>
          </a:p>
        </p:txBody>
      </p:sp>
      <p:sp>
        <p:nvSpPr>
          <p:cNvPr id="3" name="Content Placeholder 2"/>
          <p:cNvSpPr>
            <a:spLocks noGrp="1"/>
          </p:cNvSpPr>
          <p:nvPr>
            <p:ph idx="1"/>
          </p:nvPr>
        </p:nvSpPr>
        <p:spPr>
          <a:xfrm>
            <a:off x="495299" y="1219200"/>
            <a:ext cx="11125200" cy="5334000"/>
          </a:xfrm>
        </p:spPr>
        <p:txBody>
          <a:bodyPr vert="horz" lIns="91440" tIns="45720" rIns="91440" bIns="45720" rtlCol="0" anchor="t">
            <a:normAutofit fontScale="92500" lnSpcReduction="10000"/>
          </a:bodyPr>
          <a:lstStyle/>
          <a:p>
            <a:pPr marL="0" marR="0" indent="0">
              <a:lnSpc>
                <a:spcPct val="115000"/>
              </a:lnSpc>
              <a:spcBef>
                <a:spcPts val="0"/>
              </a:spcBef>
              <a:spcAft>
                <a:spcPts val="1000"/>
              </a:spcAft>
              <a:buNone/>
            </a:pPr>
            <a:r>
              <a:rPr lang="es-419" sz="2000" b="1" i="1">
                <a:solidFill>
                  <a:srgbClr val="000000"/>
                </a:solidFill>
                <a:effectLst/>
                <a:highlight>
                  <a:srgbClr val="FFFF00"/>
                </a:highlight>
                <a:latin typeface="Garamond" panose="02020404030301010803" pitchFamily="18" charset="0"/>
                <a:ea typeface="Calibri" panose="020F0502020204030204" pitchFamily="34" charset="0"/>
              </a:rPr>
              <a:t>Motivo de la revisión:</a:t>
            </a:r>
            <a:r>
              <a:rPr lang="es-419" sz="2000" i="1">
                <a:solidFill>
                  <a:srgbClr val="000000"/>
                </a:solidFill>
                <a:effectLst/>
                <a:highlight>
                  <a:srgbClr val="FFFF00"/>
                </a:highlight>
                <a:latin typeface="Garamond" panose="02020404030301010803" pitchFamily="18" charset="0"/>
                <a:ea typeface="Calibri" panose="020F0502020204030204" pitchFamily="34" charset="0"/>
              </a:rPr>
              <a:t> </a:t>
            </a:r>
            <a:r>
              <a:rPr lang="es-ES" sz="2000" i="1">
                <a:effectLst/>
                <a:highlight>
                  <a:srgbClr val="FFFF00"/>
                </a:highlight>
                <a:latin typeface="Times New Roman" panose="02020603050405020304" pitchFamily="18" charset="0"/>
                <a:ea typeface="Calibri" panose="020F0502020204030204" pitchFamily="34" charset="0"/>
              </a:rPr>
              <a:t>Clarificar los parámetros del servicio para los miembros del personal del proyecto que forman parte de las juntas directivas del proyecto.</a:t>
            </a:r>
            <a:endParaRPr lang="es-ES" sz="2000" i="1">
              <a:solidFill>
                <a:srgbClr val="182952"/>
              </a:solidFill>
              <a:highlight>
                <a:srgbClr val="FFFF00"/>
              </a:highlight>
              <a:latin typeface="Times New Roman" panose="02020603050405020304" pitchFamily="18" charset="0"/>
              <a:ea typeface="Calibri" panose="020F0502020204030204" pitchFamily="34" charset="0"/>
            </a:endParaRPr>
          </a:p>
          <a:p>
            <a:pPr marL="0" marR="0" indent="0">
              <a:lnSpc>
                <a:spcPct val="115000"/>
              </a:lnSpc>
              <a:spcBef>
                <a:spcPts val="0"/>
              </a:spcBef>
              <a:spcAft>
                <a:spcPts val="1000"/>
              </a:spcAft>
              <a:buNone/>
            </a:pPr>
            <a:endParaRPr lang="es-ES" sz="2000">
              <a:solidFill>
                <a:srgbClr val="182952"/>
              </a:solidFill>
              <a:effectLst/>
              <a:latin typeface="Garamond" panose="02020404030301010803" pitchFamily="18" charset="0"/>
              <a:ea typeface="Calibri" panose="020F0502020204030204" pitchFamily="34" charset="0"/>
            </a:endParaRPr>
          </a:p>
          <a:p>
            <a:pPr marL="0" marR="0" indent="0">
              <a:lnSpc>
                <a:spcPct val="115000"/>
              </a:lnSpc>
              <a:spcBef>
                <a:spcPts val="0"/>
              </a:spcBef>
              <a:spcAft>
                <a:spcPts val="1000"/>
              </a:spcAft>
              <a:buNone/>
            </a:pPr>
            <a:r>
              <a:rPr lang="es-ES" sz="2000">
                <a:solidFill>
                  <a:srgbClr val="182952"/>
                </a:solidFill>
                <a:effectLst/>
                <a:latin typeface="Garamond" panose="02020404030301010803" pitchFamily="18" charset="0"/>
                <a:ea typeface="Calibri" panose="020F0502020204030204" pitchFamily="34" charset="0"/>
              </a:rPr>
              <a:t>Dada la naturaleza de una responsabilidad compartida de honrar los compromisos compartidos ante las familias apadrinadas y los padrinos y madrinas, cuando sea permitido por las leyes locales, la sede Unbound generalmente recomienda alguna representación internacional en la junta directiva local de un proyecto. Estos representantes pueden ser representantes de la sede Unbound, miembros de otras juntas directivas o de los equipos de trabajo de otros proyectos, o miembros de la comunidad internacional Unbound. </a:t>
            </a:r>
            <a:r>
              <a:rPr lang="es-ES" sz="2000" u="sng">
                <a:solidFill>
                  <a:srgbClr val="C00000"/>
                </a:solidFill>
                <a:effectLst/>
                <a:latin typeface="Garamond" panose="02020404030301010803" pitchFamily="18" charset="0"/>
                <a:ea typeface="Calibri" panose="020F0502020204030204" pitchFamily="34" charset="0"/>
              </a:rPr>
              <a:t>Los funcionarios actuales no deben ser elegibles para participar en la junta directiva de su propia entidad de proyecto. Cuando sea posible, los miembros de la comunidad apadrinada o </a:t>
            </a:r>
            <a:r>
              <a:rPr lang="es-ES" sz="2000" u="sng" err="1">
                <a:solidFill>
                  <a:srgbClr val="C00000"/>
                </a:solidFill>
                <a:effectLst/>
                <a:latin typeface="Garamond" panose="02020404030301010803" pitchFamily="18" charset="0"/>
                <a:ea typeface="Calibri" panose="020F0502020204030204" pitchFamily="34" charset="0"/>
              </a:rPr>
              <a:t>ex-beneficiarios</a:t>
            </a:r>
            <a:r>
              <a:rPr lang="es-ES" sz="2000" u="sng">
                <a:solidFill>
                  <a:srgbClr val="C00000"/>
                </a:solidFill>
                <a:effectLst/>
                <a:latin typeface="Garamond" panose="02020404030301010803" pitchFamily="18" charset="0"/>
                <a:ea typeface="Calibri" panose="020F0502020204030204" pitchFamily="34" charset="0"/>
              </a:rPr>
              <a:t> pueden ser considerados como parte de la composición de la junta</a:t>
            </a:r>
            <a:r>
              <a:rPr lang="es-ES" sz="2000">
                <a:solidFill>
                  <a:srgbClr val="182952"/>
                </a:solidFill>
                <a:effectLst/>
                <a:latin typeface="Garamond" panose="02020404030301010803" pitchFamily="18" charset="0"/>
                <a:ea typeface="Calibri" panose="020F0502020204030204" pitchFamily="34" charset="0"/>
              </a:rPr>
              <a:t>. El número de representantes de la sede Unbound no debe constituir una mayoría de la junta directiva local. Cuando existan juntas directivas de 5 miembros, la sede Unbound normalmente solicitará contar con 2 representantes. Cuando existan juntas directivas de 7 miembros, la sede Unbound normalmente solicitará contar con 3 representantes. El objetivo de la composición de la junta directiva es proveer representación adecuada de la comunidad global de Unbound. El espíritu de la participación de la sede Unbound es proveer representación adecuada, mas no ejercer control sobre las actividades o decisiones de la junta directiva.</a:t>
            </a:r>
            <a:endParaRPr lang="en-US" sz="20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4BA62106-C973-BFBA-1D6F-5919EB501BD1}"/>
              </a:ext>
            </a:extLst>
          </p:cNvPr>
          <p:cNvSpPr txBox="1"/>
          <p:nvPr/>
        </p:nvSpPr>
        <p:spPr>
          <a:xfrm>
            <a:off x="8871423" y="-1"/>
            <a:ext cx="3330102" cy="461665"/>
          </a:xfrm>
          <a:prstGeom prst="rect">
            <a:avLst/>
          </a:prstGeom>
          <a:solidFill>
            <a:srgbClr val="769D7F"/>
          </a:solidFill>
        </p:spPr>
        <p:txBody>
          <a:bodyPr wrap="square" rtlCol="0">
            <a:spAutoFit/>
          </a:bodyPr>
          <a:lstStyle/>
          <a:p>
            <a:pPr algn="ctr">
              <a:spcBef>
                <a:spcPts val="1200"/>
              </a:spcBef>
              <a:spcAft>
                <a:spcPts val="1200"/>
              </a:spcAft>
            </a:pPr>
            <a:r>
              <a:rPr lang="es-AR" sz="2400" b="1">
                <a:solidFill>
                  <a:schemeClr val="bg1"/>
                </a:solidFill>
                <a:latin typeface="Centaur" panose="02030504050205020304" pitchFamily="18" charset="0"/>
              </a:rPr>
              <a:t>Apadrinamiento</a:t>
            </a:r>
          </a:p>
        </p:txBody>
      </p:sp>
    </p:spTree>
    <p:extLst>
      <p:ext uri="{BB962C8B-B14F-4D97-AF65-F5344CB8AC3E}">
        <p14:creationId xmlns:p14="http://schemas.microsoft.com/office/powerpoint/2010/main" val="3063399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D9663-A573-723E-B910-24C70F82C0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15A628-1AF8-A543-8F0F-1C611C6E542E}"/>
              </a:ext>
            </a:extLst>
          </p:cNvPr>
          <p:cNvSpPr>
            <a:spLocks noGrp="1"/>
          </p:cNvSpPr>
          <p:nvPr>
            <p:ph type="title"/>
          </p:nvPr>
        </p:nvSpPr>
        <p:spPr>
          <a:xfrm>
            <a:off x="495299" y="152400"/>
            <a:ext cx="10858501" cy="1143000"/>
          </a:xfrm>
        </p:spPr>
        <p:txBody>
          <a:bodyPr>
            <a:noAutofit/>
          </a:bodyPr>
          <a:lstStyle/>
          <a:p>
            <a:pPr algn="l">
              <a:lnSpc>
                <a:spcPct val="115000"/>
              </a:lnSpc>
              <a:spcBef>
                <a:spcPts val="0"/>
              </a:spcBef>
            </a:pPr>
            <a:r>
              <a:rPr lang="es-419" sz="3200" b="1">
                <a:effectLst/>
                <a:latin typeface="Garamond" panose="02020404030301010803" pitchFamily="18" charset="0"/>
                <a:ea typeface="Calibri" panose="020F0502020204030204" pitchFamily="34" charset="0"/>
                <a:cs typeface="Times New Roman" panose="02020603050405020304" pitchFamily="18" charset="0"/>
              </a:rPr>
              <a:t>4.2.7 Beca para Desarrollo </a:t>
            </a:r>
            <a:r>
              <a:rPr lang="es-419" sz="3200" b="1">
                <a:latin typeface="Garamond" panose="02020404030301010803" pitchFamily="18" charset="0"/>
                <a:ea typeface="Calibri" panose="020F0502020204030204" pitchFamily="34" charset="0"/>
                <a:cs typeface="Times New Roman" panose="02020603050405020304" pitchFamily="18" charset="0"/>
              </a:rPr>
              <a:t>Pr</a:t>
            </a:r>
            <a:r>
              <a:rPr lang="es-419" sz="3200" b="1">
                <a:effectLst/>
                <a:latin typeface="Garamond" panose="02020404030301010803" pitchFamily="18" charset="0"/>
                <a:ea typeface="Calibri" panose="020F0502020204030204" pitchFamily="34" charset="0"/>
                <a:cs typeface="Times New Roman" panose="02020603050405020304" pitchFamily="18" charset="0"/>
              </a:rPr>
              <a:t>ofesional Henry Perez</a:t>
            </a:r>
            <a:endParaRPr lang="en-US" sz="5400" b="1">
              <a:latin typeface="Centaur"/>
            </a:endParaRPr>
          </a:p>
        </p:txBody>
      </p:sp>
      <p:sp>
        <p:nvSpPr>
          <p:cNvPr id="3" name="Content Placeholder 2">
            <a:extLst>
              <a:ext uri="{FF2B5EF4-FFF2-40B4-BE49-F238E27FC236}">
                <a16:creationId xmlns:a16="http://schemas.microsoft.com/office/drawing/2014/main" id="{FECD051C-0E24-53A7-5878-9E46B4B79813}"/>
              </a:ext>
            </a:extLst>
          </p:cNvPr>
          <p:cNvSpPr>
            <a:spLocks noGrp="1"/>
          </p:cNvSpPr>
          <p:nvPr>
            <p:ph idx="1"/>
          </p:nvPr>
        </p:nvSpPr>
        <p:spPr>
          <a:xfrm>
            <a:off x="495299" y="1219200"/>
            <a:ext cx="11125200" cy="5334000"/>
          </a:xfrm>
        </p:spPr>
        <p:txBody>
          <a:bodyPr vert="horz" lIns="91440" tIns="45720" rIns="91440" bIns="45720" rtlCol="0" anchor="t">
            <a:normAutofit fontScale="92500" lnSpcReduction="10000"/>
          </a:bodyPr>
          <a:lstStyle/>
          <a:p>
            <a:pPr marL="0" marR="0" indent="0">
              <a:lnSpc>
                <a:spcPct val="115000"/>
              </a:lnSpc>
              <a:spcBef>
                <a:spcPts val="0"/>
              </a:spcBef>
              <a:spcAft>
                <a:spcPts val="1000"/>
              </a:spcAft>
              <a:buNone/>
            </a:pPr>
            <a:r>
              <a:rPr lang="es-419" sz="2400" b="1" i="1">
                <a:solidFill>
                  <a:srgbClr val="000000"/>
                </a:solidFill>
                <a:effectLst/>
                <a:highlight>
                  <a:srgbClr val="FFFF00"/>
                </a:highlight>
                <a:latin typeface="Garamond" panose="02020404030301010803" pitchFamily="18" charset="0"/>
                <a:ea typeface="Calibri" panose="020F0502020204030204" pitchFamily="34" charset="0"/>
              </a:rPr>
              <a:t>Motivo de la revisión:</a:t>
            </a:r>
            <a:r>
              <a:rPr lang="es-419" sz="2400" i="1">
                <a:solidFill>
                  <a:srgbClr val="000000"/>
                </a:solidFill>
                <a:effectLst/>
                <a:highlight>
                  <a:srgbClr val="FFFF00"/>
                </a:highlight>
                <a:latin typeface="Garamond" panose="02020404030301010803" pitchFamily="18" charset="0"/>
                <a:ea typeface="Calibri" panose="020F0502020204030204" pitchFamily="34" charset="0"/>
              </a:rPr>
              <a:t> </a:t>
            </a:r>
            <a:r>
              <a:rPr lang="es-ES" sz="2400" i="1">
                <a:effectLst/>
                <a:highlight>
                  <a:srgbClr val="FFFF00"/>
                </a:highlight>
                <a:latin typeface="Times New Roman" panose="02020603050405020304" pitchFamily="18" charset="0"/>
                <a:ea typeface="Calibri" panose="020F0502020204030204" pitchFamily="34" charset="0"/>
              </a:rPr>
              <a:t>La nueva sección describe el fondo de becas para los miembros del personal del proyecto.</a:t>
            </a:r>
          </a:p>
          <a:p>
            <a:pPr marL="0" marR="0" indent="0">
              <a:lnSpc>
                <a:spcPct val="115000"/>
              </a:lnSpc>
              <a:spcBef>
                <a:spcPts val="0"/>
              </a:spcBef>
              <a:spcAft>
                <a:spcPts val="1000"/>
              </a:spcAft>
              <a:buNone/>
            </a:pPr>
            <a:r>
              <a:rPr lang="es-ES" sz="2400" u="sng">
                <a:solidFill>
                  <a:srgbClr val="FF0000"/>
                </a:solidFill>
                <a:effectLst/>
                <a:latin typeface="Garamond" panose="02020404030301010803" pitchFamily="18" charset="0"/>
                <a:ea typeface="Calibri" panose="020F0502020204030204" pitchFamily="34" charset="0"/>
              </a:rPr>
              <a:t>La Beca para el Desarrollo Profesional Henry Pérez tiene como objetivo apoyar la educación y el desarrollo profesional de los miembros del personal en los proyectos de Unbound. El propósito de estos fondos es que se utilicen para invertir en el desarrollo profesional de los miembros del personal del proyecto. Cada proyecto es responsable de determinar un proceso de selección justo que incluya una representación diversa del personal. La intención de la beca no es reemplazar la inclusión de iniciativas de desarrollo y capacitación del personal como parte del presupuesto y el plan de trabajo del proyecto.</a:t>
            </a:r>
          </a:p>
          <a:p>
            <a:pPr marL="0" marR="0" indent="0">
              <a:lnSpc>
                <a:spcPct val="115000"/>
              </a:lnSpc>
              <a:spcBef>
                <a:spcPts val="0"/>
              </a:spcBef>
              <a:spcAft>
                <a:spcPts val="1000"/>
              </a:spcAft>
              <a:buNone/>
            </a:pPr>
            <a:r>
              <a:rPr lang="es-ES" sz="2400" u="sng">
                <a:solidFill>
                  <a:srgbClr val="FF0000"/>
                </a:solidFill>
                <a:effectLst/>
                <a:latin typeface="Garamond" panose="02020404030301010803" pitchFamily="18" charset="0"/>
                <a:ea typeface="Calibri" panose="020F0502020204030204" pitchFamily="34" charset="0"/>
              </a:rPr>
              <a:t>Henry Pérez fue un miembro del personal del proyecto en Perú que tenía un compromiso de toda la vida con el aprendizaje para mejorar continuamente sus habilidades y tuvo un impacto positivo en el mundo. Estas becas están destinadas a honrar su memoria y mantener su espíritu como una presencia activa en las comunidades de Unbound en todo el mundo.</a:t>
            </a:r>
          </a:p>
          <a:p>
            <a:pPr lvl="1">
              <a:lnSpc>
                <a:spcPct val="114999"/>
              </a:lnSpc>
              <a:spcBef>
                <a:spcPts val="0"/>
              </a:spcBef>
              <a:spcAft>
                <a:spcPts val="1000"/>
              </a:spcAft>
            </a:pPr>
            <a:endParaRPr lang="en-US" sz="1600">
              <a:solidFill>
                <a:srgbClr val="FF0000"/>
              </a:solidFill>
              <a:latin typeface="Centaur" panose="02030504050205020304" pitchFamily="18" charset="0"/>
              <a:ea typeface="Calibri" panose="020F0502020204030204" pitchFamily="34" charset="0"/>
              <a:cs typeface="Arial" panose="020B0604020202020204" pitchFamily="34" charset="0"/>
            </a:endParaRPr>
          </a:p>
          <a:p>
            <a:pPr marL="0" indent="0">
              <a:lnSpc>
                <a:spcPct val="115000"/>
              </a:lnSpc>
              <a:spcBef>
                <a:spcPts val="0"/>
              </a:spcBef>
              <a:spcAft>
                <a:spcPts val="1000"/>
              </a:spcAft>
              <a:buNone/>
            </a:pPr>
            <a:endParaRPr lang="en-US" sz="20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DF3B3698-683F-06B4-D5C5-61D0C25666FA}"/>
              </a:ext>
            </a:extLst>
          </p:cNvPr>
          <p:cNvSpPr txBox="1"/>
          <p:nvPr/>
        </p:nvSpPr>
        <p:spPr>
          <a:xfrm>
            <a:off x="8871423" y="-1"/>
            <a:ext cx="3330102" cy="461665"/>
          </a:xfrm>
          <a:prstGeom prst="rect">
            <a:avLst/>
          </a:prstGeom>
          <a:solidFill>
            <a:srgbClr val="769D7F"/>
          </a:solidFill>
        </p:spPr>
        <p:txBody>
          <a:bodyPr wrap="square" rtlCol="0">
            <a:spAutoFit/>
          </a:bodyPr>
          <a:lstStyle/>
          <a:p>
            <a:pPr algn="ctr">
              <a:spcBef>
                <a:spcPts val="1200"/>
              </a:spcBef>
              <a:spcAft>
                <a:spcPts val="1200"/>
              </a:spcAft>
            </a:pPr>
            <a:r>
              <a:rPr lang="es-AR" sz="2400" b="1">
                <a:solidFill>
                  <a:schemeClr val="bg1"/>
                </a:solidFill>
                <a:latin typeface="Centaur" panose="02030504050205020304" pitchFamily="18" charset="0"/>
              </a:rPr>
              <a:t>Apadrinamiento</a:t>
            </a:r>
          </a:p>
        </p:txBody>
      </p:sp>
    </p:spTree>
    <p:extLst>
      <p:ext uri="{BB962C8B-B14F-4D97-AF65-F5344CB8AC3E}">
        <p14:creationId xmlns:p14="http://schemas.microsoft.com/office/powerpoint/2010/main" val="2701432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0C96A-9051-8311-6EB5-32A279A6B8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6B9A1F-28DA-3908-C5F9-EB06608B9828}"/>
              </a:ext>
            </a:extLst>
          </p:cNvPr>
          <p:cNvSpPr>
            <a:spLocks noGrp="1"/>
          </p:cNvSpPr>
          <p:nvPr>
            <p:ph type="title"/>
          </p:nvPr>
        </p:nvSpPr>
        <p:spPr>
          <a:xfrm>
            <a:off x="495299" y="152400"/>
            <a:ext cx="10858501" cy="1143000"/>
          </a:xfrm>
        </p:spPr>
        <p:txBody>
          <a:bodyPr>
            <a:noAutofit/>
          </a:bodyPr>
          <a:lstStyle/>
          <a:p>
            <a:pPr algn="l">
              <a:lnSpc>
                <a:spcPct val="115000"/>
              </a:lnSpc>
              <a:spcBef>
                <a:spcPts val="0"/>
              </a:spcBef>
            </a:pPr>
            <a:r>
              <a:rPr lang="es-419" sz="3200" b="1">
                <a:effectLst/>
                <a:latin typeface="Garamond" panose="02020404030301010803" pitchFamily="18" charset="0"/>
                <a:ea typeface="Calibri" panose="020F0502020204030204" pitchFamily="34" charset="0"/>
                <a:cs typeface="Times New Roman" panose="02020603050405020304" pitchFamily="18" charset="0"/>
              </a:rPr>
              <a:t>5.4.2.3 Un miembro apadrinado por hogar</a:t>
            </a:r>
            <a:endParaRPr lang="en-US" sz="5400" b="1">
              <a:latin typeface="Centaur"/>
            </a:endParaRPr>
          </a:p>
        </p:txBody>
      </p:sp>
      <p:sp>
        <p:nvSpPr>
          <p:cNvPr id="3" name="Content Placeholder 2">
            <a:extLst>
              <a:ext uri="{FF2B5EF4-FFF2-40B4-BE49-F238E27FC236}">
                <a16:creationId xmlns:a16="http://schemas.microsoft.com/office/drawing/2014/main" id="{801C1A2A-475C-4D24-1B2E-359DA9AA93A6}"/>
              </a:ext>
            </a:extLst>
          </p:cNvPr>
          <p:cNvSpPr>
            <a:spLocks noGrp="1"/>
          </p:cNvSpPr>
          <p:nvPr>
            <p:ph idx="1"/>
          </p:nvPr>
        </p:nvSpPr>
        <p:spPr>
          <a:xfrm>
            <a:off x="495299" y="1219200"/>
            <a:ext cx="11125200" cy="5334000"/>
          </a:xfrm>
        </p:spPr>
        <p:txBody>
          <a:bodyPr vert="horz" lIns="91440" tIns="45720" rIns="91440" bIns="45720" rtlCol="0" anchor="t">
            <a:normAutofit lnSpcReduction="10000"/>
          </a:bodyPr>
          <a:lstStyle/>
          <a:p>
            <a:pPr marL="0" marR="0" indent="0">
              <a:lnSpc>
                <a:spcPct val="115000"/>
              </a:lnSpc>
              <a:spcBef>
                <a:spcPts val="0"/>
              </a:spcBef>
              <a:spcAft>
                <a:spcPts val="1000"/>
              </a:spcAft>
              <a:buNone/>
            </a:pPr>
            <a:r>
              <a:rPr lang="es-419" sz="2400" b="1" i="1">
                <a:solidFill>
                  <a:srgbClr val="000000"/>
                </a:solidFill>
                <a:effectLst/>
                <a:highlight>
                  <a:srgbClr val="FFFF00"/>
                </a:highlight>
                <a:latin typeface="Garamond" panose="02020404030301010803" pitchFamily="18" charset="0"/>
                <a:ea typeface="Calibri" panose="020F0502020204030204" pitchFamily="34" charset="0"/>
              </a:rPr>
              <a:t>Motivo de la revisión:</a:t>
            </a:r>
            <a:r>
              <a:rPr lang="es-419" sz="2400" i="1">
                <a:solidFill>
                  <a:srgbClr val="000000"/>
                </a:solidFill>
                <a:effectLst/>
                <a:highlight>
                  <a:srgbClr val="FFFF00"/>
                </a:highlight>
                <a:latin typeface="Garamond" panose="02020404030301010803" pitchFamily="18" charset="0"/>
                <a:ea typeface="Calibri" panose="020F0502020204030204" pitchFamily="34" charset="0"/>
              </a:rPr>
              <a:t> </a:t>
            </a:r>
            <a:r>
              <a:rPr lang="es-419" sz="2400" i="1">
                <a:effectLst/>
                <a:highlight>
                  <a:srgbClr val="FFFF00"/>
                </a:highlight>
                <a:latin typeface="Times New Roman" panose="02020603050405020304" pitchFamily="18" charset="0"/>
                <a:ea typeface="Calibri" panose="020F0502020204030204" pitchFamily="34" charset="0"/>
              </a:rPr>
              <a:t>Nueva sección para </a:t>
            </a:r>
            <a:r>
              <a:rPr lang="en-US" sz="2400" i="1" err="1">
                <a:effectLst/>
                <a:highlight>
                  <a:srgbClr val="FFFF00"/>
                </a:highlight>
                <a:latin typeface="Times New Roman" panose="02020603050405020304" pitchFamily="18" charset="0"/>
                <a:ea typeface="Calibri" panose="020F0502020204030204" pitchFamily="34" charset="0"/>
              </a:rPr>
              <a:t>hacer</a:t>
            </a:r>
            <a:r>
              <a:rPr lang="en-US" sz="2400" i="1">
                <a:effectLst/>
                <a:highlight>
                  <a:srgbClr val="FFFF00"/>
                </a:highlight>
                <a:latin typeface="Times New Roman" panose="02020603050405020304" pitchFamily="18" charset="0"/>
                <a:ea typeface="Calibri" panose="020F0502020204030204" pitchFamily="34" charset="0"/>
              </a:rPr>
              <a:t> que </a:t>
            </a:r>
            <a:r>
              <a:rPr lang="en-US" sz="2400" i="1" err="1">
                <a:effectLst/>
                <a:highlight>
                  <a:srgbClr val="FFFF00"/>
                </a:highlight>
                <a:latin typeface="Times New Roman" panose="02020603050405020304" pitchFamily="18" charset="0"/>
                <a:ea typeface="Calibri" panose="020F0502020204030204" pitchFamily="34" charset="0"/>
              </a:rPr>
              <a:t>el</a:t>
            </a:r>
            <a:r>
              <a:rPr lang="en-US" sz="2400" i="1">
                <a:effectLst/>
                <a:highlight>
                  <a:srgbClr val="FFFF00"/>
                </a:highlight>
                <a:latin typeface="Times New Roman" panose="02020603050405020304" pitchFamily="18" charset="0"/>
                <a:ea typeface="Calibri" panose="020F0502020204030204" pitchFamily="34" charset="0"/>
              </a:rPr>
              <a:t> </a:t>
            </a:r>
            <a:r>
              <a:rPr lang="en-US" sz="2400" i="1" err="1">
                <a:effectLst/>
                <a:highlight>
                  <a:srgbClr val="FFFF00"/>
                </a:highlight>
                <a:latin typeface="Times New Roman" panose="02020603050405020304" pitchFamily="18" charset="0"/>
                <a:ea typeface="Calibri" panose="020F0502020204030204" pitchFamily="34" charset="0"/>
              </a:rPr>
              <a:t>programa</a:t>
            </a:r>
            <a:r>
              <a:rPr lang="en-US" sz="2400" i="1">
                <a:effectLst/>
                <a:highlight>
                  <a:srgbClr val="FFFF00"/>
                </a:highlight>
                <a:latin typeface="Times New Roman" panose="02020603050405020304" pitchFamily="18" charset="0"/>
                <a:ea typeface="Calibri" panose="020F0502020204030204" pitchFamily="34" charset="0"/>
              </a:rPr>
              <a:t> de </a:t>
            </a:r>
            <a:r>
              <a:rPr lang="en-US" sz="2400" i="1" err="1">
                <a:effectLst/>
                <a:highlight>
                  <a:srgbClr val="FFFF00"/>
                </a:highlight>
                <a:latin typeface="Times New Roman" panose="02020603050405020304" pitchFamily="18" charset="0"/>
                <a:ea typeface="Calibri" panose="020F0502020204030204" pitchFamily="34" charset="0"/>
              </a:rPr>
              <a:t>apadrinamiento</a:t>
            </a:r>
            <a:r>
              <a:rPr lang="en-US" sz="2400" i="1">
                <a:effectLst/>
                <a:highlight>
                  <a:srgbClr val="FFFF00"/>
                </a:highlight>
                <a:latin typeface="Times New Roman" panose="02020603050405020304" pitchFamily="18" charset="0"/>
                <a:ea typeface="Calibri" panose="020F0502020204030204" pitchFamily="34" charset="0"/>
              </a:rPr>
              <a:t> sea accessible a mas </a:t>
            </a:r>
            <a:r>
              <a:rPr lang="en-US" sz="2400" i="1" err="1">
                <a:effectLst/>
                <a:highlight>
                  <a:srgbClr val="FFFF00"/>
                </a:highlight>
                <a:latin typeface="Times New Roman" panose="02020603050405020304" pitchFamily="18" charset="0"/>
                <a:ea typeface="Calibri" panose="020F0502020204030204" pitchFamily="34" charset="0"/>
              </a:rPr>
              <a:t>familias</a:t>
            </a:r>
            <a:r>
              <a:rPr lang="en-US" sz="2400" i="1">
                <a:effectLst/>
                <a:highlight>
                  <a:srgbClr val="FFFF00"/>
                </a:highlight>
                <a:latin typeface="Times New Roman" panose="02020603050405020304" pitchFamily="18" charset="0"/>
                <a:ea typeface="Calibri" panose="020F0502020204030204" pitchFamily="34" charset="0"/>
              </a:rPr>
              <a:t>.</a:t>
            </a:r>
          </a:p>
          <a:p>
            <a:pPr marL="0" marR="0" indent="0">
              <a:lnSpc>
                <a:spcPct val="115000"/>
              </a:lnSpc>
              <a:spcBef>
                <a:spcPts val="0"/>
              </a:spcBef>
              <a:spcAft>
                <a:spcPts val="1000"/>
              </a:spcAft>
              <a:buNone/>
            </a:pPr>
            <a:endParaRPr lang="en-US" sz="240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1000"/>
              </a:spcAft>
              <a:buNone/>
            </a:pPr>
            <a:r>
              <a:rPr lang="es-ES" sz="2400" u="sng">
                <a:solidFill>
                  <a:srgbClr val="FF0000"/>
                </a:solidFill>
                <a:effectLst/>
                <a:latin typeface="Garamond" panose="02020404030301010803" pitchFamily="18" charset="0"/>
                <a:ea typeface="Calibri" panose="020F0502020204030204" pitchFamily="34" charset="0"/>
              </a:rPr>
              <a:t>Los proyectos deben limitar la inscripción a una sola persona por hogar, salvo en circunstancias extraordinarias. Los beneficios y servicios de apadrinamiento están destinados a apoyar a toda la familia, y al restringir la inscripción a una persona por hogar, el programa puede beneficiar a más familias. Las familias con necesidades continuas adicionales son elegibles para programas complementarios. Se podrán considerar excepciones en casos especiales. Si se identifican casos que requieran una excepción, por favor, notifíquelo al equipo regional de la sede de Unbound antes de enviar los registros. Cualquier excepción será revisada regularmente para asegurarse de que el hogar siga cumpliendo con los requisitos para recibir más de un apadrinamiento.</a:t>
            </a:r>
            <a:endParaRPr lang="en-US" sz="2400">
              <a:solidFill>
                <a:srgbClr val="FF0000"/>
              </a:solidFill>
              <a:latin typeface="Centaur" panose="02030504050205020304" pitchFamily="18" charset="0"/>
              <a:ea typeface="Calibri" panose="020F0502020204030204" pitchFamily="34" charset="0"/>
              <a:cs typeface="Arial" panose="020B0604020202020204" pitchFamily="34" charset="0"/>
            </a:endParaRPr>
          </a:p>
          <a:p>
            <a:pPr marL="0" indent="0">
              <a:lnSpc>
                <a:spcPct val="115000"/>
              </a:lnSpc>
              <a:spcBef>
                <a:spcPts val="0"/>
              </a:spcBef>
              <a:spcAft>
                <a:spcPts val="1000"/>
              </a:spcAft>
              <a:buNone/>
            </a:pPr>
            <a:endParaRPr lang="en-US" sz="20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A4FD6C61-B909-1393-A71E-9234DEF82A77}"/>
              </a:ext>
            </a:extLst>
          </p:cNvPr>
          <p:cNvSpPr txBox="1"/>
          <p:nvPr/>
        </p:nvSpPr>
        <p:spPr>
          <a:xfrm>
            <a:off x="8871423" y="-1"/>
            <a:ext cx="3330102" cy="461665"/>
          </a:xfrm>
          <a:prstGeom prst="rect">
            <a:avLst/>
          </a:prstGeom>
          <a:solidFill>
            <a:srgbClr val="769D7F"/>
          </a:solidFill>
        </p:spPr>
        <p:txBody>
          <a:bodyPr wrap="square" rtlCol="0">
            <a:spAutoFit/>
          </a:bodyPr>
          <a:lstStyle/>
          <a:p>
            <a:pPr algn="ctr">
              <a:spcBef>
                <a:spcPts val="1200"/>
              </a:spcBef>
              <a:spcAft>
                <a:spcPts val="1200"/>
              </a:spcAft>
            </a:pPr>
            <a:r>
              <a:rPr lang="es-AR" sz="2400" b="1">
                <a:solidFill>
                  <a:schemeClr val="bg1"/>
                </a:solidFill>
                <a:latin typeface="Centaur" panose="02030504050205020304" pitchFamily="18" charset="0"/>
              </a:rPr>
              <a:t>Apadrinamiento</a:t>
            </a:r>
          </a:p>
        </p:txBody>
      </p:sp>
    </p:spTree>
    <p:extLst>
      <p:ext uri="{BB962C8B-B14F-4D97-AF65-F5344CB8AC3E}">
        <p14:creationId xmlns:p14="http://schemas.microsoft.com/office/powerpoint/2010/main" val="4120834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A9AF9-BAFD-5D7C-9B51-578B93D608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25669E-43C2-1E27-E5EC-9E1285276C81}"/>
              </a:ext>
            </a:extLst>
          </p:cNvPr>
          <p:cNvSpPr>
            <a:spLocks noGrp="1"/>
          </p:cNvSpPr>
          <p:nvPr>
            <p:ph type="title"/>
          </p:nvPr>
        </p:nvSpPr>
        <p:spPr>
          <a:xfrm>
            <a:off x="495299" y="152400"/>
            <a:ext cx="10858501" cy="1143000"/>
          </a:xfrm>
        </p:spPr>
        <p:txBody>
          <a:bodyPr>
            <a:noAutofit/>
          </a:bodyPr>
          <a:lstStyle/>
          <a:p>
            <a:pPr algn="l">
              <a:lnSpc>
                <a:spcPct val="115000"/>
              </a:lnSpc>
              <a:spcBef>
                <a:spcPts val="0"/>
              </a:spcBef>
            </a:pPr>
            <a:r>
              <a:rPr lang="es-419" sz="3200" b="1">
                <a:effectLst/>
                <a:latin typeface="Garamond" panose="02020404030301010803" pitchFamily="18" charset="0"/>
                <a:ea typeface="Calibri" panose="020F0502020204030204" pitchFamily="34" charset="0"/>
                <a:cs typeface="Times New Roman" panose="02020603050405020304" pitchFamily="18" charset="0"/>
              </a:rPr>
              <a:t>5.2.5 Participación Activa</a:t>
            </a:r>
            <a:endParaRPr lang="en-US" sz="5400" b="1">
              <a:latin typeface="Centaur"/>
            </a:endParaRPr>
          </a:p>
        </p:txBody>
      </p:sp>
      <p:sp>
        <p:nvSpPr>
          <p:cNvPr id="3" name="Content Placeholder 2">
            <a:extLst>
              <a:ext uri="{FF2B5EF4-FFF2-40B4-BE49-F238E27FC236}">
                <a16:creationId xmlns:a16="http://schemas.microsoft.com/office/drawing/2014/main" id="{08CFC61A-A63F-9BCD-6026-7E76BAFBB076}"/>
              </a:ext>
            </a:extLst>
          </p:cNvPr>
          <p:cNvSpPr>
            <a:spLocks noGrp="1"/>
          </p:cNvSpPr>
          <p:nvPr>
            <p:ph idx="1"/>
          </p:nvPr>
        </p:nvSpPr>
        <p:spPr>
          <a:xfrm>
            <a:off x="495299" y="1219200"/>
            <a:ext cx="11125200" cy="5334000"/>
          </a:xfrm>
        </p:spPr>
        <p:txBody>
          <a:bodyPr vert="horz" lIns="91440" tIns="45720" rIns="91440" bIns="45720" rtlCol="0" anchor="t">
            <a:normAutofit/>
          </a:bodyPr>
          <a:lstStyle/>
          <a:p>
            <a:pPr marL="0" marR="0" indent="0">
              <a:lnSpc>
                <a:spcPct val="115000"/>
              </a:lnSpc>
              <a:spcBef>
                <a:spcPts val="0"/>
              </a:spcBef>
              <a:spcAft>
                <a:spcPts val="1000"/>
              </a:spcAft>
              <a:buNone/>
            </a:pPr>
            <a:r>
              <a:rPr lang="es-419" sz="2400" b="1" i="1">
                <a:solidFill>
                  <a:srgbClr val="000000"/>
                </a:solidFill>
                <a:effectLst/>
                <a:highlight>
                  <a:srgbClr val="FFFF00"/>
                </a:highlight>
                <a:latin typeface="Garamond" panose="02020404030301010803" pitchFamily="18" charset="0"/>
                <a:ea typeface="Calibri" panose="020F0502020204030204" pitchFamily="34" charset="0"/>
              </a:rPr>
              <a:t>Motivo de la revisión:</a:t>
            </a:r>
            <a:r>
              <a:rPr lang="es-419" sz="2400" i="1">
                <a:solidFill>
                  <a:srgbClr val="000000"/>
                </a:solidFill>
                <a:effectLst/>
                <a:highlight>
                  <a:srgbClr val="FFFF00"/>
                </a:highlight>
                <a:latin typeface="Garamond" panose="02020404030301010803" pitchFamily="18" charset="0"/>
                <a:ea typeface="Calibri" panose="020F0502020204030204" pitchFamily="34" charset="0"/>
              </a:rPr>
              <a:t> </a:t>
            </a:r>
            <a:r>
              <a:rPr lang="es-ES" sz="2400" i="1">
                <a:effectLst/>
                <a:highlight>
                  <a:srgbClr val="FFFF00"/>
                </a:highlight>
                <a:latin typeface="Times New Roman" panose="02020603050405020304" pitchFamily="18" charset="0"/>
                <a:ea typeface="Calibri" panose="020F0502020204030204" pitchFamily="34" charset="0"/>
              </a:rPr>
              <a:t>Prohibir la retención de fondos de apadrinamiento como sanción por no participar. Las familias apadrinadas que no participen pueden ser retiradas, pero no deben permanecer en el programa con fondos retenidos por no participar.</a:t>
            </a:r>
          </a:p>
          <a:p>
            <a:pPr marL="0" marR="0" indent="0">
              <a:lnSpc>
                <a:spcPct val="115000"/>
              </a:lnSpc>
              <a:spcBef>
                <a:spcPts val="1800"/>
              </a:spcBef>
              <a:spcAft>
                <a:spcPts val="1000"/>
              </a:spcAft>
              <a:buNone/>
            </a:pPr>
            <a:r>
              <a:rPr lang="es-ES" sz="2400">
                <a:effectLst/>
                <a:latin typeface="Garamond" panose="02020404030301010803" pitchFamily="18" charset="0"/>
                <a:ea typeface="Calibri" panose="020F0502020204030204" pitchFamily="34" charset="0"/>
              </a:rPr>
              <a:t>Los equipos de los proyectos deben interactuar con las personas apadrinadas y sus familias con regularidad para asegurar que las personas apadrinadas están presentes, recibiendo beneficios y activas en el programa. Los proyectos deben retirar del programa a personas apadrinadas si la persona apadrinada y/o su familiar representante en el programa no ha participado en el programa por 90 días. </a:t>
            </a:r>
            <a:r>
              <a:rPr lang="es-ES" sz="2400" u="sng">
                <a:solidFill>
                  <a:srgbClr val="FF0000"/>
                </a:solidFill>
                <a:effectLst/>
                <a:latin typeface="Garamond" panose="02020404030301010803" pitchFamily="18" charset="0"/>
                <a:ea typeface="Calibri" panose="020F0502020204030204" pitchFamily="34" charset="0"/>
              </a:rPr>
              <a:t>Cualquier excepción debe ser comunicada al equipo regional de la sede Unbound. Los proyectos no deben retener fondos de apadrinamiento para promover la participación de las familias.</a:t>
            </a:r>
            <a:endParaRPr lang="en-US" sz="2400">
              <a:solidFill>
                <a:srgbClr val="FF0000"/>
              </a:solidFill>
              <a:latin typeface="Centaur" panose="02030504050205020304" pitchFamily="18" charset="0"/>
              <a:ea typeface="Calibri" panose="020F0502020204030204" pitchFamily="34" charset="0"/>
              <a:cs typeface="Arial" panose="020B0604020202020204" pitchFamily="34" charset="0"/>
            </a:endParaRPr>
          </a:p>
          <a:p>
            <a:pPr marL="0" indent="0">
              <a:lnSpc>
                <a:spcPct val="115000"/>
              </a:lnSpc>
              <a:spcBef>
                <a:spcPts val="0"/>
              </a:spcBef>
              <a:spcAft>
                <a:spcPts val="1000"/>
              </a:spcAft>
              <a:buNone/>
            </a:pPr>
            <a:endParaRPr lang="en-US" sz="20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827C2BE4-9506-5FB9-60AC-075A97FF52F7}"/>
              </a:ext>
            </a:extLst>
          </p:cNvPr>
          <p:cNvSpPr txBox="1"/>
          <p:nvPr/>
        </p:nvSpPr>
        <p:spPr>
          <a:xfrm>
            <a:off x="8871423" y="-1"/>
            <a:ext cx="3330102" cy="461665"/>
          </a:xfrm>
          <a:prstGeom prst="rect">
            <a:avLst/>
          </a:prstGeom>
          <a:solidFill>
            <a:srgbClr val="769D7F"/>
          </a:solidFill>
        </p:spPr>
        <p:txBody>
          <a:bodyPr wrap="square" rtlCol="0">
            <a:spAutoFit/>
          </a:bodyPr>
          <a:lstStyle/>
          <a:p>
            <a:pPr algn="ctr">
              <a:spcBef>
                <a:spcPts val="1200"/>
              </a:spcBef>
              <a:spcAft>
                <a:spcPts val="1200"/>
              </a:spcAft>
            </a:pPr>
            <a:r>
              <a:rPr lang="es-AR" sz="2400" b="1">
                <a:solidFill>
                  <a:schemeClr val="bg1"/>
                </a:solidFill>
                <a:latin typeface="Centaur" panose="02030504050205020304" pitchFamily="18" charset="0"/>
              </a:rPr>
              <a:t>Apadrinamiento</a:t>
            </a:r>
          </a:p>
        </p:txBody>
      </p:sp>
    </p:spTree>
    <p:extLst>
      <p:ext uri="{BB962C8B-B14F-4D97-AF65-F5344CB8AC3E}">
        <p14:creationId xmlns:p14="http://schemas.microsoft.com/office/powerpoint/2010/main" val="3533561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97B8A-4F8C-E5BA-DABF-98E953D666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27E4D2-0128-C041-F426-E458B69A2D3E}"/>
              </a:ext>
            </a:extLst>
          </p:cNvPr>
          <p:cNvSpPr>
            <a:spLocks noGrp="1"/>
          </p:cNvSpPr>
          <p:nvPr>
            <p:ph type="title"/>
          </p:nvPr>
        </p:nvSpPr>
        <p:spPr>
          <a:xfrm>
            <a:off x="495299" y="152400"/>
            <a:ext cx="10858501" cy="1143000"/>
          </a:xfrm>
        </p:spPr>
        <p:txBody>
          <a:bodyPr>
            <a:noAutofit/>
          </a:bodyPr>
          <a:lstStyle/>
          <a:p>
            <a:pPr algn="l">
              <a:lnSpc>
                <a:spcPct val="115000"/>
              </a:lnSpc>
              <a:spcBef>
                <a:spcPts val="0"/>
              </a:spcBef>
            </a:pPr>
            <a:r>
              <a:rPr lang="es-419" sz="2800" b="1">
                <a:effectLst/>
                <a:latin typeface="Garamond" panose="02020404030301010803" pitchFamily="18" charset="0"/>
                <a:ea typeface="Calibri" panose="020F0502020204030204" pitchFamily="34" charset="0"/>
                <a:cs typeface="Times New Roman" panose="02020603050405020304" pitchFamily="18" charset="0"/>
              </a:rPr>
              <a:t>6.2.1 Comunicación entre Padrinos/Madrinas y Personal del Proyecto</a:t>
            </a:r>
            <a:endParaRPr lang="en-US" sz="4800" b="1">
              <a:latin typeface="Centaur"/>
            </a:endParaRPr>
          </a:p>
        </p:txBody>
      </p:sp>
      <p:sp>
        <p:nvSpPr>
          <p:cNvPr id="3" name="Content Placeholder 2">
            <a:extLst>
              <a:ext uri="{FF2B5EF4-FFF2-40B4-BE49-F238E27FC236}">
                <a16:creationId xmlns:a16="http://schemas.microsoft.com/office/drawing/2014/main" id="{12C43837-7EB9-510D-B5CA-50F1F3261689}"/>
              </a:ext>
            </a:extLst>
          </p:cNvPr>
          <p:cNvSpPr>
            <a:spLocks noGrp="1"/>
          </p:cNvSpPr>
          <p:nvPr>
            <p:ph idx="1"/>
          </p:nvPr>
        </p:nvSpPr>
        <p:spPr>
          <a:xfrm>
            <a:off x="495299" y="1219200"/>
            <a:ext cx="11125200" cy="5334000"/>
          </a:xfrm>
        </p:spPr>
        <p:txBody>
          <a:bodyPr vert="horz" lIns="91440" tIns="45720" rIns="91440" bIns="45720" rtlCol="0" anchor="t">
            <a:normAutofit/>
          </a:bodyPr>
          <a:lstStyle/>
          <a:p>
            <a:pPr marL="0" marR="0" indent="0">
              <a:lnSpc>
                <a:spcPct val="115000"/>
              </a:lnSpc>
              <a:spcBef>
                <a:spcPts val="0"/>
              </a:spcBef>
              <a:spcAft>
                <a:spcPts val="1000"/>
              </a:spcAft>
              <a:buNone/>
            </a:pPr>
            <a:r>
              <a:rPr lang="es-419" sz="2000" b="1" i="1">
                <a:solidFill>
                  <a:srgbClr val="000000"/>
                </a:solidFill>
                <a:effectLst/>
                <a:highlight>
                  <a:srgbClr val="FFFF00"/>
                </a:highlight>
                <a:latin typeface="Garamond" panose="02020404030301010803" pitchFamily="18" charset="0"/>
                <a:ea typeface="Calibri" panose="020F0502020204030204" pitchFamily="34" charset="0"/>
              </a:rPr>
              <a:t>Motivo de la revisión:</a:t>
            </a:r>
            <a:r>
              <a:rPr lang="es-419" sz="2000" i="1">
                <a:solidFill>
                  <a:srgbClr val="000000"/>
                </a:solidFill>
                <a:effectLst/>
                <a:highlight>
                  <a:srgbClr val="FFFF00"/>
                </a:highlight>
                <a:latin typeface="Garamond" panose="02020404030301010803" pitchFamily="18" charset="0"/>
                <a:ea typeface="Calibri" panose="020F0502020204030204" pitchFamily="34" charset="0"/>
              </a:rPr>
              <a:t> </a:t>
            </a:r>
            <a:r>
              <a:rPr lang="es-ES" sz="2000" i="1">
                <a:effectLst/>
                <a:highlight>
                  <a:srgbClr val="FFFF00"/>
                </a:highlight>
                <a:latin typeface="Times New Roman" panose="02020603050405020304" pitchFamily="18" charset="0"/>
                <a:ea typeface="Calibri" panose="020F0502020204030204" pitchFamily="34" charset="0"/>
              </a:rPr>
              <a:t>Aclarar que solo la comunicación directa con los padrinos/madrinas sobre temas relacionados con el programa requiere coordinación con Unbound.</a:t>
            </a:r>
          </a:p>
          <a:p>
            <a:pPr marL="0" marR="0" indent="0">
              <a:lnSpc>
                <a:spcPct val="115000"/>
              </a:lnSpc>
              <a:spcBef>
                <a:spcPts val="0"/>
              </a:spcBef>
              <a:spcAft>
                <a:spcPts val="1000"/>
              </a:spcAft>
              <a:buNone/>
            </a:pPr>
            <a:endParaRPr lang="es-ES" sz="2000" i="1">
              <a:effectLst/>
              <a:highlight>
                <a:srgbClr val="FFFF00"/>
              </a:highlight>
              <a:latin typeface="Times New Roman" panose="02020603050405020304" pitchFamily="18" charset="0"/>
              <a:ea typeface="Calibri" panose="020F0502020204030204" pitchFamily="34" charset="0"/>
            </a:endParaRPr>
          </a:p>
          <a:p>
            <a:pPr marL="0" indent="0">
              <a:lnSpc>
                <a:spcPct val="115000"/>
              </a:lnSpc>
              <a:spcBef>
                <a:spcPts val="0"/>
              </a:spcBef>
              <a:spcAft>
                <a:spcPts val="1000"/>
              </a:spcAft>
              <a:buNone/>
            </a:pPr>
            <a:r>
              <a:rPr lang="es-ES" sz="2000">
                <a:effectLst/>
                <a:latin typeface="Garamond" panose="02020404030301010803" pitchFamily="18" charset="0"/>
                <a:ea typeface="Garamond" panose="02020404030301010803" pitchFamily="18" charset="0"/>
                <a:cs typeface="Garamond" panose="02020404030301010803" pitchFamily="18" charset="0"/>
              </a:rPr>
              <a:t>Todo el personal del proyecto deberá seguir un código profesional de conducta con respecto a su comportamiento o comunicación con un padrino o madrina de Unbound. </a:t>
            </a:r>
            <a:r>
              <a:rPr lang="es-ES" sz="2000" strike="sngStrike">
                <a:effectLst/>
                <a:latin typeface="Garamond" panose="02020404030301010803" pitchFamily="18" charset="0"/>
                <a:ea typeface="Garamond" panose="02020404030301010803" pitchFamily="18" charset="0"/>
                <a:cs typeface="Garamond" panose="02020404030301010803" pitchFamily="18" charset="0"/>
              </a:rPr>
              <a:t>El personal del proyecto no debe comunicarse directamente con un padrino o madrina excepto en situaciones especiales para organizar una visita individual  (ISV)</a:t>
            </a:r>
            <a:r>
              <a:rPr lang="es-ES" sz="2000">
                <a:effectLst/>
                <a:latin typeface="Garamond" panose="02020404030301010803" pitchFamily="18" charset="0"/>
                <a:ea typeface="Garamond" panose="02020404030301010803" pitchFamily="18" charset="0"/>
                <a:cs typeface="Garamond" panose="02020404030301010803" pitchFamily="18" charset="0"/>
              </a:rPr>
              <a:t>. </a:t>
            </a:r>
            <a:r>
              <a:rPr lang="es-ES" sz="2000" u="sng">
                <a:solidFill>
                  <a:srgbClr val="C00000"/>
                </a:solidFill>
                <a:effectLst/>
                <a:latin typeface="Garamond" panose="02020404030301010803" pitchFamily="18" charset="0"/>
                <a:ea typeface="Garamond" panose="02020404030301010803" pitchFamily="18" charset="0"/>
                <a:cs typeface="Garamond" panose="02020404030301010803" pitchFamily="18" charset="0"/>
              </a:rPr>
              <a:t>Con el fin de mantener una buena coordinación y transparencia, el personal del proyecto y los padrinos, madrinas/donantes no deben hacer solicitudes personales, interferir con el programa de apadrinamiento o comunicarse directamente sobre los programas y asuntos de Unbound.  En situaciones especiales o para emergencias durante ISV, el personal de Unbound puede proporcionar información de contacto de un padrino/madrina por un tiempo limitado de uso</a:t>
            </a:r>
            <a:r>
              <a:rPr lang="es-ES" sz="2000">
                <a:solidFill>
                  <a:srgbClr val="C00000"/>
                </a:solidFill>
                <a:effectLst/>
                <a:latin typeface="Garamond" panose="02020404030301010803" pitchFamily="18" charset="0"/>
                <a:ea typeface="Garamond" panose="02020404030301010803" pitchFamily="18" charset="0"/>
                <a:cs typeface="Garamond" panose="02020404030301010803" pitchFamily="18" charset="0"/>
              </a:rPr>
              <a:t>.  </a:t>
            </a:r>
            <a:r>
              <a:rPr lang="es-ES" sz="2000">
                <a:effectLst/>
                <a:latin typeface="Garamond" panose="02020404030301010803" pitchFamily="18" charset="0"/>
                <a:ea typeface="Garamond" panose="02020404030301010803" pitchFamily="18" charset="0"/>
                <a:cs typeface="Garamond" panose="02020404030301010803" pitchFamily="18" charset="0"/>
              </a:rPr>
              <a:t>La comunicación entre padrinos, madrinas y personal del proyecto</a:t>
            </a:r>
            <a:r>
              <a:rPr lang="es-ES" sz="2000" u="sng">
                <a:effectLst/>
                <a:latin typeface="Garamond" panose="02020404030301010803" pitchFamily="18" charset="0"/>
                <a:ea typeface="Garamond" panose="02020404030301010803" pitchFamily="18" charset="0"/>
                <a:cs typeface="Garamond" panose="02020404030301010803" pitchFamily="18" charset="0"/>
              </a:rPr>
              <a:t> </a:t>
            </a:r>
            <a:r>
              <a:rPr lang="es-ES" sz="2000" u="sng">
                <a:solidFill>
                  <a:srgbClr val="C00000"/>
                </a:solidFill>
                <a:effectLst/>
                <a:latin typeface="Garamond" panose="02020404030301010803" pitchFamily="18" charset="0"/>
                <a:ea typeface="Garamond" panose="02020404030301010803" pitchFamily="18" charset="0"/>
                <a:cs typeface="Garamond" panose="02020404030301010803" pitchFamily="18" charset="0"/>
              </a:rPr>
              <a:t>relacionada a los programas y asuntos de Unbound</a:t>
            </a:r>
            <a:r>
              <a:rPr lang="es-ES" sz="2000">
                <a:solidFill>
                  <a:srgbClr val="C00000"/>
                </a:solidFill>
                <a:effectLst/>
                <a:latin typeface="Garamond" panose="02020404030301010803" pitchFamily="18" charset="0"/>
                <a:ea typeface="Garamond" panose="02020404030301010803" pitchFamily="18" charset="0"/>
                <a:cs typeface="Garamond" panose="02020404030301010803" pitchFamily="18" charset="0"/>
              </a:rPr>
              <a:t> </a:t>
            </a:r>
            <a:r>
              <a:rPr lang="es-ES" sz="2000">
                <a:effectLst/>
                <a:latin typeface="Garamond" panose="02020404030301010803" pitchFamily="18" charset="0"/>
                <a:ea typeface="Garamond" panose="02020404030301010803" pitchFamily="18" charset="0"/>
                <a:cs typeface="Garamond" panose="02020404030301010803" pitchFamily="18" charset="0"/>
              </a:rPr>
              <a:t>se deberá enviar por medio de la sede Unbound.</a:t>
            </a:r>
            <a:endParaRPr lang="en-US" sz="2000">
              <a:effectLst/>
              <a:latin typeface="Times New Roman" panose="02020603050405020304" pitchFamily="18" charset="0"/>
              <a:ea typeface="Calibri" panose="020F0502020204030204" pitchFamily="34" charset="0"/>
            </a:endParaRPr>
          </a:p>
          <a:p>
            <a:pPr lvl="1">
              <a:lnSpc>
                <a:spcPct val="114999"/>
              </a:lnSpc>
              <a:spcBef>
                <a:spcPts val="0"/>
              </a:spcBef>
              <a:spcAft>
                <a:spcPts val="1000"/>
              </a:spcAft>
            </a:pPr>
            <a:endParaRPr lang="en-US" sz="1600">
              <a:solidFill>
                <a:srgbClr val="FF0000"/>
              </a:solidFill>
              <a:latin typeface="Centaur" panose="02030504050205020304" pitchFamily="18" charset="0"/>
              <a:ea typeface="Calibri" panose="020F0502020204030204" pitchFamily="34" charset="0"/>
              <a:cs typeface="Arial" panose="020B0604020202020204" pitchFamily="34" charset="0"/>
            </a:endParaRPr>
          </a:p>
          <a:p>
            <a:pPr marL="0" indent="0">
              <a:lnSpc>
                <a:spcPct val="115000"/>
              </a:lnSpc>
              <a:spcBef>
                <a:spcPts val="0"/>
              </a:spcBef>
              <a:spcAft>
                <a:spcPts val="1000"/>
              </a:spcAft>
              <a:buNone/>
            </a:pPr>
            <a:endParaRPr lang="en-US" sz="20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EF33D3D8-65E2-B480-7884-01C5389E6D0E}"/>
              </a:ext>
            </a:extLst>
          </p:cNvPr>
          <p:cNvSpPr txBox="1"/>
          <p:nvPr/>
        </p:nvSpPr>
        <p:spPr>
          <a:xfrm>
            <a:off x="8871423" y="-1"/>
            <a:ext cx="3330102" cy="461665"/>
          </a:xfrm>
          <a:prstGeom prst="rect">
            <a:avLst/>
          </a:prstGeom>
          <a:solidFill>
            <a:srgbClr val="769D7F"/>
          </a:solidFill>
        </p:spPr>
        <p:txBody>
          <a:bodyPr wrap="square" rtlCol="0">
            <a:spAutoFit/>
          </a:bodyPr>
          <a:lstStyle/>
          <a:p>
            <a:pPr algn="ctr">
              <a:spcBef>
                <a:spcPts val="1200"/>
              </a:spcBef>
              <a:spcAft>
                <a:spcPts val="1200"/>
              </a:spcAft>
            </a:pPr>
            <a:r>
              <a:rPr lang="es-AR" sz="2400" b="1">
                <a:solidFill>
                  <a:schemeClr val="bg1"/>
                </a:solidFill>
                <a:latin typeface="Centaur" panose="02030504050205020304" pitchFamily="18" charset="0"/>
              </a:rPr>
              <a:t>Apadrinamiento</a:t>
            </a:r>
          </a:p>
        </p:txBody>
      </p:sp>
    </p:spTree>
    <p:extLst>
      <p:ext uri="{BB962C8B-B14F-4D97-AF65-F5344CB8AC3E}">
        <p14:creationId xmlns:p14="http://schemas.microsoft.com/office/powerpoint/2010/main" val="3642423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01D99-ED0A-BB4D-FF37-589DF23C97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8D7D24-328F-C560-35DC-FBDD1588D7D6}"/>
              </a:ext>
            </a:extLst>
          </p:cNvPr>
          <p:cNvSpPr>
            <a:spLocks noGrp="1"/>
          </p:cNvSpPr>
          <p:nvPr>
            <p:ph type="title"/>
          </p:nvPr>
        </p:nvSpPr>
        <p:spPr>
          <a:xfrm>
            <a:off x="495299" y="152400"/>
            <a:ext cx="10858501" cy="1143000"/>
          </a:xfrm>
        </p:spPr>
        <p:txBody>
          <a:bodyPr>
            <a:noAutofit/>
          </a:bodyPr>
          <a:lstStyle/>
          <a:p>
            <a:pPr algn="l">
              <a:lnSpc>
                <a:spcPct val="115000"/>
              </a:lnSpc>
              <a:spcBef>
                <a:spcPts val="0"/>
              </a:spcBef>
            </a:pPr>
            <a:r>
              <a:rPr lang="es-419" sz="2800" b="1">
                <a:effectLst/>
                <a:latin typeface="Garamond" panose="02020404030301010803" pitchFamily="18" charset="0"/>
                <a:ea typeface="Calibri" panose="020F0502020204030204" pitchFamily="34" charset="0"/>
                <a:cs typeface="Times New Roman" panose="02020603050405020304" pitchFamily="18" charset="0"/>
              </a:rPr>
              <a:t>6.4.3 Cronología Estándar de ISV</a:t>
            </a:r>
            <a:endParaRPr lang="en-US" sz="4800" b="1">
              <a:latin typeface="Centaur"/>
            </a:endParaRPr>
          </a:p>
        </p:txBody>
      </p:sp>
      <p:sp>
        <p:nvSpPr>
          <p:cNvPr id="3" name="Content Placeholder 2">
            <a:extLst>
              <a:ext uri="{FF2B5EF4-FFF2-40B4-BE49-F238E27FC236}">
                <a16:creationId xmlns:a16="http://schemas.microsoft.com/office/drawing/2014/main" id="{AAAA1ACF-F528-62E6-9428-CA6F759A8362}"/>
              </a:ext>
            </a:extLst>
          </p:cNvPr>
          <p:cNvSpPr>
            <a:spLocks noGrp="1"/>
          </p:cNvSpPr>
          <p:nvPr>
            <p:ph idx="1"/>
          </p:nvPr>
        </p:nvSpPr>
        <p:spPr>
          <a:xfrm>
            <a:off x="495299" y="1219200"/>
            <a:ext cx="11125200" cy="5334000"/>
          </a:xfrm>
        </p:spPr>
        <p:txBody>
          <a:bodyPr vert="horz" lIns="91440" tIns="45720" rIns="91440" bIns="45720" rtlCol="0" anchor="t">
            <a:normAutofit/>
          </a:bodyPr>
          <a:lstStyle/>
          <a:p>
            <a:pPr marL="0" marR="0" indent="0">
              <a:lnSpc>
                <a:spcPct val="115000"/>
              </a:lnSpc>
              <a:spcBef>
                <a:spcPts val="0"/>
              </a:spcBef>
              <a:spcAft>
                <a:spcPts val="1000"/>
              </a:spcAft>
              <a:buNone/>
            </a:pPr>
            <a:r>
              <a:rPr lang="es-419" sz="2400" b="1" i="1">
                <a:solidFill>
                  <a:srgbClr val="000000"/>
                </a:solidFill>
                <a:effectLst/>
                <a:highlight>
                  <a:srgbClr val="FFFF00"/>
                </a:highlight>
                <a:latin typeface="Garamond" panose="02020404030301010803" pitchFamily="18" charset="0"/>
                <a:ea typeface="Calibri" panose="020F0502020204030204" pitchFamily="34" charset="0"/>
              </a:rPr>
              <a:t>Motivo de la revisión:</a:t>
            </a:r>
            <a:r>
              <a:rPr lang="es-419" sz="2400" i="1">
                <a:solidFill>
                  <a:srgbClr val="000000"/>
                </a:solidFill>
                <a:effectLst/>
                <a:highlight>
                  <a:srgbClr val="FFFF00"/>
                </a:highlight>
                <a:latin typeface="Garamond" panose="02020404030301010803" pitchFamily="18" charset="0"/>
                <a:ea typeface="Calibri" panose="020F0502020204030204" pitchFamily="34" charset="0"/>
              </a:rPr>
              <a:t> </a:t>
            </a:r>
            <a:r>
              <a:rPr lang="es-419" sz="2400" i="1">
                <a:solidFill>
                  <a:srgbClr val="000000"/>
                </a:solidFill>
                <a:highlight>
                  <a:srgbClr val="FFFF00"/>
                </a:highlight>
                <a:latin typeface="Times New Roman" panose="02020603050405020304" pitchFamily="18" charset="0"/>
                <a:ea typeface="Calibri" panose="020F0502020204030204" pitchFamily="34" charset="0"/>
              </a:rPr>
              <a:t>Ampliación del plazo requerido</a:t>
            </a:r>
            <a:endParaRPr lang="en-US" sz="2400">
              <a:effectLst/>
              <a:latin typeface="Times New Roman" panose="02020603050405020304" pitchFamily="18" charset="0"/>
              <a:ea typeface="Calibri" panose="020F0502020204030204" pitchFamily="34" charset="0"/>
            </a:endParaRPr>
          </a:p>
          <a:p>
            <a:pPr marL="0" marR="0" indent="0">
              <a:lnSpc>
                <a:spcPct val="115000"/>
              </a:lnSpc>
              <a:spcBef>
                <a:spcPts val="0"/>
              </a:spcBef>
              <a:spcAft>
                <a:spcPts val="1000"/>
              </a:spcAft>
              <a:buNone/>
            </a:pPr>
            <a:endParaRPr lang="es-419" sz="2400" u="sng">
              <a:solidFill>
                <a:srgbClr val="FF0000"/>
              </a:solidFill>
              <a:effectLst/>
              <a:latin typeface="Garamond" panose="02020404030301010803" pitchFamily="18" charset="0"/>
              <a:ea typeface="Calibri" panose="020F0502020204030204" pitchFamily="34" charset="0"/>
            </a:endParaRPr>
          </a:p>
          <a:p>
            <a:pPr marL="0" marR="0" indent="0">
              <a:lnSpc>
                <a:spcPct val="115000"/>
              </a:lnSpc>
              <a:spcBef>
                <a:spcPts val="0"/>
              </a:spcBef>
              <a:spcAft>
                <a:spcPts val="1000"/>
              </a:spcAft>
              <a:buNone/>
            </a:pPr>
            <a:r>
              <a:rPr lang="es-419" sz="2400">
                <a:effectLst/>
                <a:latin typeface="Garamond" panose="02020404030301010803" pitchFamily="18" charset="0"/>
                <a:ea typeface="Garamond" panose="02020404030301010803" pitchFamily="18" charset="0"/>
                <a:cs typeface="Garamond" panose="02020404030301010803" pitchFamily="18" charset="0"/>
              </a:rPr>
              <a:t>Es un requisito que los padrinos y madrinas hagan una solicitud por lo menos de 60 a 90 días antes de la fecha propuesta para la visita y someterse a una revisión de antecedentes (esto es una verificación de que no existe ningún antecedente penal y sirve como instrumento para evaluar si una persona podrá viajar con Unbound).</a:t>
            </a:r>
            <a:endParaRPr lang="es-419" sz="2400" u="sng">
              <a:solidFill>
                <a:srgbClr val="FF0000"/>
              </a:solidFill>
              <a:effectLst/>
              <a:latin typeface="Garamond" panose="02020404030301010803" pitchFamily="18" charset="0"/>
              <a:ea typeface="Calibri" panose="020F0502020204030204" pitchFamily="34" charset="0"/>
            </a:endParaRPr>
          </a:p>
          <a:p>
            <a:pPr marL="0" indent="0">
              <a:lnSpc>
                <a:spcPct val="115000"/>
              </a:lnSpc>
              <a:spcBef>
                <a:spcPts val="0"/>
              </a:spcBef>
              <a:spcAft>
                <a:spcPts val="1000"/>
              </a:spcAft>
              <a:buNone/>
            </a:pPr>
            <a:endParaRPr lang="en-US" sz="20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16CA26-90F7-00BF-B753-8BFC3770A5A5}"/>
              </a:ext>
            </a:extLst>
          </p:cNvPr>
          <p:cNvSpPr txBox="1"/>
          <p:nvPr/>
        </p:nvSpPr>
        <p:spPr>
          <a:xfrm>
            <a:off x="8871423" y="-1"/>
            <a:ext cx="3330102" cy="461665"/>
          </a:xfrm>
          <a:prstGeom prst="rect">
            <a:avLst/>
          </a:prstGeom>
          <a:solidFill>
            <a:srgbClr val="769D7F"/>
          </a:solidFill>
        </p:spPr>
        <p:txBody>
          <a:bodyPr wrap="square" rtlCol="0">
            <a:spAutoFit/>
          </a:bodyPr>
          <a:lstStyle/>
          <a:p>
            <a:pPr algn="ctr">
              <a:spcBef>
                <a:spcPts val="1200"/>
              </a:spcBef>
              <a:spcAft>
                <a:spcPts val="1200"/>
              </a:spcAft>
            </a:pPr>
            <a:r>
              <a:rPr lang="es-AR" sz="2400" b="1">
                <a:solidFill>
                  <a:schemeClr val="bg1"/>
                </a:solidFill>
                <a:latin typeface="Centaur" panose="02030504050205020304" pitchFamily="18" charset="0"/>
              </a:rPr>
              <a:t>Apadrinamiento</a:t>
            </a:r>
          </a:p>
        </p:txBody>
      </p:sp>
    </p:spTree>
    <p:extLst>
      <p:ext uri="{BB962C8B-B14F-4D97-AF65-F5344CB8AC3E}">
        <p14:creationId xmlns:p14="http://schemas.microsoft.com/office/powerpoint/2010/main" val="561568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5ABAA-1D6B-F892-9785-D0163AA13A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059E62-25BA-1C18-051C-0F7F1D6025A6}"/>
              </a:ext>
            </a:extLst>
          </p:cNvPr>
          <p:cNvSpPr>
            <a:spLocks noGrp="1"/>
          </p:cNvSpPr>
          <p:nvPr>
            <p:ph type="title"/>
          </p:nvPr>
        </p:nvSpPr>
        <p:spPr>
          <a:xfrm>
            <a:off x="495299" y="152400"/>
            <a:ext cx="10858501" cy="1143000"/>
          </a:xfrm>
        </p:spPr>
        <p:txBody>
          <a:bodyPr>
            <a:noAutofit/>
          </a:bodyPr>
          <a:lstStyle/>
          <a:p>
            <a:pPr algn="l">
              <a:lnSpc>
                <a:spcPct val="115000"/>
              </a:lnSpc>
              <a:spcBef>
                <a:spcPts val="0"/>
              </a:spcBef>
            </a:pPr>
            <a:r>
              <a:rPr lang="es-419" sz="3200" b="1">
                <a:effectLst/>
                <a:latin typeface="Garamond" panose="02020404030301010803" pitchFamily="18" charset="0"/>
                <a:ea typeface="Calibri" panose="020F0502020204030204" pitchFamily="34" charset="0"/>
                <a:cs typeface="Times New Roman" panose="02020603050405020304" pitchFamily="18" charset="0"/>
              </a:rPr>
              <a:t>6.4.5.3 Posibles participantes de una Visita Individual</a:t>
            </a:r>
            <a:endParaRPr lang="en-US" sz="5400" b="1">
              <a:latin typeface="Centaur"/>
            </a:endParaRPr>
          </a:p>
        </p:txBody>
      </p:sp>
      <p:sp>
        <p:nvSpPr>
          <p:cNvPr id="3" name="Content Placeholder 2">
            <a:extLst>
              <a:ext uri="{FF2B5EF4-FFF2-40B4-BE49-F238E27FC236}">
                <a16:creationId xmlns:a16="http://schemas.microsoft.com/office/drawing/2014/main" id="{0BCB4DB7-34E0-6E29-990F-5A7A8D9BF64A}"/>
              </a:ext>
            </a:extLst>
          </p:cNvPr>
          <p:cNvSpPr>
            <a:spLocks noGrp="1"/>
          </p:cNvSpPr>
          <p:nvPr>
            <p:ph idx="1"/>
          </p:nvPr>
        </p:nvSpPr>
        <p:spPr>
          <a:xfrm>
            <a:off x="495299" y="1219200"/>
            <a:ext cx="11125200" cy="5334000"/>
          </a:xfrm>
        </p:spPr>
        <p:txBody>
          <a:bodyPr vert="horz" lIns="91440" tIns="45720" rIns="91440" bIns="45720" rtlCol="0" anchor="t">
            <a:normAutofit/>
          </a:bodyPr>
          <a:lstStyle/>
          <a:p>
            <a:pPr marL="0" marR="0" indent="0">
              <a:lnSpc>
                <a:spcPct val="115000"/>
              </a:lnSpc>
              <a:spcBef>
                <a:spcPts val="0"/>
              </a:spcBef>
              <a:spcAft>
                <a:spcPts val="1000"/>
              </a:spcAft>
              <a:buNone/>
            </a:pPr>
            <a:r>
              <a:rPr lang="es-419" sz="2400" b="1" i="1">
                <a:solidFill>
                  <a:srgbClr val="000000"/>
                </a:solidFill>
                <a:effectLst/>
                <a:highlight>
                  <a:srgbClr val="FFFF00"/>
                </a:highlight>
                <a:latin typeface="Garamond" panose="02020404030301010803" pitchFamily="18" charset="0"/>
                <a:ea typeface="Calibri" panose="020F0502020204030204" pitchFamily="34" charset="0"/>
              </a:rPr>
              <a:t>Motivo de la revisión:</a:t>
            </a:r>
            <a:r>
              <a:rPr lang="es-419" sz="2400" i="1">
                <a:solidFill>
                  <a:srgbClr val="000000"/>
                </a:solidFill>
                <a:effectLst/>
                <a:highlight>
                  <a:srgbClr val="FFFF00"/>
                </a:highlight>
                <a:latin typeface="Garamond" panose="02020404030301010803" pitchFamily="18" charset="0"/>
                <a:ea typeface="Calibri" panose="020F0502020204030204" pitchFamily="34" charset="0"/>
              </a:rPr>
              <a:t> </a:t>
            </a:r>
            <a:r>
              <a:rPr lang="es-419" sz="2400" i="1">
                <a:solidFill>
                  <a:srgbClr val="000000"/>
                </a:solidFill>
                <a:highlight>
                  <a:srgbClr val="FFFF00"/>
                </a:highlight>
                <a:latin typeface="Times New Roman" panose="02020603050405020304" pitchFamily="18" charset="0"/>
                <a:ea typeface="Calibri" panose="020F0502020204030204" pitchFamily="34" charset="0"/>
              </a:rPr>
              <a:t>Clarificación de la política existente </a:t>
            </a:r>
          </a:p>
          <a:p>
            <a:pPr marL="0" marR="0" indent="0">
              <a:lnSpc>
                <a:spcPct val="115000"/>
              </a:lnSpc>
              <a:spcBef>
                <a:spcPts val="0"/>
              </a:spcBef>
              <a:spcAft>
                <a:spcPts val="1000"/>
              </a:spcAft>
              <a:buNone/>
            </a:pPr>
            <a:endParaRPr lang="es-419" sz="2400" i="1">
              <a:solidFill>
                <a:srgbClr val="000000"/>
              </a:solidFill>
              <a:highlight>
                <a:srgbClr val="FFFF00"/>
              </a:highlight>
              <a:latin typeface="Times New Roman" panose="02020603050405020304" pitchFamily="18" charset="0"/>
              <a:ea typeface="Calibri" panose="020F0502020204030204" pitchFamily="34" charset="0"/>
              <a:cs typeface="Arial" panose="020B0604020202020204" pitchFamily="34" charset="0"/>
            </a:endParaRPr>
          </a:p>
          <a:p>
            <a:pPr marL="0" marR="0" indent="0">
              <a:lnSpc>
                <a:spcPct val="115000"/>
              </a:lnSpc>
              <a:spcBef>
                <a:spcPts val="0"/>
              </a:spcBef>
              <a:spcAft>
                <a:spcPts val="1000"/>
              </a:spcAft>
              <a:buNone/>
            </a:pPr>
            <a:r>
              <a:rPr lang="es-ES" sz="2400">
                <a:latin typeface="Centaur" panose="02030504050205020304" pitchFamily="18" charset="0"/>
                <a:ea typeface="Calibri" panose="020F0502020204030204" pitchFamily="34" charset="0"/>
                <a:cs typeface="Arial" panose="020B0604020202020204" pitchFamily="34" charset="0"/>
              </a:rPr>
              <a:t>Solo los visitantes aprobados deben poder participar en una visita. Notifique a los coordinadores de ISV por correo electrónico o </a:t>
            </a:r>
            <a:r>
              <a:rPr lang="es-ES" sz="2400" err="1">
                <a:latin typeface="Centaur" panose="02030504050205020304" pitchFamily="18" charset="0"/>
                <a:ea typeface="Calibri" panose="020F0502020204030204" pitchFamily="34" charset="0"/>
                <a:cs typeface="Arial" panose="020B0604020202020204" pitchFamily="34" charset="0"/>
              </a:rPr>
              <a:t>whatsapp</a:t>
            </a:r>
            <a:r>
              <a:rPr lang="es-ES" sz="2400">
                <a:latin typeface="Centaur" panose="02030504050205020304" pitchFamily="18" charset="0"/>
                <a:ea typeface="Calibri" panose="020F0502020204030204" pitchFamily="34" charset="0"/>
                <a:cs typeface="Arial" panose="020B0604020202020204" pitchFamily="34" charset="0"/>
              </a:rPr>
              <a:t> si se lleva a un visitante no aprobado a la ubicación del ISV.</a:t>
            </a:r>
            <a:endParaRPr lang="en-US" sz="2400">
              <a:latin typeface="Centaur" panose="02030504050205020304" pitchFamily="18" charset="0"/>
              <a:ea typeface="Calibri" panose="020F0502020204030204" pitchFamily="34" charset="0"/>
              <a:cs typeface="Arial" panose="020B0604020202020204" pitchFamily="34" charset="0"/>
            </a:endParaRPr>
          </a:p>
          <a:p>
            <a:pPr marL="0" indent="0">
              <a:lnSpc>
                <a:spcPct val="115000"/>
              </a:lnSpc>
              <a:spcBef>
                <a:spcPts val="0"/>
              </a:spcBef>
              <a:spcAft>
                <a:spcPts val="1000"/>
              </a:spcAft>
              <a:buNone/>
            </a:pPr>
            <a:endParaRPr lang="en-US" sz="2000">
              <a:solidFill>
                <a:srgbClr val="000000"/>
              </a:solidFill>
              <a:latin typeface="Centaur" panose="020305040502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584F16A8-9D23-1664-8B45-AFEA4E316A36}"/>
              </a:ext>
            </a:extLst>
          </p:cNvPr>
          <p:cNvSpPr txBox="1"/>
          <p:nvPr/>
        </p:nvSpPr>
        <p:spPr>
          <a:xfrm>
            <a:off x="8871423" y="-1"/>
            <a:ext cx="3330102" cy="461665"/>
          </a:xfrm>
          <a:prstGeom prst="rect">
            <a:avLst/>
          </a:prstGeom>
          <a:solidFill>
            <a:srgbClr val="769D7F"/>
          </a:solidFill>
        </p:spPr>
        <p:txBody>
          <a:bodyPr wrap="square" rtlCol="0">
            <a:spAutoFit/>
          </a:bodyPr>
          <a:lstStyle/>
          <a:p>
            <a:pPr algn="ctr">
              <a:spcBef>
                <a:spcPts val="1200"/>
              </a:spcBef>
              <a:spcAft>
                <a:spcPts val="1200"/>
              </a:spcAft>
            </a:pPr>
            <a:r>
              <a:rPr lang="es-AR" sz="2400" b="1">
                <a:solidFill>
                  <a:schemeClr val="bg1"/>
                </a:solidFill>
                <a:latin typeface="Centaur" panose="02030504050205020304" pitchFamily="18" charset="0"/>
              </a:rPr>
              <a:t>Apadrinamiento</a:t>
            </a:r>
          </a:p>
        </p:txBody>
      </p:sp>
    </p:spTree>
    <p:extLst>
      <p:ext uri="{BB962C8B-B14F-4D97-AF65-F5344CB8AC3E}">
        <p14:creationId xmlns:p14="http://schemas.microsoft.com/office/powerpoint/2010/main" val="31647257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08962da-7e49-417d-bf2d-aa1fd0f9a02e" xsi:nil="true"/>
    <lcf76f155ced4ddcb4097134ff3c332f xmlns="a3e79b0f-2e5c-44f3-86ca-a129381f5310">
      <Terms xmlns="http://schemas.microsoft.com/office/infopath/2007/PartnerControls"/>
    </lcf76f155ced4ddcb4097134ff3c332f>
    <SharedWithUsers xmlns="908962da-7e49-417d-bf2d-aa1fd0f9a02e">
      <UserInfo>
        <DisplayName>Unbound BI Members</DisplayName>
        <AccountId>367</AccountId>
        <AccountType/>
      </UserInfo>
      <UserInfo>
        <DisplayName>Rey Sampaga</DisplayName>
        <AccountId>43</AccountId>
        <AccountType/>
      </UserInfo>
      <UserInfo>
        <DisplayName>Samantha Downs</DisplayName>
        <AccountId>109</AccountId>
        <AccountType/>
      </UserInfo>
      <UserInfo>
        <DisplayName>Ellen Edgar</DisplayName>
        <AccountId>26</AccountId>
        <AccountType/>
      </UserInfo>
      <UserInfo>
        <DisplayName>Melissa Velazquez</DisplayName>
        <AccountId>12</AccountId>
        <AccountType/>
      </UserInfo>
      <UserInfo>
        <DisplayName>Diego Restrepo</DisplayName>
        <AccountId>30</AccountId>
        <AccountType/>
      </UserInfo>
      <UserInfo>
        <DisplayName>Daniel Pearson</DisplayName>
        <AccountId>16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310E12F4EF4F2499C202FED89557D5F" ma:contentTypeVersion="18" ma:contentTypeDescription="Create a new document." ma:contentTypeScope="" ma:versionID="fa97be3e599267613827195cf4576b8c">
  <xsd:schema xmlns:xsd="http://www.w3.org/2001/XMLSchema" xmlns:xs="http://www.w3.org/2001/XMLSchema" xmlns:p="http://schemas.microsoft.com/office/2006/metadata/properties" xmlns:ns2="a3e79b0f-2e5c-44f3-86ca-a129381f5310" xmlns:ns3="908962da-7e49-417d-bf2d-aa1fd0f9a02e" targetNamespace="http://schemas.microsoft.com/office/2006/metadata/properties" ma:root="true" ma:fieldsID="b8e9b21d56a76ca3b7d247f111b65a3e" ns2:_="" ns3:_="">
    <xsd:import namespace="a3e79b0f-2e5c-44f3-86ca-a129381f5310"/>
    <xsd:import namespace="908962da-7e49-417d-bf2d-aa1fd0f9a02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lcf76f155ced4ddcb4097134ff3c332f" minOccurs="0"/>
                <xsd:element ref="ns3:TaxCatchAll"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e79b0f-2e5c-44f3-86ca-a129381f53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aeb1c5d-f832-4922-9156-cbe6eafe467d"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8962da-7e49-417d-bf2d-aa1fd0f9a02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9e9e937-b60f-4f11-ba74-411a3f172958}" ma:internalName="TaxCatchAll" ma:showField="CatchAllData" ma:web="908962da-7e49-417d-bf2d-aa1fd0f9a0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1B3165-A288-468A-B89F-6A0EA68DD9A4}">
  <ds:schemaRefs>
    <ds:schemaRef ds:uri="908962da-7e49-417d-bf2d-aa1fd0f9a02e"/>
    <ds:schemaRef ds:uri="a3e79b0f-2e5c-44f3-86ca-a129381f531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DA4294B-1E5F-4A45-B585-CED2F73935D5}">
  <ds:schemaRefs>
    <ds:schemaRef ds:uri="908962da-7e49-417d-bf2d-aa1fd0f9a02e"/>
    <ds:schemaRef ds:uri="a3e79b0f-2e5c-44f3-86ca-a129381f531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ABED896-D96A-41B3-812D-A6CB622BCA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28</Slides>
  <Notes>17</Notes>
  <HiddenSlides>0</HiddenSlide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2.2.4 Composición de la Junta Directiva</vt:lpstr>
      <vt:lpstr>4.2.7 Beca para Desarrollo Profesional Henry Perez</vt:lpstr>
      <vt:lpstr>5.4.2.3 Un miembro apadrinado por hogar</vt:lpstr>
      <vt:lpstr>5.2.5 Participación Activa</vt:lpstr>
      <vt:lpstr>6.2.1 Comunicación entre Padrinos/Madrinas y Personal del Proyecto</vt:lpstr>
      <vt:lpstr>6.4.3 Cronología Estándar de ISV</vt:lpstr>
      <vt:lpstr>6.4.5.3 Posibles participantes de una Visita Individual</vt:lpstr>
      <vt:lpstr>6.4.5.5  Sitio de una ISV</vt:lpstr>
      <vt:lpstr>6.4.5.7 Duración de la visita</vt:lpstr>
      <vt:lpstr>PowerPoint Presentation</vt:lpstr>
      <vt:lpstr>3.2.2 Donaciones de Padrinos Recibidas Directamente por el Proyecto</vt:lpstr>
      <vt:lpstr>4.2.3.1 Caja Chica</vt:lpstr>
      <vt:lpstr>7.3 Autorizaciones</vt:lpstr>
      <vt:lpstr>7.6.2 Custodia de Documentación</vt:lpstr>
      <vt:lpstr>7.7 Manual financiero local</vt:lpstr>
      <vt:lpstr>PowerPoint Presentation</vt:lpstr>
      <vt:lpstr>2.4 Procesamiento en la sede central de Unbound</vt:lpstr>
      <vt:lpstr>3.4.2 Requisitos para el contenido</vt:lpstr>
      <vt:lpstr>6.2.2 Jóvenes en cambio de padrino</vt:lpstr>
      <vt:lpstr>PowerPoint Presentation</vt:lpstr>
      <vt:lpstr>2.3.1  Plan de servicio comunitario individual</vt:lpstr>
      <vt:lpstr>5.7 Reporte Anual – Pagina 2</vt:lpstr>
      <vt:lpstr>PowerPoint Presentation</vt:lpstr>
      <vt:lpstr>1.4.1  Fondo de Reserva</vt:lpstr>
      <vt:lpstr>4.1  Linea de tiempo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Pearson</dc:creator>
  <cp:revision>1</cp:revision>
  <dcterms:created xsi:type="dcterms:W3CDTF">2020-12-21T20:51:58Z</dcterms:created>
  <dcterms:modified xsi:type="dcterms:W3CDTF">2025-02-11T13:19:18Z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0x0101009310E12F4EF4F2499C202FED89557D5F</vt:lpwstr>
  </property>
  <property fmtid="{D5CDD505-2E9C-101B-9397-08002B2CF9AE}" pid="3" name="MediaServiceImageTags">
    <vt:lpwstr/>
  </property>
</Properties>
</file>