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33"/>
  </p:notesMasterIdLst>
  <p:sldIdLst>
    <p:sldId id="418" r:id="rId5"/>
    <p:sldId id="407" r:id="rId6"/>
    <p:sldId id="382" r:id="rId7"/>
    <p:sldId id="419" r:id="rId8"/>
    <p:sldId id="434" r:id="rId9"/>
    <p:sldId id="421" r:id="rId10"/>
    <p:sldId id="422" r:id="rId11"/>
    <p:sldId id="424" r:id="rId12"/>
    <p:sldId id="425" r:id="rId13"/>
    <p:sldId id="426" r:id="rId14"/>
    <p:sldId id="427" r:id="rId15"/>
    <p:sldId id="408" r:id="rId16"/>
    <p:sldId id="363" r:id="rId17"/>
    <p:sldId id="401" r:id="rId18"/>
    <p:sldId id="361" r:id="rId19"/>
    <p:sldId id="429" r:id="rId20"/>
    <p:sldId id="428" r:id="rId21"/>
    <p:sldId id="409" r:id="rId22"/>
    <p:sldId id="404" r:id="rId23"/>
    <p:sldId id="405" r:id="rId24"/>
    <p:sldId id="406" r:id="rId25"/>
    <p:sldId id="433" r:id="rId26"/>
    <p:sldId id="411" r:id="rId27"/>
    <p:sldId id="415" r:id="rId28"/>
    <p:sldId id="430" r:id="rId29"/>
    <p:sldId id="431" r:id="rId30"/>
    <p:sldId id="432" r:id="rId31"/>
    <p:sldId id="34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A854"/>
    <a:srgbClr val="182952"/>
    <a:srgbClr val="2AB0B7"/>
    <a:srgbClr val="F05A50"/>
    <a:srgbClr val="769D7F"/>
    <a:srgbClr val="BDB919"/>
    <a:srgbClr val="7B2B29"/>
    <a:srgbClr val="746B34"/>
    <a:srgbClr val="558ED5"/>
    <a:srgbClr val="CECE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51FD86-C139-69C9-B8A0-C8987DC77D84}" v="6" dt="2025-02-10T19:02:43.650"/>
    <p1510:client id="{4DB7DB93-4F0A-486F-98F8-B099294D819C}" v="2" dt="2025-02-10T19:11:27.070"/>
    <p1510:client id="{5850C752-1CE8-467E-955C-0F8FB180A960}" v="2" dt="2025-02-10T17:21:56.925"/>
    <p1510:client id="{85B7554B-8A94-4F62-A080-D7F1BAB66CC2}" v="4" dt="2025-02-10T19:01:42.676"/>
    <p1510:client id="{9F89D075-47F8-49C3-A458-BDA0F93D74B8}" v="23" dt="2025-02-10T19:12:32.2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Pearson" userId="72e1c3a8-cc60-4ee2-b2f8-868c232f7ec8" providerId="ADAL" clId="{9F89D075-47F8-49C3-A458-BDA0F93D74B8}"/>
    <pc:docChg chg="modSld">
      <pc:chgData name="Daniel Pearson" userId="72e1c3a8-cc60-4ee2-b2f8-868c232f7ec8" providerId="ADAL" clId="{9F89D075-47F8-49C3-A458-BDA0F93D74B8}" dt="2025-02-10T19:12:32.247" v="22" actId="20577"/>
      <pc:docMkLst>
        <pc:docMk/>
      </pc:docMkLst>
      <pc:sldChg chg="modSp mod">
        <pc:chgData name="Daniel Pearson" userId="72e1c3a8-cc60-4ee2-b2f8-868c232f7ec8" providerId="ADAL" clId="{9F89D075-47F8-49C3-A458-BDA0F93D74B8}" dt="2025-02-10T19:03:49.450" v="0" actId="1076"/>
        <pc:sldMkLst>
          <pc:docMk/>
          <pc:sldMk cId="1652119373" sldId="418"/>
        </pc:sldMkLst>
        <pc:spChg chg="mod">
          <ac:chgData name="Daniel Pearson" userId="72e1c3a8-cc60-4ee2-b2f8-868c232f7ec8" providerId="ADAL" clId="{9F89D075-47F8-49C3-A458-BDA0F93D74B8}" dt="2025-02-10T19:03:49.450" v="0" actId="1076"/>
          <ac:spMkLst>
            <pc:docMk/>
            <pc:sldMk cId="1652119373" sldId="418"/>
            <ac:spMk id="4" creationId="{00000000-0000-0000-0000-000000000000}"/>
          </ac:spMkLst>
        </pc:spChg>
      </pc:sldChg>
      <pc:sldChg chg="modSp mod">
        <pc:chgData name="Daniel Pearson" userId="72e1c3a8-cc60-4ee2-b2f8-868c232f7ec8" providerId="ADAL" clId="{9F89D075-47F8-49C3-A458-BDA0F93D74B8}" dt="2025-02-10T19:12:32.247" v="22" actId="20577"/>
        <pc:sldMkLst>
          <pc:docMk/>
          <pc:sldMk cId="1601027958" sldId="422"/>
        </pc:sldMkLst>
        <pc:spChg chg="mod">
          <ac:chgData name="Daniel Pearson" userId="72e1c3a8-cc60-4ee2-b2f8-868c232f7ec8" providerId="ADAL" clId="{9F89D075-47F8-49C3-A458-BDA0F93D74B8}" dt="2025-02-10T19:12:32.247" v="22" actId="20577"/>
          <ac:spMkLst>
            <pc:docMk/>
            <pc:sldMk cId="1601027958" sldId="422"/>
            <ac:spMk id="3" creationId="{0ED4F408-3C77-C795-BF80-5D3CE1433425}"/>
          </ac:spMkLst>
        </pc:spChg>
      </pc:sldChg>
    </pc:docChg>
  </pc:docChgLst>
  <pc:docChgLst>
    <pc:chgData name="Daniel Pearson" userId="S::danp@unbound.org::72e1c3a8-cc60-4ee2-b2f8-868c232f7ec8" providerId="AD" clId="Web-{85B7554B-8A94-4F62-A080-D7F1BAB66CC2}"/>
    <pc:docChg chg="modSld">
      <pc:chgData name="Daniel Pearson" userId="S::danp@unbound.org::72e1c3a8-cc60-4ee2-b2f8-868c232f7ec8" providerId="AD" clId="Web-{85B7554B-8A94-4F62-A080-D7F1BAB66CC2}" dt="2025-02-10T19:01:42.676" v="3" actId="20577"/>
      <pc:docMkLst>
        <pc:docMk/>
      </pc:docMkLst>
      <pc:sldChg chg="modSp">
        <pc:chgData name="Daniel Pearson" userId="S::danp@unbound.org::72e1c3a8-cc60-4ee2-b2f8-868c232f7ec8" providerId="AD" clId="Web-{85B7554B-8A94-4F62-A080-D7F1BAB66CC2}" dt="2025-02-10T19:01:42.676" v="3" actId="20577"/>
        <pc:sldMkLst>
          <pc:docMk/>
          <pc:sldMk cId="1652119373" sldId="418"/>
        </pc:sldMkLst>
        <pc:spChg chg="mod">
          <ac:chgData name="Daniel Pearson" userId="S::danp@unbound.org::72e1c3a8-cc60-4ee2-b2f8-868c232f7ec8" providerId="AD" clId="Web-{85B7554B-8A94-4F62-A080-D7F1BAB66CC2}" dt="2025-02-10T19:01:42.676" v="3" actId="20577"/>
          <ac:spMkLst>
            <pc:docMk/>
            <pc:sldMk cId="1652119373" sldId="418"/>
            <ac:spMk id="4" creationId="{00000000-0000-0000-0000-000000000000}"/>
          </ac:spMkLst>
        </pc:spChg>
      </pc:sldChg>
    </pc:docChg>
  </pc:docChgLst>
  <pc:docChgLst>
    <pc:chgData name="Daniel Pearson" userId="S::danp@unbound.org::72e1c3a8-cc60-4ee2-b2f8-868c232f7ec8" providerId="AD" clId="Web-{4DB7DB93-4F0A-486F-98F8-B099294D819C}"/>
    <pc:docChg chg="modSld">
      <pc:chgData name="Daniel Pearson" userId="S::danp@unbound.org::72e1c3a8-cc60-4ee2-b2f8-868c232f7ec8" providerId="AD" clId="Web-{4DB7DB93-4F0A-486F-98F8-B099294D819C}" dt="2025-02-10T19:11:27.070" v="2" actId="20577"/>
      <pc:docMkLst>
        <pc:docMk/>
      </pc:docMkLst>
      <pc:sldChg chg="modSp">
        <pc:chgData name="Daniel Pearson" userId="S::danp@unbound.org::72e1c3a8-cc60-4ee2-b2f8-868c232f7ec8" providerId="AD" clId="Web-{4DB7DB93-4F0A-486F-98F8-B099294D819C}" dt="2025-02-10T19:11:27.070" v="2" actId="20577"/>
        <pc:sldMkLst>
          <pc:docMk/>
          <pc:sldMk cId="1601027958" sldId="422"/>
        </pc:sldMkLst>
        <pc:spChg chg="mod">
          <ac:chgData name="Daniel Pearson" userId="S::danp@unbound.org::72e1c3a8-cc60-4ee2-b2f8-868c232f7ec8" providerId="AD" clId="Web-{4DB7DB93-4F0A-486F-98F8-B099294D819C}" dt="2025-02-10T19:11:27.070" v="2" actId="20577"/>
          <ac:spMkLst>
            <pc:docMk/>
            <pc:sldMk cId="1601027958" sldId="422"/>
            <ac:spMk id="3" creationId="{0ED4F408-3C77-C795-BF80-5D3CE1433425}"/>
          </ac:spMkLst>
        </pc:spChg>
      </pc:sldChg>
    </pc:docChg>
  </pc:docChgLst>
  <pc:docChgLst>
    <pc:chgData name="Daniel Pearson" userId="S::danp@unbound.org::72e1c3a8-cc60-4ee2-b2f8-868c232f7ec8" providerId="AD" clId="Web-{3251FD86-C139-69C9-B8A0-C8987DC77D84}"/>
    <pc:docChg chg="modSld">
      <pc:chgData name="Daniel Pearson" userId="S::danp@unbound.org::72e1c3a8-cc60-4ee2-b2f8-868c232f7ec8" providerId="AD" clId="Web-{3251FD86-C139-69C9-B8A0-C8987DC77D84}" dt="2025-02-10T19:02:43.650" v="5" actId="14100"/>
      <pc:docMkLst>
        <pc:docMk/>
      </pc:docMkLst>
      <pc:sldChg chg="modSp">
        <pc:chgData name="Daniel Pearson" userId="S::danp@unbound.org::72e1c3a8-cc60-4ee2-b2f8-868c232f7ec8" providerId="AD" clId="Web-{3251FD86-C139-69C9-B8A0-C8987DC77D84}" dt="2025-02-10T19:02:43.650" v="5" actId="14100"/>
        <pc:sldMkLst>
          <pc:docMk/>
          <pc:sldMk cId="1652119373" sldId="418"/>
        </pc:sldMkLst>
        <pc:spChg chg="mod">
          <ac:chgData name="Daniel Pearson" userId="S::danp@unbound.org::72e1c3a8-cc60-4ee2-b2f8-868c232f7ec8" providerId="AD" clId="Web-{3251FD86-C139-69C9-B8A0-C8987DC77D84}" dt="2025-02-10T19:02:43.650" v="5" actId="14100"/>
          <ac:spMkLst>
            <pc:docMk/>
            <pc:sldMk cId="1652119373" sldId="418"/>
            <ac:spMk id="4" creationId="{00000000-0000-0000-0000-000000000000}"/>
          </ac:spMkLst>
        </pc:spChg>
      </pc:sldChg>
    </pc:docChg>
  </pc:docChgLst>
  <pc:docChgLst>
    <pc:chgData name="Maybell Siebert" userId="78ffc447-ea24-4986-bd71-c54be5d6ab88" providerId="ADAL" clId="{5850C752-1CE8-467E-955C-0F8FB180A960}"/>
    <pc:docChg chg="modSld">
      <pc:chgData name="Maybell Siebert" userId="78ffc447-ea24-4986-bd71-c54be5d6ab88" providerId="ADAL" clId="{5850C752-1CE8-467E-955C-0F8FB180A960}" dt="2025-02-10T17:21:56.926" v="1" actId="20577"/>
      <pc:docMkLst>
        <pc:docMk/>
      </pc:docMkLst>
      <pc:sldChg chg="modSp mod">
        <pc:chgData name="Maybell Siebert" userId="78ffc447-ea24-4986-bd71-c54be5d6ab88" providerId="ADAL" clId="{5850C752-1CE8-467E-955C-0F8FB180A960}" dt="2025-02-10T17:21:56.926" v="1" actId="20577"/>
        <pc:sldMkLst>
          <pc:docMk/>
          <pc:sldMk cId="2939833175" sldId="411"/>
        </pc:sldMkLst>
        <pc:spChg chg="mod">
          <ac:chgData name="Maybell Siebert" userId="78ffc447-ea24-4986-bd71-c54be5d6ab88" providerId="ADAL" clId="{5850C752-1CE8-467E-955C-0F8FB180A960}" dt="2025-02-10T17:21:56.926" v="1" actId="20577"/>
          <ac:spMkLst>
            <pc:docMk/>
            <pc:sldMk cId="2939833175" sldId="411"/>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DE48E-23E0-4352-BA82-5EB11E299497}"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EB4C5-B3AA-45D4-85A6-6E8AE461CCF9}" type="slidenum">
              <a:rPr lang="en-US" smtClean="0"/>
              <a:t>‹#›</a:t>
            </a:fld>
            <a:endParaRPr lang="en-US"/>
          </a:p>
        </p:txBody>
      </p:sp>
    </p:spTree>
    <p:extLst>
      <p:ext uri="{BB962C8B-B14F-4D97-AF65-F5344CB8AC3E}">
        <p14:creationId xmlns:p14="http://schemas.microsoft.com/office/powerpoint/2010/main" val="289335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F1BE6-FDBF-304F-B676-E9106B65A8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206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0F425-7381-F312-AEA5-84329D904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F5212-82D7-6C16-0FC2-90C5318A90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AD2F7-8A8B-1AA4-DDFC-1167C87F68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FCEC55-94D1-9C84-A59A-FF79C558C14C}"/>
              </a:ext>
            </a:extLst>
          </p:cNvPr>
          <p:cNvSpPr>
            <a:spLocks noGrp="1"/>
          </p:cNvSpPr>
          <p:nvPr>
            <p:ph type="sldNum" sz="quarter" idx="5"/>
          </p:nvPr>
        </p:nvSpPr>
        <p:spPr/>
        <p:txBody>
          <a:bodyPr/>
          <a:lstStyle/>
          <a:p>
            <a:fld id="{C29EB4C5-B3AA-45D4-85A6-6E8AE461CCF9}" type="slidenum">
              <a:rPr lang="en-US" smtClean="0"/>
              <a:t>11</a:t>
            </a:fld>
            <a:endParaRPr lang="en-US"/>
          </a:p>
        </p:txBody>
      </p:sp>
    </p:spTree>
    <p:extLst>
      <p:ext uri="{BB962C8B-B14F-4D97-AF65-F5344CB8AC3E}">
        <p14:creationId xmlns:p14="http://schemas.microsoft.com/office/powerpoint/2010/main" val="2303463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19</a:t>
            </a:fld>
            <a:endParaRPr lang="en-US"/>
          </a:p>
        </p:txBody>
      </p:sp>
    </p:spTree>
    <p:extLst>
      <p:ext uri="{BB962C8B-B14F-4D97-AF65-F5344CB8AC3E}">
        <p14:creationId xmlns:p14="http://schemas.microsoft.com/office/powerpoint/2010/main" val="137660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20</a:t>
            </a:fld>
            <a:endParaRPr lang="en-US"/>
          </a:p>
        </p:txBody>
      </p:sp>
    </p:spTree>
    <p:extLst>
      <p:ext uri="{BB962C8B-B14F-4D97-AF65-F5344CB8AC3E}">
        <p14:creationId xmlns:p14="http://schemas.microsoft.com/office/powerpoint/2010/main" val="2324162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21</a:t>
            </a:fld>
            <a:endParaRPr lang="en-US"/>
          </a:p>
        </p:txBody>
      </p:sp>
    </p:spTree>
    <p:extLst>
      <p:ext uri="{BB962C8B-B14F-4D97-AF65-F5344CB8AC3E}">
        <p14:creationId xmlns:p14="http://schemas.microsoft.com/office/powerpoint/2010/main" val="2513846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23</a:t>
            </a:fld>
            <a:endParaRPr lang="en-US"/>
          </a:p>
        </p:txBody>
      </p:sp>
    </p:spTree>
    <p:extLst>
      <p:ext uri="{BB962C8B-B14F-4D97-AF65-F5344CB8AC3E}">
        <p14:creationId xmlns:p14="http://schemas.microsoft.com/office/powerpoint/2010/main" val="3373741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24</a:t>
            </a:fld>
            <a:endParaRPr lang="en-US"/>
          </a:p>
        </p:txBody>
      </p:sp>
    </p:spTree>
    <p:extLst>
      <p:ext uri="{BB962C8B-B14F-4D97-AF65-F5344CB8AC3E}">
        <p14:creationId xmlns:p14="http://schemas.microsoft.com/office/powerpoint/2010/main" val="429106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5FF3-8F64-9B04-C01D-F41AF76E8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690C6-CA22-44E2-1D24-0624882D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F6099-97DB-FAF8-4118-A00C190447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50F1F1-6AFC-D11E-232D-B4A18BF46429}"/>
              </a:ext>
            </a:extLst>
          </p:cNvPr>
          <p:cNvSpPr>
            <a:spLocks noGrp="1"/>
          </p:cNvSpPr>
          <p:nvPr>
            <p:ph type="sldNum" sz="quarter" idx="5"/>
          </p:nvPr>
        </p:nvSpPr>
        <p:spPr/>
        <p:txBody>
          <a:bodyPr/>
          <a:lstStyle/>
          <a:p>
            <a:fld id="{C29EB4C5-B3AA-45D4-85A6-6E8AE461CCF9}" type="slidenum">
              <a:rPr lang="en-US" smtClean="0"/>
              <a:t>26</a:t>
            </a:fld>
            <a:endParaRPr lang="en-US"/>
          </a:p>
        </p:txBody>
      </p:sp>
    </p:spTree>
    <p:extLst>
      <p:ext uri="{BB962C8B-B14F-4D97-AF65-F5344CB8AC3E}">
        <p14:creationId xmlns:p14="http://schemas.microsoft.com/office/powerpoint/2010/main" val="3320017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159ED-A6F5-4CB1-1824-056BE898B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B3327-4043-78E2-F0DA-800283963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E08DB-1DFB-62FE-5BA8-836470EE68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EE37E1-29CF-EB68-C5B6-05F9A1882D22}"/>
              </a:ext>
            </a:extLst>
          </p:cNvPr>
          <p:cNvSpPr>
            <a:spLocks noGrp="1"/>
          </p:cNvSpPr>
          <p:nvPr>
            <p:ph type="sldNum" sz="quarter" idx="5"/>
          </p:nvPr>
        </p:nvSpPr>
        <p:spPr/>
        <p:txBody>
          <a:bodyPr/>
          <a:lstStyle/>
          <a:p>
            <a:fld id="{C29EB4C5-B3AA-45D4-85A6-6E8AE461CCF9}" type="slidenum">
              <a:rPr lang="en-US" smtClean="0"/>
              <a:t>27</a:t>
            </a:fld>
            <a:endParaRPr lang="en-US"/>
          </a:p>
        </p:txBody>
      </p:sp>
    </p:spTree>
    <p:extLst>
      <p:ext uri="{BB962C8B-B14F-4D97-AF65-F5344CB8AC3E}">
        <p14:creationId xmlns:p14="http://schemas.microsoft.com/office/powerpoint/2010/main" val="729895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3</a:t>
            </a:fld>
            <a:endParaRPr lang="en-US"/>
          </a:p>
        </p:txBody>
      </p:sp>
    </p:spTree>
    <p:extLst>
      <p:ext uri="{BB962C8B-B14F-4D97-AF65-F5344CB8AC3E}">
        <p14:creationId xmlns:p14="http://schemas.microsoft.com/office/powerpoint/2010/main" val="3305836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FC97A-056E-FA70-E6EB-38B5C775B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63BE0-48A3-8FCA-1847-0135BBD5A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F69EB-15B7-BBCA-DEE1-996562C5CB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7F06E5-625E-54C5-53A7-4E0009F7D89B}"/>
              </a:ext>
            </a:extLst>
          </p:cNvPr>
          <p:cNvSpPr>
            <a:spLocks noGrp="1"/>
          </p:cNvSpPr>
          <p:nvPr>
            <p:ph type="sldNum" sz="quarter" idx="5"/>
          </p:nvPr>
        </p:nvSpPr>
        <p:spPr/>
        <p:txBody>
          <a:bodyPr/>
          <a:lstStyle/>
          <a:p>
            <a:fld id="{C29EB4C5-B3AA-45D4-85A6-6E8AE461CCF9}" type="slidenum">
              <a:rPr lang="en-US" smtClean="0"/>
              <a:t>4</a:t>
            </a:fld>
            <a:endParaRPr lang="en-US"/>
          </a:p>
        </p:txBody>
      </p:sp>
    </p:spTree>
    <p:extLst>
      <p:ext uri="{BB962C8B-B14F-4D97-AF65-F5344CB8AC3E}">
        <p14:creationId xmlns:p14="http://schemas.microsoft.com/office/powerpoint/2010/main" val="3836417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8B394-92AD-5E62-5C5A-143FC9C60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0587D-5AD7-075A-3758-304EA40D7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908DC-ED6C-54D3-9172-17D7A1EFBC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A7CFDC-2A3F-0BAB-805B-85C783B749A5}"/>
              </a:ext>
            </a:extLst>
          </p:cNvPr>
          <p:cNvSpPr>
            <a:spLocks noGrp="1"/>
          </p:cNvSpPr>
          <p:nvPr>
            <p:ph type="sldNum" sz="quarter" idx="5"/>
          </p:nvPr>
        </p:nvSpPr>
        <p:spPr/>
        <p:txBody>
          <a:bodyPr/>
          <a:lstStyle/>
          <a:p>
            <a:fld id="{C29EB4C5-B3AA-45D4-85A6-6E8AE461CCF9}" type="slidenum">
              <a:rPr lang="en-US" smtClean="0"/>
              <a:t>5</a:t>
            </a:fld>
            <a:endParaRPr lang="en-US"/>
          </a:p>
        </p:txBody>
      </p:sp>
    </p:spTree>
    <p:extLst>
      <p:ext uri="{BB962C8B-B14F-4D97-AF65-F5344CB8AC3E}">
        <p14:creationId xmlns:p14="http://schemas.microsoft.com/office/powerpoint/2010/main" val="3162933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760D2-9D6E-B2BC-9AE3-A750407BDD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71539-6D0A-25D0-7DB9-9A920E2AE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1672D-BB04-8A3F-BC2F-299F88FAA5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2EE4DB-43E9-9BBB-FB6C-BEF124DD8E57}"/>
              </a:ext>
            </a:extLst>
          </p:cNvPr>
          <p:cNvSpPr>
            <a:spLocks noGrp="1"/>
          </p:cNvSpPr>
          <p:nvPr>
            <p:ph type="sldNum" sz="quarter" idx="5"/>
          </p:nvPr>
        </p:nvSpPr>
        <p:spPr/>
        <p:txBody>
          <a:bodyPr/>
          <a:lstStyle/>
          <a:p>
            <a:fld id="{C29EB4C5-B3AA-45D4-85A6-6E8AE461CCF9}" type="slidenum">
              <a:rPr lang="en-US" smtClean="0"/>
              <a:t>6</a:t>
            </a:fld>
            <a:endParaRPr lang="en-US"/>
          </a:p>
        </p:txBody>
      </p:sp>
    </p:spTree>
    <p:extLst>
      <p:ext uri="{BB962C8B-B14F-4D97-AF65-F5344CB8AC3E}">
        <p14:creationId xmlns:p14="http://schemas.microsoft.com/office/powerpoint/2010/main" val="227412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16F7C-8BB3-45AC-6217-F22DC4CF0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14296-8AF1-90C7-0C76-F1EF1C5E55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70587-1A44-200F-8686-F91B6ABEE4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7DBA5F-0FC2-E3C5-7431-985246AF027F}"/>
              </a:ext>
            </a:extLst>
          </p:cNvPr>
          <p:cNvSpPr>
            <a:spLocks noGrp="1"/>
          </p:cNvSpPr>
          <p:nvPr>
            <p:ph type="sldNum" sz="quarter" idx="5"/>
          </p:nvPr>
        </p:nvSpPr>
        <p:spPr/>
        <p:txBody>
          <a:bodyPr/>
          <a:lstStyle/>
          <a:p>
            <a:fld id="{C29EB4C5-B3AA-45D4-85A6-6E8AE461CCF9}" type="slidenum">
              <a:rPr lang="en-US" smtClean="0"/>
              <a:t>7</a:t>
            </a:fld>
            <a:endParaRPr lang="en-US"/>
          </a:p>
        </p:txBody>
      </p:sp>
    </p:spTree>
    <p:extLst>
      <p:ext uri="{BB962C8B-B14F-4D97-AF65-F5344CB8AC3E}">
        <p14:creationId xmlns:p14="http://schemas.microsoft.com/office/powerpoint/2010/main" val="2954942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E51F8-A358-24F4-47DD-C46258DCD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F0D9B-8F41-028A-91F6-688797CCD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B51B6F-FE2B-C432-D008-FA98CC98B0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8D44A4-07FF-FD39-272E-CE8877B30CEC}"/>
              </a:ext>
            </a:extLst>
          </p:cNvPr>
          <p:cNvSpPr>
            <a:spLocks noGrp="1"/>
          </p:cNvSpPr>
          <p:nvPr>
            <p:ph type="sldNum" sz="quarter" idx="5"/>
          </p:nvPr>
        </p:nvSpPr>
        <p:spPr/>
        <p:txBody>
          <a:bodyPr/>
          <a:lstStyle/>
          <a:p>
            <a:fld id="{C29EB4C5-B3AA-45D4-85A6-6E8AE461CCF9}" type="slidenum">
              <a:rPr lang="en-US" smtClean="0"/>
              <a:t>8</a:t>
            </a:fld>
            <a:endParaRPr lang="en-US"/>
          </a:p>
        </p:txBody>
      </p:sp>
    </p:spTree>
    <p:extLst>
      <p:ext uri="{BB962C8B-B14F-4D97-AF65-F5344CB8AC3E}">
        <p14:creationId xmlns:p14="http://schemas.microsoft.com/office/powerpoint/2010/main" val="3554469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4D1C4-8F5E-AA02-E6D2-EBDCF0488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1A605-6BC8-E7BD-F784-0002719F6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E0508-2334-3585-C40F-6E8BA1ADEC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E2A666-7597-B6EE-CCDC-F0E34B2D1052}"/>
              </a:ext>
            </a:extLst>
          </p:cNvPr>
          <p:cNvSpPr>
            <a:spLocks noGrp="1"/>
          </p:cNvSpPr>
          <p:nvPr>
            <p:ph type="sldNum" sz="quarter" idx="5"/>
          </p:nvPr>
        </p:nvSpPr>
        <p:spPr/>
        <p:txBody>
          <a:bodyPr/>
          <a:lstStyle/>
          <a:p>
            <a:fld id="{C29EB4C5-B3AA-45D4-85A6-6E8AE461CCF9}" type="slidenum">
              <a:rPr lang="en-US" smtClean="0"/>
              <a:t>9</a:t>
            </a:fld>
            <a:endParaRPr lang="en-US"/>
          </a:p>
        </p:txBody>
      </p:sp>
    </p:spTree>
    <p:extLst>
      <p:ext uri="{BB962C8B-B14F-4D97-AF65-F5344CB8AC3E}">
        <p14:creationId xmlns:p14="http://schemas.microsoft.com/office/powerpoint/2010/main" val="3911426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3C52B-6CFF-4DAA-2EA3-0DBCFA52D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24EB8-71B5-4318-1008-F57D2755D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F4E9B-56A0-26CC-3AB7-5472FB0977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32FE8F-53F1-C915-053D-4480787ED90B}"/>
              </a:ext>
            </a:extLst>
          </p:cNvPr>
          <p:cNvSpPr>
            <a:spLocks noGrp="1"/>
          </p:cNvSpPr>
          <p:nvPr>
            <p:ph type="sldNum" sz="quarter" idx="5"/>
          </p:nvPr>
        </p:nvSpPr>
        <p:spPr/>
        <p:txBody>
          <a:bodyPr/>
          <a:lstStyle/>
          <a:p>
            <a:fld id="{C29EB4C5-B3AA-45D4-85A6-6E8AE461CCF9}" type="slidenum">
              <a:rPr lang="en-US" smtClean="0"/>
              <a:t>10</a:t>
            </a:fld>
            <a:endParaRPr lang="en-US"/>
          </a:p>
        </p:txBody>
      </p:sp>
    </p:spTree>
    <p:extLst>
      <p:ext uri="{BB962C8B-B14F-4D97-AF65-F5344CB8AC3E}">
        <p14:creationId xmlns:p14="http://schemas.microsoft.com/office/powerpoint/2010/main" val="3168507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F19A1-2076-40CF-8CB3-4652086B622D}"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75118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135753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137570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Unbound Navy">
    <p:bg>
      <p:bgPr>
        <a:solidFill>
          <a:schemeClr val="accent2"/>
        </a:solidFill>
        <a:effectLst/>
      </p:bgPr>
    </p:bg>
    <p:spTree>
      <p:nvGrpSpPr>
        <p:cNvPr id="1" name=""/>
        <p:cNvGrpSpPr/>
        <p:nvPr/>
      </p:nvGrpSpPr>
      <p:grpSpPr>
        <a:xfrm>
          <a:off x="0" y="0"/>
          <a:ext cx="0" cy="0"/>
          <a:chOff x="0" y="0"/>
          <a:chExt cx="0" cy="0"/>
        </a:xfrm>
      </p:grpSpPr>
      <p:sp>
        <p:nvSpPr>
          <p:cNvPr id="3" name="Text Placeholder 11"/>
          <p:cNvSpPr>
            <a:spLocks noGrp="1"/>
          </p:cNvSpPr>
          <p:nvPr>
            <p:ph type="body" sz="quarter" idx="10" hasCustomPrompt="1"/>
          </p:nvPr>
        </p:nvSpPr>
        <p:spPr>
          <a:xfrm>
            <a:off x="596700" y="2091796"/>
            <a:ext cx="10998603" cy="2456014"/>
          </a:xfrm>
          <a:prstGeom prst="rect">
            <a:avLst/>
          </a:prstGeom>
        </p:spPr>
        <p:txBody>
          <a:bodyPr vert="horz"/>
          <a:lstStyle>
            <a:lvl1pPr marL="0" indent="0" algn="ctr">
              <a:lnSpc>
                <a:spcPct val="60000"/>
              </a:lnSpc>
              <a:buNone/>
              <a:defRPr sz="10000" b="1">
                <a:solidFill>
                  <a:schemeClr val="bg1"/>
                </a:solidFill>
                <a:latin typeface="+mj-lt"/>
              </a:defRPr>
            </a:lvl1pPr>
          </a:lstStyle>
          <a:p>
            <a:pPr lvl="0"/>
            <a:r>
              <a:rPr lang="en-US"/>
              <a:t>SECTION</a:t>
            </a:r>
          </a:p>
          <a:p>
            <a:pPr lvl="0"/>
            <a:r>
              <a:rPr lang="en-US"/>
              <a:t>HEADING</a:t>
            </a:r>
          </a:p>
        </p:txBody>
      </p:sp>
      <p:pic>
        <p:nvPicPr>
          <p:cNvPr id="4" name="Picture 3" descr="Unbound_horizontal_brandmark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6777" y="6074833"/>
            <a:ext cx="2261512" cy="534298"/>
          </a:xfrm>
          <a:prstGeom prst="rect">
            <a:avLst/>
          </a:prstGeom>
        </p:spPr>
      </p:pic>
    </p:spTree>
    <p:extLst>
      <p:ext uri="{BB962C8B-B14F-4D97-AF65-F5344CB8AC3E}">
        <p14:creationId xmlns:p14="http://schemas.microsoft.com/office/powerpoint/2010/main" val="131572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3377952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F19A1-2076-40CF-8CB3-4652086B622D}"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580017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F19A1-2076-40CF-8CB3-4652086B622D}"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228061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F19A1-2076-40CF-8CB3-4652086B622D}"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10697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F19A1-2076-40CF-8CB3-4652086B622D}" type="datetimeFigureOut">
              <a:rPr lang="en-US" smtClean="0"/>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90598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F19A1-2076-40CF-8CB3-4652086B622D}" type="datetimeFigureOut">
              <a:rPr lang="en-US" smtClean="0"/>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166672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F19A1-2076-40CF-8CB3-4652086B622D}"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224399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F19A1-2076-40CF-8CB3-4652086B622D}"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94705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F19A1-2076-40CF-8CB3-4652086B622D}" type="datetimeFigureOut">
              <a:rPr lang="en-US" smtClean="0"/>
              <a:t>2/10/2025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2E318-B0AD-4521-872A-302F224BF699}" type="slidenum">
              <a:rPr lang="en-US" smtClean="0"/>
              <a:t>‹#›</a:t>
            </a:fld>
            <a:endParaRPr lang="en-US"/>
          </a:p>
        </p:txBody>
      </p:sp>
    </p:spTree>
    <p:extLst>
      <p:ext uri="{BB962C8B-B14F-4D97-AF65-F5344CB8AC3E}">
        <p14:creationId xmlns:p14="http://schemas.microsoft.com/office/powerpoint/2010/main" val="1559197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women standing on a road&#10;&#10;Description automatically generated">
            <a:extLst>
              <a:ext uri="{FF2B5EF4-FFF2-40B4-BE49-F238E27FC236}">
                <a16:creationId xmlns:a16="http://schemas.microsoft.com/office/drawing/2014/main" id="{5CA251B5-CF53-4891-DFA5-B9758048D6D9}"/>
              </a:ext>
            </a:extLst>
          </p:cNvPr>
          <p:cNvPicPr>
            <a:picLocks noChangeAspect="1"/>
          </p:cNvPicPr>
          <p:nvPr/>
        </p:nvPicPr>
        <p:blipFill>
          <a:blip r:embed="rId3" cstate="print">
            <a:extLst>
              <a:ext uri="{28A0092B-C50C-407E-A947-70E740481C1C}">
                <a14:useLocalDpi xmlns:a14="http://schemas.microsoft.com/office/drawing/2010/main" val="0"/>
              </a:ext>
            </a:extLst>
          </a:blip>
          <a:srcRect t="7703" b="7788"/>
          <a:stretch/>
        </p:blipFill>
        <p:spPr>
          <a:xfrm>
            <a:off x="0" y="0"/>
            <a:ext cx="12192000" cy="6858000"/>
          </a:xfrm>
          <a:prstGeom prst="rect">
            <a:avLst/>
          </a:prstGeom>
        </p:spPr>
      </p:pic>
      <p:sp>
        <p:nvSpPr>
          <p:cNvPr id="4" name="Text Placeholder 3"/>
          <p:cNvSpPr txBox="1">
            <a:spLocks/>
          </p:cNvSpPr>
          <p:nvPr/>
        </p:nvSpPr>
        <p:spPr>
          <a:xfrm>
            <a:off x="0" y="4947018"/>
            <a:ext cx="5167936" cy="1511665"/>
          </a:xfrm>
          <a:prstGeom prst="rect">
            <a:avLst/>
          </a:prstGeom>
          <a:solidFill>
            <a:srgbClr val="F05A50">
              <a:alpha val="67000"/>
            </a:srgbClr>
          </a:solidFill>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ts val="1200"/>
              </a:spcBef>
              <a:defRPr/>
            </a:pPr>
            <a:r>
              <a:rPr lang="en-US" sz="3600">
                <a:solidFill>
                  <a:prstClr val="white"/>
                </a:solidFill>
                <a:latin typeface="Calibri Light"/>
                <a:ea typeface="Calibri Light"/>
                <a:cs typeface="Calibri Light"/>
              </a:rPr>
              <a:t>Welcome!</a:t>
            </a:r>
          </a:p>
          <a:p>
            <a:pPr algn="ctr">
              <a:spcBef>
                <a:spcPts val="1200"/>
              </a:spcBef>
              <a:defRPr/>
            </a:pPr>
            <a:r>
              <a:rPr lang="en-US" sz="2800">
                <a:solidFill>
                  <a:prstClr val="white"/>
                </a:solidFill>
                <a:latin typeface="Calibri Light"/>
                <a:ea typeface="Calibri Light"/>
                <a:cs typeface="Calibri Light"/>
              </a:rPr>
              <a:t>We will begin in a few minutes</a:t>
            </a:r>
          </a:p>
        </p:txBody>
      </p:sp>
      <p:sp>
        <p:nvSpPr>
          <p:cNvPr id="8" name="Text Placeholder 7">
            <a:extLst>
              <a:ext uri="{FF2B5EF4-FFF2-40B4-BE49-F238E27FC236}">
                <a16:creationId xmlns:a16="http://schemas.microsoft.com/office/drawing/2014/main" id="{B027AF65-CCE0-843B-D8AC-377D9CBC932C}"/>
              </a:ext>
            </a:extLst>
          </p:cNvPr>
          <p:cNvSpPr>
            <a:spLocks noGrp="1"/>
          </p:cNvSpPr>
          <p:nvPr>
            <p:ph type="body" sz="quarter" idx="10"/>
          </p:nvPr>
        </p:nvSpPr>
        <p:spPr>
          <a:xfrm>
            <a:off x="-37045" y="-2821"/>
            <a:ext cx="12247040" cy="1252887"/>
          </a:xfrm>
          <a:solidFill>
            <a:srgbClr val="E0A854"/>
          </a:solidFill>
        </p:spPr>
        <p:txBody>
          <a:bodyPr>
            <a:normAutofit/>
          </a:bodyPr>
          <a:lstStyle/>
          <a:p>
            <a:pPr>
              <a:lnSpc>
                <a:spcPct val="100000"/>
              </a:lnSpc>
            </a:pPr>
            <a:r>
              <a:rPr lang="en-US" sz="7200" b="0">
                <a:latin typeface="Calibri Light" panose="020F0302020204030204" pitchFamily="34" charset="0"/>
                <a:cs typeface="Calibri Light" panose="020F0302020204030204" pitchFamily="34" charset="0"/>
              </a:rPr>
              <a:t>2025 Manual revisions</a:t>
            </a:r>
          </a:p>
        </p:txBody>
      </p:sp>
      <p:pic>
        <p:nvPicPr>
          <p:cNvPr id="9" name="Picture 8">
            <a:extLst>
              <a:ext uri="{FF2B5EF4-FFF2-40B4-BE49-F238E27FC236}">
                <a16:creationId xmlns:a16="http://schemas.microsoft.com/office/drawing/2014/main" id="{D33704A6-0FE1-B422-2304-F5008A1E6A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7500" y="4947018"/>
            <a:ext cx="1600199" cy="1756420"/>
          </a:xfrm>
          <a:prstGeom prst="rect">
            <a:avLst/>
          </a:prstGeom>
        </p:spPr>
      </p:pic>
    </p:spTree>
    <p:extLst>
      <p:ext uri="{BB962C8B-B14F-4D97-AF65-F5344CB8AC3E}">
        <p14:creationId xmlns:p14="http://schemas.microsoft.com/office/powerpoint/2010/main" val="165211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12033-F19D-4645-94FC-EE8AF7B4B6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19B73D-B288-F6F5-56AC-9A7407D338FB}"/>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6.4.5.5 Location of an ISV</a:t>
            </a:r>
            <a:endParaRPr lang="en-US" sz="3800">
              <a:latin typeface="Centaur"/>
            </a:endParaRPr>
          </a:p>
        </p:txBody>
      </p:sp>
      <p:sp>
        <p:nvSpPr>
          <p:cNvPr id="3" name="Content Placeholder 2">
            <a:extLst>
              <a:ext uri="{FF2B5EF4-FFF2-40B4-BE49-F238E27FC236}">
                <a16:creationId xmlns:a16="http://schemas.microsoft.com/office/drawing/2014/main" id="{86B89233-DCA8-FD96-0ADB-F93F725F0CC8}"/>
              </a:ext>
            </a:extLst>
          </p:cNvPr>
          <p:cNvSpPr>
            <a:spLocks noGrp="1"/>
          </p:cNvSpPr>
          <p:nvPr>
            <p:ph idx="1"/>
          </p:nvPr>
        </p:nvSpPr>
        <p:spPr>
          <a:xfrm>
            <a:off x="495299" y="1219200"/>
            <a:ext cx="11125200" cy="5334000"/>
          </a:xfrm>
        </p:spPr>
        <p:txBody>
          <a:bodyPr vert="horz" lIns="91440" tIns="45720" rIns="91440" bIns="45720" rtlCol="0" anchor="t">
            <a:normAutofit/>
          </a:bodyPr>
          <a:lstStyle/>
          <a:p>
            <a:pPr marL="0" marR="0" indent="0">
              <a:spcBef>
                <a:spcPts val="0"/>
              </a:spcBef>
              <a:spcAft>
                <a:spcPts val="0"/>
              </a:spcAft>
              <a:buNone/>
            </a:pPr>
            <a:r>
              <a:rPr lang="en-US" sz="22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To require an ISV location</a:t>
            </a:r>
            <a:r>
              <a:rPr lang="en-US" sz="2200" i="1">
                <a:effectLst/>
                <a:latin typeface="Garamond" panose="02020404030301010803" pitchFamily="18" charset="0"/>
                <a:ea typeface="Times New Roman" panose="02020603050405020304" pitchFamily="18" charset="0"/>
                <a:cs typeface="Segoe UI" panose="020B0502040204020203" pitchFamily="34" charset="0"/>
              </a:rPr>
              <a:t> </a:t>
            </a:r>
            <a:endParaRPr lang="en-US" sz="22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1000"/>
              </a:spcAft>
              <a:buNone/>
            </a:pPr>
            <a:endParaRPr lang="en-US" sz="2200" u="sng">
              <a:solidFill>
                <a:srgbClr val="FF0000"/>
              </a:solidFill>
              <a:effectLst/>
              <a:latin typeface="Garamond" panose="02020404030301010803" pitchFamily="18" charset="0"/>
              <a:ea typeface="Calibri" panose="020F0502020204030204" pitchFamily="34" charset="0"/>
            </a:endParaRPr>
          </a:p>
          <a:p>
            <a:pPr marL="0" marR="0" indent="0">
              <a:lnSpc>
                <a:spcPct val="115000"/>
              </a:lnSpc>
              <a:spcAft>
                <a:spcPts val="1000"/>
              </a:spcAft>
              <a:buNone/>
            </a:pPr>
            <a:r>
              <a:rPr lang="en-US" sz="2800">
                <a:effectLst/>
                <a:latin typeface="Garamond" panose="02020404030301010803" pitchFamily="18" charset="0"/>
                <a:ea typeface="Garamond" panose="02020404030301010803" pitchFamily="18" charset="0"/>
                <a:cs typeface="Garamond" panose="02020404030301010803" pitchFamily="18" charset="0"/>
              </a:rPr>
              <a:t>ISVs should occur at a local project office. A meal or snack appropriate for the time of the visit should be included in the speed letter response. It is appropriate to go to a nearby restaurant as part of the visit.</a:t>
            </a:r>
          </a:p>
          <a:p>
            <a:pPr marL="0" marR="0" indent="0">
              <a:lnSpc>
                <a:spcPct val="115000"/>
              </a:lnSpc>
              <a:spcAft>
                <a:spcPts val="1000"/>
              </a:spcAft>
              <a:buNone/>
            </a:pPr>
            <a:r>
              <a:rPr lang="en-US" sz="2800">
                <a:effectLst/>
                <a:latin typeface="Garamond" panose="02020404030301010803" pitchFamily="18" charset="0"/>
                <a:ea typeface="Garamond" panose="02020404030301010803" pitchFamily="18" charset="0"/>
                <a:cs typeface="Garamond" panose="02020404030301010803" pitchFamily="18" charset="0"/>
              </a:rPr>
              <a:t>It is not permitted that the visit take place at a hotel or sponsor’s place of lodging. </a:t>
            </a: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956AC24D-062E-5DE5-BA0F-A9F5E1B49E03}"/>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Sponsorship</a:t>
            </a:r>
          </a:p>
        </p:txBody>
      </p:sp>
    </p:spTree>
    <p:extLst>
      <p:ext uri="{BB962C8B-B14F-4D97-AF65-F5344CB8AC3E}">
        <p14:creationId xmlns:p14="http://schemas.microsoft.com/office/powerpoint/2010/main" val="1006771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F9B33-1DAD-A928-5931-24FC399867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732B6-79AB-ECFD-C94F-1A8089A9BAA3}"/>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6.4.5.7 Length of visit</a:t>
            </a:r>
            <a:endParaRPr lang="en-US" sz="3800">
              <a:latin typeface="Centaur"/>
            </a:endParaRPr>
          </a:p>
        </p:txBody>
      </p:sp>
      <p:sp>
        <p:nvSpPr>
          <p:cNvPr id="3" name="Content Placeholder 2">
            <a:extLst>
              <a:ext uri="{FF2B5EF4-FFF2-40B4-BE49-F238E27FC236}">
                <a16:creationId xmlns:a16="http://schemas.microsoft.com/office/drawing/2014/main" id="{49BFEB87-8922-83B1-180A-8B992C73BA5C}"/>
              </a:ext>
            </a:extLst>
          </p:cNvPr>
          <p:cNvSpPr>
            <a:spLocks noGrp="1"/>
          </p:cNvSpPr>
          <p:nvPr>
            <p:ph idx="1"/>
          </p:nvPr>
        </p:nvSpPr>
        <p:spPr>
          <a:xfrm>
            <a:off x="495299" y="1219200"/>
            <a:ext cx="11125200" cy="5334000"/>
          </a:xfrm>
        </p:spPr>
        <p:txBody>
          <a:bodyPr vert="horz" lIns="91440" tIns="45720" rIns="91440" bIns="45720" rtlCol="0" anchor="t">
            <a:normAutofit/>
          </a:bodyPr>
          <a:lstStyle/>
          <a:p>
            <a:pPr marL="0" marR="0" indent="0">
              <a:spcBef>
                <a:spcPts val="0"/>
              </a:spcBef>
              <a:spcAft>
                <a:spcPts val="0"/>
              </a:spcAft>
              <a:buNone/>
            </a:pPr>
            <a:r>
              <a:rPr lang="en-US" sz="22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To clarify the appropriate timing &amp; length of an ISV</a:t>
            </a:r>
            <a:endParaRPr lang="en-US" sz="22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1000"/>
              </a:spcAft>
              <a:buNone/>
            </a:pPr>
            <a:endParaRPr lang="en-US" sz="2200" u="sng">
              <a:solidFill>
                <a:srgbClr val="FF0000"/>
              </a:solidFill>
              <a:effectLst/>
              <a:latin typeface="Garamond" panose="02020404030301010803" pitchFamily="18" charset="0"/>
              <a:ea typeface="Calibri" panose="020F0502020204030204" pitchFamily="34" charset="0"/>
            </a:endParaRPr>
          </a:p>
          <a:p>
            <a:pPr marL="0" marR="0" indent="0">
              <a:lnSpc>
                <a:spcPct val="115000"/>
              </a:lnSpc>
              <a:spcAft>
                <a:spcPts val="1000"/>
              </a:spcAft>
              <a:buNone/>
            </a:pPr>
            <a:r>
              <a:rPr lang="en-US" sz="2400">
                <a:effectLst/>
                <a:latin typeface="Garamond" panose="02020404030301010803" pitchFamily="18" charset="0"/>
                <a:ea typeface="Garamond" panose="02020404030301010803" pitchFamily="18" charset="0"/>
                <a:cs typeface="Garamond" panose="02020404030301010803" pitchFamily="18" charset="0"/>
              </a:rPr>
              <a:t>We recommend that visits start no earlier than 9am local time and are no longer than 6 hours.</a:t>
            </a: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0C99C360-9B67-647B-2680-0A80C82538FB}"/>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Sponsorship</a:t>
            </a:r>
          </a:p>
        </p:txBody>
      </p:sp>
    </p:spTree>
    <p:extLst>
      <p:ext uri="{BB962C8B-B14F-4D97-AF65-F5344CB8AC3E}">
        <p14:creationId xmlns:p14="http://schemas.microsoft.com/office/powerpoint/2010/main" val="2104710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a pink shirt&#10;&#10;Description automatically generated">
            <a:extLst>
              <a:ext uri="{FF2B5EF4-FFF2-40B4-BE49-F238E27FC236}">
                <a16:creationId xmlns:a16="http://schemas.microsoft.com/office/drawing/2014/main" id="{D367374B-0616-0A23-23B7-C5E526649DFD}"/>
              </a:ext>
            </a:extLst>
          </p:cNvPr>
          <p:cNvPicPr>
            <a:picLocks noChangeAspect="1"/>
          </p:cNvPicPr>
          <p:nvPr/>
        </p:nvPicPr>
        <p:blipFill>
          <a:blip r:embed="rId2" cstate="print">
            <a:extLst>
              <a:ext uri="{28A0092B-C50C-407E-A947-70E740481C1C}">
                <a14:useLocalDpi xmlns:a14="http://schemas.microsoft.com/office/drawing/2010/main" val="0"/>
              </a:ext>
            </a:extLst>
          </a:blip>
          <a:srcRect t="10127" b="6329"/>
          <a:stretch/>
        </p:blipFill>
        <p:spPr>
          <a:xfrm>
            <a:off x="-121228" y="0"/>
            <a:ext cx="12313228" cy="6858000"/>
          </a:xfrm>
          <a:prstGeom prst="rect">
            <a:avLst/>
          </a:prstGeom>
        </p:spPr>
      </p:pic>
      <p:sp>
        <p:nvSpPr>
          <p:cNvPr id="6" name="TextBox 5"/>
          <p:cNvSpPr txBox="1"/>
          <p:nvPr/>
        </p:nvSpPr>
        <p:spPr>
          <a:xfrm>
            <a:off x="1622649" y="5181600"/>
            <a:ext cx="9165009" cy="866775"/>
          </a:xfrm>
          <a:prstGeom prst="rect">
            <a:avLst/>
          </a:prstGeom>
          <a:solidFill>
            <a:srgbClr val="182952">
              <a:alpha val="85000"/>
            </a:srgbClr>
          </a:solidFill>
        </p:spPr>
        <p:txBody>
          <a:bodyPr vert="horz" lIns="91440" tIns="45720" rIns="91440" bIns="45720" rtlCol="0" anchor="ctr">
            <a:normAutofit/>
          </a:bodyPr>
          <a:lstStyle/>
          <a:p>
            <a:pPr algn="ctr">
              <a:lnSpc>
                <a:spcPct val="90000"/>
              </a:lnSpc>
              <a:spcBef>
                <a:spcPct val="0"/>
              </a:spcBef>
              <a:spcAft>
                <a:spcPts val="2400"/>
              </a:spcAft>
            </a:pPr>
            <a:r>
              <a:rPr lang="en-US" sz="4000">
                <a:solidFill>
                  <a:srgbClr val="FFFFFF"/>
                </a:solidFill>
                <a:latin typeface="+mj-lt"/>
                <a:ea typeface="+mj-ea"/>
                <a:cs typeface="+mj-cs"/>
              </a:rPr>
              <a:t> Financial Policies Manual</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2948935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8" y="152400"/>
            <a:ext cx="10668000" cy="1143000"/>
          </a:xfrm>
        </p:spPr>
        <p:txBody>
          <a:bodyPr>
            <a:noAutofit/>
          </a:bodyPr>
          <a:lstStyle/>
          <a:p>
            <a:pPr algn="l">
              <a:lnSpc>
                <a:spcPct val="115000"/>
              </a:lnSpc>
              <a:spcBef>
                <a:spcPts val="0"/>
              </a:spcBef>
            </a:pPr>
            <a:r>
              <a:rPr lang="en-US" sz="3400" b="1">
                <a:latin typeface="Centaur"/>
                <a:ea typeface="Calibri"/>
              </a:rPr>
              <a:t>3.2.2 Donations from a sponsor received by project office</a:t>
            </a:r>
            <a:endParaRPr lang="en-US" sz="3400" b="1">
              <a:latin typeface="Centaur"/>
            </a:endParaRPr>
          </a:p>
        </p:txBody>
      </p:sp>
      <p:sp>
        <p:nvSpPr>
          <p:cNvPr id="3" name="Content Placeholder 2"/>
          <p:cNvSpPr>
            <a:spLocks noGrp="1"/>
          </p:cNvSpPr>
          <p:nvPr>
            <p:ph idx="1"/>
          </p:nvPr>
        </p:nvSpPr>
        <p:spPr>
          <a:xfrm>
            <a:off x="310896" y="1100831"/>
            <a:ext cx="11558016" cy="5757169"/>
          </a:xfrm>
        </p:spPr>
        <p:txBody>
          <a:bodyPr vert="horz" lIns="91440" tIns="45720" rIns="91440" bIns="45720" rtlCol="0" anchor="t">
            <a:noAutofit/>
          </a:bodyPr>
          <a:lstStyle/>
          <a:p>
            <a:pPr marL="0" marR="0" indent="0">
              <a:spcBef>
                <a:spcPts val="0"/>
              </a:spcBef>
              <a:spcAft>
                <a:spcPts val="0"/>
              </a:spcAft>
              <a:buNone/>
            </a:pPr>
            <a:r>
              <a:rPr lang="en-US" sz="28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a:t>
            </a:r>
            <a:r>
              <a:rPr lang="en-US" sz="2800" i="1">
                <a:highlight>
                  <a:srgbClr val="FFFF00"/>
                </a:highlight>
                <a:latin typeface="Garamond" panose="02020404030301010803" pitchFamily="18" charset="0"/>
                <a:ea typeface="Times New Roman" panose="02020603050405020304" pitchFamily="18" charset="0"/>
                <a:cs typeface="Segoe UI" panose="020B0502040204020203" pitchFamily="34" charset="0"/>
              </a:rPr>
              <a:t>To remove requirement that c</a:t>
            </a:r>
            <a:r>
              <a:rPr lang="en-US" sz="28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hecks</a:t>
            </a:r>
            <a:r>
              <a:rPr lang="en-US" sz="2800" i="1">
                <a:highlight>
                  <a:srgbClr val="FFFF00"/>
                </a:highlight>
                <a:latin typeface="Garamond" panose="02020404030301010803" pitchFamily="18" charset="0"/>
                <a:ea typeface="Times New Roman" panose="02020603050405020304" pitchFamily="18" charset="0"/>
                <a:cs typeface="Segoe UI" panose="020B0502040204020203" pitchFamily="34" charset="0"/>
              </a:rPr>
              <a:t> be sent to Unbound headquarters</a:t>
            </a:r>
            <a:endParaRPr lang="en-US" sz="28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 </a:t>
            </a:r>
            <a:endParaRPr lang="en-US" sz="2400">
              <a:effectLst/>
              <a:latin typeface="Times New Roman" panose="02020603050405020304" pitchFamily="18" charset="0"/>
              <a:ea typeface="Times New Roman" panose="02020603050405020304" pitchFamily="18" charset="0"/>
            </a:endParaRPr>
          </a:p>
          <a:p>
            <a:pPr marL="342900" marR="0" lvl="0" indent="-342900">
              <a:lnSpc>
                <a:spcPct val="115000"/>
              </a:lnSpc>
              <a:buFont typeface="Symbol" panose="05050102010706020507" pitchFamily="18" charset="2"/>
              <a:buChar char="·"/>
            </a:pPr>
            <a:r>
              <a:rPr lang="en-US" sz="2800" b="1">
                <a:effectLst/>
                <a:latin typeface="Garamond" panose="02020404030301010803" pitchFamily="18" charset="0"/>
                <a:ea typeface="Garamond" panose="02020404030301010803" pitchFamily="18" charset="0"/>
                <a:cs typeface="Garamond" panose="02020404030301010803" pitchFamily="18" charset="0"/>
              </a:rPr>
              <a:t>For checks received, report them on the Portal and destroy them immediately. </a:t>
            </a:r>
            <a:endParaRPr lang="en-US" sz="2800">
              <a:effectLst/>
              <a:latin typeface="Times New Roman" panose="02020603050405020304" pitchFamily="18" charset="0"/>
              <a:ea typeface="Times New Roman" panose="02020603050405020304" pitchFamily="18" charset="0"/>
            </a:endParaRPr>
          </a:p>
          <a:p>
            <a:pPr marL="342900" marR="0" lvl="0" indent="-342900">
              <a:lnSpc>
                <a:spcPct val="115000"/>
              </a:lnSpc>
              <a:buFont typeface="Symbol" panose="05050102010706020507" pitchFamily="18" charset="2"/>
              <a:buChar char="·"/>
            </a:pPr>
            <a:r>
              <a:rPr lang="en-US" sz="2800" b="1">
                <a:effectLst/>
                <a:latin typeface="Garamond" panose="02020404030301010803" pitchFamily="18" charset="0"/>
                <a:ea typeface="Garamond" panose="02020404030301010803" pitchFamily="18" charset="0"/>
                <a:cs typeface="Garamond" panose="02020404030301010803" pitchFamily="18" charset="0"/>
              </a:rPr>
              <a:t>Refer to the correspondence manual for more information on how to register checks in the Portal.</a:t>
            </a:r>
            <a:endParaRPr lang="en-US" sz="28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400" b="1" u="none" strike="noStrike">
                <a:solidFill>
                  <a:srgbClr val="FF0000"/>
                </a:solidFill>
                <a:effectLst/>
                <a:latin typeface="Garamond" panose="02020404030301010803" pitchFamily="18" charset="0"/>
                <a:ea typeface="Calibri" panose="020F0502020204030204" pitchFamily="34" charset="0"/>
              </a:rPr>
              <a:t> </a:t>
            </a:r>
            <a:endParaRPr lang="en-US" sz="1400">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40E901CE-2DD3-68FF-D2A5-0F95AB1E710E}"/>
              </a:ext>
            </a:extLst>
          </p:cNvPr>
          <p:cNvSpPr txBox="1"/>
          <p:nvPr/>
        </p:nvSpPr>
        <p:spPr>
          <a:xfrm>
            <a:off x="8871423" y="-1"/>
            <a:ext cx="3330102" cy="461665"/>
          </a:xfrm>
          <a:prstGeom prst="rect">
            <a:avLst/>
          </a:prstGeom>
          <a:solidFill>
            <a:srgbClr val="182952"/>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Financial Policies</a:t>
            </a:r>
          </a:p>
        </p:txBody>
      </p:sp>
    </p:spTree>
    <p:extLst>
      <p:ext uri="{BB962C8B-B14F-4D97-AF65-F5344CB8AC3E}">
        <p14:creationId xmlns:p14="http://schemas.microsoft.com/office/powerpoint/2010/main" val="3908364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8" y="205679"/>
            <a:ext cx="10668000" cy="1143000"/>
          </a:xfrm>
        </p:spPr>
        <p:txBody>
          <a:bodyPr>
            <a:noAutofit/>
          </a:bodyPr>
          <a:lstStyle/>
          <a:p>
            <a:pPr algn="l">
              <a:lnSpc>
                <a:spcPct val="115000"/>
              </a:lnSpc>
              <a:spcBef>
                <a:spcPts val="0"/>
              </a:spcBef>
            </a:pPr>
            <a:r>
              <a:rPr lang="en-US" sz="3400" b="1">
                <a:latin typeface="Centaur"/>
                <a:ea typeface="Calibri"/>
              </a:rPr>
              <a:t>4.2.3.1 Petty cash</a:t>
            </a:r>
            <a:endParaRPr lang="en-US" sz="3400" b="1">
              <a:latin typeface="Centaur"/>
            </a:endParaRPr>
          </a:p>
        </p:txBody>
      </p:sp>
      <p:sp>
        <p:nvSpPr>
          <p:cNvPr id="3" name="Content Placeholder 2"/>
          <p:cNvSpPr>
            <a:spLocks noGrp="1"/>
          </p:cNvSpPr>
          <p:nvPr>
            <p:ph idx="1"/>
          </p:nvPr>
        </p:nvSpPr>
        <p:spPr>
          <a:xfrm>
            <a:off x="323088" y="1348679"/>
            <a:ext cx="11558016" cy="5686874"/>
          </a:xfrm>
        </p:spPr>
        <p:txBody>
          <a:bodyPr vert="horz" lIns="91440" tIns="45720" rIns="91440" bIns="45720" rtlCol="0" anchor="t">
            <a:noAutofit/>
          </a:bodyPr>
          <a:lstStyle/>
          <a:p>
            <a:pPr marL="0" marR="0" indent="0">
              <a:spcBef>
                <a:spcPts val="0"/>
              </a:spcBef>
              <a:spcAft>
                <a:spcPts val="0"/>
              </a:spcAft>
              <a:buNone/>
            </a:pP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To raise the amount permitted in petty cash expenses and reduce from two required approvals to one approval </a:t>
            </a:r>
            <a:endParaRPr lang="en-US" sz="1200" i="1">
              <a:effectLst/>
              <a:latin typeface="Garamond" panose="02020404030301010803" pitchFamily="18" charset="0"/>
              <a:ea typeface="Times New Roman" panose="02020603050405020304" pitchFamily="18" charset="0"/>
              <a:cs typeface="Segoe UI" panose="020B0502040204020203" pitchFamily="34" charset="0"/>
            </a:endParaRPr>
          </a:p>
          <a:p>
            <a:pPr marL="0" marR="0" indent="0">
              <a:spcBef>
                <a:spcPts val="0"/>
              </a:spcBef>
              <a:spcAft>
                <a:spcPts val="0"/>
              </a:spcAft>
              <a:buNone/>
            </a:pPr>
            <a:endParaRPr lang="en-US" sz="2000">
              <a:effectLst/>
              <a:latin typeface="Garamond" panose="02020404030301010803" pitchFamily="18" charset="0"/>
              <a:ea typeface="Times New Roman" panose="02020603050405020304" pitchFamily="18" charset="0"/>
            </a:endParaRPr>
          </a:p>
          <a:p>
            <a:pPr marL="0" marR="0" indent="0">
              <a:spcBef>
                <a:spcPts val="0"/>
              </a:spcBef>
              <a:spcAft>
                <a:spcPts val="1800"/>
              </a:spcAft>
              <a:buNone/>
            </a:pPr>
            <a:r>
              <a:rPr lang="en-US" sz="2400">
                <a:effectLst/>
                <a:latin typeface="Garamond" panose="02020404030301010803" pitchFamily="18" charset="0"/>
                <a:ea typeface="Times New Roman" panose="02020603050405020304" pitchFamily="18" charset="0"/>
              </a:rPr>
              <a:t>Petty cash refers to a small amount of money held for administrative expenses between USD 20 and USD50; replenished monthly by the amount spent and documented with receipts.  The amount held in the project or subproject offices for petty cash purposes should be capped at USD 300.  </a:t>
            </a:r>
          </a:p>
          <a:p>
            <a:pPr marL="0" marR="0" indent="0">
              <a:lnSpc>
                <a:spcPct val="115000"/>
              </a:lnSpc>
              <a:spcBef>
                <a:spcPts val="0"/>
              </a:spcBef>
              <a:spcAft>
                <a:spcPts val="1800"/>
              </a:spcAft>
              <a:buNone/>
            </a:pPr>
            <a:r>
              <a:rPr lang="en-US" sz="2400">
                <a:effectLst/>
                <a:latin typeface="Garamond" panose="02020404030301010803" pitchFamily="18" charset="0"/>
                <a:ea typeface="Times New Roman" panose="02020603050405020304" pitchFamily="18" charset="0"/>
              </a:rPr>
              <a:t>If a higher cap should be necessary, the project must secure approval from Unbound-Headquarters. Approval should be renewed annually during the budget approval process.    </a:t>
            </a:r>
          </a:p>
          <a:p>
            <a:pPr marL="0" marR="0" indent="0">
              <a:spcBef>
                <a:spcPts val="0"/>
              </a:spcBef>
              <a:spcAft>
                <a:spcPts val="1800"/>
              </a:spcAft>
              <a:buNone/>
            </a:pPr>
            <a:r>
              <a:rPr lang="en-US" sz="2400">
                <a:effectLst/>
                <a:latin typeface="Garamond" panose="02020404030301010803" pitchFamily="18" charset="0"/>
                <a:ea typeface="Times New Roman" panose="02020603050405020304" pitchFamily="18" charset="0"/>
              </a:rPr>
              <a:t>All withdrawals from the petty cash account must be approved by an authorized staff member prior to the withdrawal and tracked in a cash log on a daily basis.  Approved expenses from petty cash are typically intended for administrative purchases.</a:t>
            </a:r>
          </a:p>
          <a:p>
            <a:pPr marL="0" marR="0" indent="0" algn="ctr">
              <a:lnSpc>
                <a:spcPct val="115000"/>
              </a:lnSpc>
              <a:spcBef>
                <a:spcPts val="0"/>
              </a:spcBef>
              <a:spcAft>
                <a:spcPts val="0"/>
              </a:spcAft>
              <a:buNone/>
            </a:pPr>
            <a:endParaRPr lang="en-US" sz="140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AA34A033-3A0C-DF27-4035-B4C30A920C92}"/>
              </a:ext>
            </a:extLst>
          </p:cNvPr>
          <p:cNvSpPr txBox="1"/>
          <p:nvPr/>
        </p:nvSpPr>
        <p:spPr>
          <a:xfrm>
            <a:off x="8871423" y="-1"/>
            <a:ext cx="3330102" cy="461665"/>
          </a:xfrm>
          <a:prstGeom prst="rect">
            <a:avLst/>
          </a:prstGeom>
          <a:solidFill>
            <a:srgbClr val="182952"/>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Financial Policies</a:t>
            </a:r>
          </a:p>
        </p:txBody>
      </p:sp>
    </p:spTree>
    <p:extLst>
      <p:ext uri="{BB962C8B-B14F-4D97-AF65-F5344CB8AC3E}">
        <p14:creationId xmlns:p14="http://schemas.microsoft.com/office/powerpoint/2010/main" val="1303313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6381"/>
            <a:ext cx="10668000" cy="999744"/>
          </a:xfrm>
        </p:spPr>
        <p:txBody>
          <a:bodyPr>
            <a:noAutofit/>
          </a:bodyPr>
          <a:lstStyle/>
          <a:p>
            <a:pPr algn="l">
              <a:lnSpc>
                <a:spcPct val="115000"/>
              </a:lnSpc>
              <a:spcBef>
                <a:spcPts val="0"/>
              </a:spcBef>
            </a:pPr>
            <a:r>
              <a:rPr lang="en-US" sz="3600" b="1">
                <a:latin typeface="Centaur"/>
              </a:rPr>
              <a:t>7.3 Authorizations</a:t>
            </a:r>
            <a:endParaRPr lang="en-US" sz="3600">
              <a:latin typeface="Centaur"/>
            </a:endParaRPr>
          </a:p>
        </p:txBody>
      </p:sp>
      <p:sp>
        <p:nvSpPr>
          <p:cNvPr id="3" name="Content Placeholder 2"/>
          <p:cNvSpPr>
            <a:spLocks noGrp="1"/>
          </p:cNvSpPr>
          <p:nvPr>
            <p:ph idx="1"/>
          </p:nvPr>
        </p:nvSpPr>
        <p:spPr>
          <a:xfrm>
            <a:off x="762000" y="1226125"/>
            <a:ext cx="10668000" cy="5403275"/>
          </a:xfrm>
        </p:spPr>
        <p:txBody>
          <a:bodyPr vert="horz" lIns="91440" tIns="45720" rIns="91440" bIns="45720" rtlCol="0" anchor="t">
            <a:normAutofit/>
          </a:bodyPr>
          <a:lstStyle/>
          <a:p>
            <a:pPr marL="0" marR="0" indent="0" fontAlgn="base">
              <a:spcBef>
                <a:spcPts val="0"/>
              </a:spcBef>
              <a:spcAft>
                <a:spcPts val="0"/>
              </a:spcAft>
              <a:buNone/>
            </a:pPr>
            <a:r>
              <a:rPr lang="en-US" sz="2800" i="1">
                <a:effectLst/>
                <a:highlight>
                  <a:srgbClr val="FFFF00"/>
                </a:highlight>
                <a:latin typeface="Garamond" panose="02020404030301010803" pitchFamily="18" charset="0"/>
                <a:ea typeface="Times New Roman" panose="02020603050405020304" pitchFamily="18" charset="0"/>
              </a:rPr>
              <a:t>Reason for revision: To clarify type of expenditures requiring authorization</a:t>
            </a:r>
          </a:p>
          <a:p>
            <a:pPr marL="0" marR="0" indent="0" fontAlgn="base">
              <a:spcBef>
                <a:spcPts val="0"/>
              </a:spcBef>
              <a:spcAft>
                <a:spcPts val="0"/>
              </a:spcAft>
              <a:buNone/>
            </a:pPr>
            <a:endParaRPr lang="en-US" sz="2800" i="1">
              <a:highlight>
                <a:srgbClr val="FFFF00"/>
              </a:highlight>
              <a:latin typeface="Garamond" panose="02020404030301010803" pitchFamily="18" charset="0"/>
              <a:ea typeface="Times New Roman" panose="02020603050405020304" pitchFamily="18" charset="0"/>
            </a:endParaRPr>
          </a:p>
          <a:p>
            <a:pPr marL="342900" marR="0" lvl="0" indent="-342900">
              <a:lnSpc>
                <a:spcPct val="115000"/>
              </a:lnSpc>
              <a:buFont typeface="Symbol" panose="05050102010706020507" pitchFamily="18" charset="2"/>
              <a:buChar char="·"/>
            </a:pPr>
            <a:r>
              <a:rPr lang="en-US" sz="1800">
                <a:effectLst/>
                <a:latin typeface="Garamond" panose="02020404030301010803" pitchFamily="18" charset="0"/>
                <a:ea typeface="Garamond" panose="02020404030301010803" pitchFamily="18" charset="0"/>
                <a:cs typeface="Garamond" panose="02020404030301010803" pitchFamily="18" charset="0"/>
              </a:rPr>
              <a:t>All assets or </a:t>
            </a:r>
            <a:r>
              <a:rPr lang="en-US" sz="18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program</a:t>
            </a:r>
            <a:r>
              <a:rPr lang="en-US" sz="1800" b="1"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and </a:t>
            </a:r>
            <a:r>
              <a:rPr lang="en-US" sz="1800">
                <a:effectLst/>
                <a:latin typeface="Garamond" panose="02020404030301010803" pitchFamily="18" charset="0"/>
                <a:ea typeface="Garamond" panose="02020404030301010803" pitchFamily="18" charset="0"/>
                <a:cs typeface="Garamond" panose="02020404030301010803" pitchFamily="18" charset="0"/>
              </a:rPr>
              <a:t>administrative expenditures that exceed a total purchase of USD 1,000 must be documented on the purchase authorization form and approved by the Unbound-Headquarters office.</a:t>
            </a:r>
            <a:endParaRPr lang="en-US" sz="1800">
              <a:effectLst/>
              <a:latin typeface="Times New Roman" panose="02020603050405020304" pitchFamily="18" charset="0"/>
              <a:ea typeface="Times New Roman" panose="02020603050405020304" pitchFamily="18" charset="0"/>
            </a:endParaRPr>
          </a:p>
          <a:p>
            <a:pPr marL="342900" marR="0" lvl="0" indent="-342900">
              <a:lnSpc>
                <a:spcPct val="115000"/>
              </a:lnSpc>
              <a:buFont typeface="Symbol" panose="05050102010706020507" pitchFamily="18" charset="2"/>
              <a:buChar char="·"/>
            </a:pPr>
            <a:r>
              <a:rPr lang="en-US" sz="18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If the size of the project is 5,000 beneficiaries and above and USD 1,000 implies a lot of requests of approvals, the project could ask the Unbound Head Quarters offices an increase of this amount, according to their real needs. </a:t>
            </a:r>
            <a:endParaRPr lang="en-US" sz="1800" u="sng">
              <a:solidFill>
                <a:srgbClr val="C00000"/>
              </a:solidFill>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endParaRPr lang="en-US" sz="280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2972BA6C-9598-137E-A281-92D3E73468AC}"/>
              </a:ext>
            </a:extLst>
          </p:cNvPr>
          <p:cNvSpPr txBox="1"/>
          <p:nvPr/>
        </p:nvSpPr>
        <p:spPr>
          <a:xfrm>
            <a:off x="8871423" y="-1"/>
            <a:ext cx="3330102" cy="461665"/>
          </a:xfrm>
          <a:prstGeom prst="rect">
            <a:avLst/>
          </a:prstGeom>
          <a:solidFill>
            <a:srgbClr val="182952"/>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Financial Policies</a:t>
            </a:r>
          </a:p>
        </p:txBody>
      </p:sp>
    </p:spTree>
    <p:extLst>
      <p:ext uri="{BB962C8B-B14F-4D97-AF65-F5344CB8AC3E}">
        <p14:creationId xmlns:p14="http://schemas.microsoft.com/office/powerpoint/2010/main" val="4238253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AA886-E1F5-6F22-7E45-7A524F075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77989C-759F-CD4D-C4ED-A6C617085AA9}"/>
              </a:ext>
            </a:extLst>
          </p:cNvPr>
          <p:cNvSpPr>
            <a:spLocks noGrp="1"/>
          </p:cNvSpPr>
          <p:nvPr>
            <p:ph type="title"/>
          </p:nvPr>
        </p:nvSpPr>
        <p:spPr>
          <a:xfrm>
            <a:off x="762000" y="226381"/>
            <a:ext cx="10668000" cy="999744"/>
          </a:xfrm>
        </p:spPr>
        <p:txBody>
          <a:bodyPr>
            <a:noAutofit/>
          </a:bodyPr>
          <a:lstStyle/>
          <a:p>
            <a:pPr algn="l">
              <a:lnSpc>
                <a:spcPct val="115000"/>
              </a:lnSpc>
              <a:spcBef>
                <a:spcPts val="0"/>
              </a:spcBef>
            </a:pPr>
            <a:r>
              <a:rPr lang="en-US" sz="3600" b="1">
                <a:latin typeface="Centaur"/>
              </a:rPr>
              <a:t>7.6.2 Records retention</a:t>
            </a:r>
            <a:endParaRPr lang="en-US" sz="3600">
              <a:latin typeface="Centaur"/>
            </a:endParaRPr>
          </a:p>
        </p:txBody>
      </p:sp>
      <p:sp>
        <p:nvSpPr>
          <p:cNvPr id="3" name="Content Placeholder 2">
            <a:extLst>
              <a:ext uri="{FF2B5EF4-FFF2-40B4-BE49-F238E27FC236}">
                <a16:creationId xmlns:a16="http://schemas.microsoft.com/office/drawing/2014/main" id="{1D854572-CDC5-03F1-9AC5-B0DC3C61D49E}"/>
              </a:ext>
            </a:extLst>
          </p:cNvPr>
          <p:cNvSpPr>
            <a:spLocks noGrp="1"/>
          </p:cNvSpPr>
          <p:nvPr>
            <p:ph idx="1"/>
          </p:nvPr>
        </p:nvSpPr>
        <p:spPr>
          <a:xfrm>
            <a:off x="762000" y="1226125"/>
            <a:ext cx="10668000" cy="5403275"/>
          </a:xfrm>
        </p:spPr>
        <p:txBody>
          <a:bodyPr vert="horz" lIns="91440" tIns="45720" rIns="91440" bIns="45720" rtlCol="0" anchor="t">
            <a:normAutofit/>
          </a:bodyPr>
          <a:lstStyle/>
          <a:p>
            <a:pPr marL="0" marR="0" indent="0" fontAlgn="base">
              <a:spcBef>
                <a:spcPts val="0"/>
              </a:spcBef>
              <a:spcAft>
                <a:spcPts val="0"/>
              </a:spcAft>
              <a:buNone/>
            </a:pPr>
            <a:r>
              <a:rPr lang="en-US" sz="2800" i="1">
                <a:effectLst/>
                <a:highlight>
                  <a:srgbClr val="FFFF00"/>
                </a:highlight>
                <a:latin typeface="Garamond" panose="02020404030301010803" pitchFamily="18" charset="0"/>
                <a:ea typeface="Times New Roman" panose="02020603050405020304" pitchFamily="18" charset="0"/>
              </a:rPr>
              <a:t>Reason for revision: To increase internal controls for employee files</a:t>
            </a:r>
          </a:p>
          <a:p>
            <a:pPr marL="0" marR="0" indent="0" fontAlgn="base">
              <a:spcBef>
                <a:spcPts val="0"/>
              </a:spcBef>
              <a:spcAft>
                <a:spcPts val="0"/>
              </a:spcAft>
              <a:buNone/>
            </a:pPr>
            <a:endParaRPr lang="en-US" sz="3600" i="1">
              <a:highlight>
                <a:srgbClr val="FFFF00"/>
              </a:highlight>
              <a:latin typeface="Garamond" panose="02020404030301010803" pitchFamily="18" charset="0"/>
              <a:ea typeface="Times New Roman" panose="02020603050405020304" pitchFamily="18" charset="0"/>
            </a:endParaRPr>
          </a:p>
          <a:p>
            <a:pPr marL="0" marR="0" lvl="0" indent="0">
              <a:lnSpc>
                <a:spcPct val="115000"/>
              </a:lnSpc>
              <a:buNone/>
            </a:pPr>
            <a:r>
              <a:rPr lang="en-US" sz="2800">
                <a:effectLst/>
                <a:latin typeface="Garamond" panose="02020404030301010803" pitchFamily="18" charset="0"/>
                <a:ea typeface="Garamond" panose="02020404030301010803" pitchFamily="18" charset="0"/>
                <a:cs typeface="Garamond" panose="02020404030301010803" pitchFamily="18" charset="0"/>
              </a:rPr>
              <a:t>It is recommended that employment information be archived permanently.</a:t>
            </a:r>
            <a:endParaRPr lang="en-US" sz="280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endParaRPr lang="en-US" sz="280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04D6EC12-6B69-8153-316E-8F231337A1E8}"/>
              </a:ext>
            </a:extLst>
          </p:cNvPr>
          <p:cNvSpPr txBox="1"/>
          <p:nvPr/>
        </p:nvSpPr>
        <p:spPr>
          <a:xfrm>
            <a:off x="8871423" y="-1"/>
            <a:ext cx="3330102" cy="461665"/>
          </a:xfrm>
          <a:prstGeom prst="rect">
            <a:avLst/>
          </a:prstGeom>
          <a:solidFill>
            <a:srgbClr val="182952"/>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Financial Policies</a:t>
            </a:r>
          </a:p>
        </p:txBody>
      </p:sp>
    </p:spTree>
    <p:extLst>
      <p:ext uri="{BB962C8B-B14F-4D97-AF65-F5344CB8AC3E}">
        <p14:creationId xmlns:p14="http://schemas.microsoft.com/office/powerpoint/2010/main" val="4253630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EDB96-B437-5F62-8A89-7319D0F42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4B22E9-2681-5E69-9301-409C91F14A5F}"/>
              </a:ext>
            </a:extLst>
          </p:cNvPr>
          <p:cNvSpPr>
            <a:spLocks noGrp="1"/>
          </p:cNvSpPr>
          <p:nvPr>
            <p:ph type="title"/>
          </p:nvPr>
        </p:nvSpPr>
        <p:spPr>
          <a:xfrm>
            <a:off x="762000" y="226381"/>
            <a:ext cx="10668000" cy="999744"/>
          </a:xfrm>
        </p:spPr>
        <p:txBody>
          <a:bodyPr>
            <a:noAutofit/>
          </a:bodyPr>
          <a:lstStyle/>
          <a:p>
            <a:pPr algn="l">
              <a:lnSpc>
                <a:spcPct val="115000"/>
              </a:lnSpc>
              <a:spcBef>
                <a:spcPts val="0"/>
              </a:spcBef>
            </a:pPr>
            <a:r>
              <a:rPr lang="en-US" sz="3600" b="1">
                <a:latin typeface="Centaur"/>
              </a:rPr>
              <a:t>7.7 Local financial manual</a:t>
            </a:r>
            <a:endParaRPr lang="en-US" sz="3600">
              <a:latin typeface="Centaur"/>
            </a:endParaRPr>
          </a:p>
        </p:txBody>
      </p:sp>
      <p:sp>
        <p:nvSpPr>
          <p:cNvPr id="3" name="Content Placeholder 2">
            <a:extLst>
              <a:ext uri="{FF2B5EF4-FFF2-40B4-BE49-F238E27FC236}">
                <a16:creationId xmlns:a16="http://schemas.microsoft.com/office/drawing/2014/main" id="{A3BD637C-62D9-9C05-80ED-0B198A8C9FF6}"/>
              </a:ext>
            </a:extLst>
          </p:cNvPr>
          <p:cNvSpPr>
            <a:spLocks noGrp="1"/>
          </p:cNvSpPr>
          <p:nvPr>
            <p:ph idx="1"/>
          </p:nvPr>
        </p:nvSpPr>
        <p:spPr>
          <a:xfrm>
            <a:off x="762000" y="1226125"/>
            <a:ext cx="10668000" cy="5403275"/>
          </a:xfrm>
        </p:spPr>
        <p:txBody>
          <a:bodyPr vert="horz" lIns="91440" tIns="45720" rIns="91440" bIns="45720" rtlCol="0" anchor="t">
            <a:normAutofit/>
          </a:bodyPr>
          <a:lstStyle/>
          <a:p>
            <a:pPr marL="0" marR="0" indent="0" fontAlgn="base">
              <a:spcBef>
                <a:spcPts val="0"/>
              </a:spcBef>
              <a:spcAft>
                <a:spcPts val="0"/>
              </a:spcAft>
              <a:buNone/>
            </a:pPr>
            <a:r>
              <a:rPr lang="en-US" sz="2800" i="1">
                <a:effectLst/>
                <a:highlight>
                  <a:srgbClr val="FFFF00"/>
                </a:highlight>
                <a:latin typeface="Garamond" panose="02020404030301010803" pitchFamily="18" charset="0"/>
                <a:ea typeface="Times New Roman" panose="02020603050405020304" pitchFamily="18" charset="0"/>
              </a:rPr>
              <a:t>Reason for revision: To require that each project have a local financial manual</a:t>
            </a:r>
          </a:p>
          <a:p>
            <a:pPr marL="0" marR="0" indent="0" fontAlgn="base">
              <a:spcBef>
                <a:spcPts val="0"/>
              </a:spcBef>
              <a:spcAft>
                <a:spcPts val="0"/>
              </a:spcAft>
              <a:buNone/>
            </a:pPr>
            <a:endParaRPr lang="en-US" sz="3600" i="1">
              <a:highlight>
                <a:srgbClr val="FFFF00"/>
              </a:highlight>
              <a:latin typeface="Garamond" panose="02020404030301010803" pitchFamily="18" charset="0"/>
              <a:ea typeface="Times New Roman" panose="02020603050405020304" pitchFamily="18" charset="0"/>
            </a:endParaRPr>
          </a:p>
          <a:p>
            <a:pPr marL="0" marR="0" indent="0">
              <a:lnSpc>
                <a:spcPct val="115000"/>
              </a:lnSpc>
              <a:spcAft>
                <a:spcPts val="1000"/>
              </a:spcAft>
              <a:buNone/>
            </a:pPr>
            <a:r>
              <a:rPr lang="en-US" sz="2400">
                <a:effectLst/>
                <a:latin typeface="Garamond" panose="02020404030301010803" pitchFamily="18" charset="0"/>
                <a:ea typeface="Garamond" panose="02020404030301010803" pitchFamily="18" charset="0"/>
                <a:cs typeface="Garamond" panose="02020404030301010803" pitchFamily="18" charset="0"/>
              </a:rPr>
              <a:t>A local financial manual is essential because it provides a standardized set of guidelines and procedures for managing finances at the local level, often within government entities, nonprofit organizations, or small businesses.</a:t>
            </a:r>
            <a:endParaRPr lang="en-US" sz="24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n-US" sz="2400">
                <a:effectLst/>
                <a:latin typeface="Garamond" panose="02020404030301010803" pitchFamily="18" charset="0"/>
                <a:ea typeface="Garamond" panose="02020404030301010803" pitchFamily="18" charset="0"/>
                <a:cs typeface="Garamond" panose="02020404030301010803" pitchFamily="18" charset="0"/>
              </a:rPr>
              <a:t>Each project is required to have their Local Financial Manual, considering the Kansas Financial Manual guidelines and their own policies. The project must update their manual at least once a year.</a:t>
            </a:r>
            <a:endParaRPr lang="en-US" sz="2400">
              <a:effectLst/>
              <a:latin typeface="Times New Roman" panose="02020603050405020304" pitchFamily="18" charset="0"/>
              <a:ea typeface="Calibri" panose="020F0502020204030204" pitchFamily="34" charset="0"/>
            </a:endParaRPr>
          </a:p>
          <a:p>
            <a:pPr marL="0" marR="0" indent="0" fontAlgn="base">
              <a:spcBef>
                <a:spcPts val="0"/>
              </a:spcBef>
              <a:spcAft>
                <a:spcPts val="0"/>
              </a:spcAft>
              <a:buNone/>
            </a:pPr>
            <a:endParaRPr lang="en-US" sz="280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58B50D3-1063-02F7-C44D-6B01250F8194}"/>
              </a:ext>
            </a:extLst>
          </p:cNvPr>
          <p:cNvSpPr txBox="1"/>
          <p:nvPr/>
        </p:nvSpPr>
        <p:spPr>
          <a:xfrm>
            <a:off x="8871423" y="-1"/>
            <a:ext cx="3330102" cy="461665"/>
          </a:xfrm>
          <a:prstGeom prst="rect">
            <a:avLst/>
          </a:prstGeom>
          <a:solidFill>
            <a:srgbClr val="182952"/>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Financial Policies</a:t>
            </a:r>
          </a:p>
        </p:txBody>
      </p:sp>
    </p:spTree>
    <p:extLst>
      <p:ext uri="{BB962C8B-B14F-4D97-AF65-F5344CB8AC3E}">
        <p14:creationId xmlns:p14="http://schemas.microsoft.com/office/powerpoint/2010/main" val="1265655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4" name="Picture 3" descr="A child sitting at a desk with a pencil&#10;&#10;Description automatically generated">
            <a:extLst>
              <a:ext uri="{FF2B5EF4-FFF2-40B4-BE49-F238E27FC236}">
                <a16:creationId xmlns:a16="http://schemas.microsoft.com/office/drawing/2014/main" id="{35A291EE-B4D1-5465-E1DD-AE87950F0441}"/>
              </a:ext>
            </a:extLst>
          </p:cNvPr>
          <p:cNvPicPr>
            <a:picLocks noChangeAspect="1"/>
          </p:cNvPicPr>
          <p:nvPr/>
        </p:nvPicPr>
        <p:blipFill>
          <a:blip r:embed="rId2" cstate="print">
            <a:extLst>
              <a:ext uri="{28A0092B-C50C-407E-A947-70E740481C1C}">
                <a14:useLocalDpi xmlns:a14="http://schemas.microsoft.com/office/drawing/2010/main" val="0"/>
              </a:ext>
            </a:extLst>
          </a:blip>
          <a:srcRect l="12941" t="13839" r="107" b="12403"/>
          <a:stretch/>
        </p:blipFill>
        <p:spPr>
          <a:xfrm>
            <a:off x="-92599" y="-92598"/>
            <a:ext cx="12291221" cy="6950598"/>
          </a:xfrm>
          <a:prstGeom prst="rect">
            <a:avLst/>
          </a:prstGeom>
        </p:spPr>
      </p:pic>
      <p:sp>
        <p:nvSpPr>
          <p:cNvPr id="6" name="TextBox 5"/>
          <p:cNvSpPr txBox="1"/>
          <p:nvPr/>
        </p:nvSpPr>
        <p:spPr>
          <a:xfrm>
            <a:off x="1341393" y="5574310"/>
            <a:ext cx="9165010" cy="876300"/>
          </a:xfrm>
          <a:prstGeom prst="rect">
            <a:avLst/>
          </a:prstGeom>
          <a:solidFill>
            <a:srgbClr val="F05A50">
              <a:alpha val="85000"/>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2400"/>
              </a:spcAft>
              <a:buClrTx/>
              <a:buSzTx/>
              <a:buFontTx/>
              <a:buNone/>
              <a:tabLst/>
              <a:defRPr/>
            </a:pPr>
            <a:r>
              <a:rPr kumimoji="0" lang="en-US" sz="4000" b="0" i="0" u="none" strike="noStrike" kern="1200" cap="none" spc="0" normalizeH="0" baseline="0" noProof="0">
                <a:ln>
                  <a:noFill/>
                </a:ln>
                <a:solidFill>
                  <a:srgbClr val="FFFFFF"/>
                </a:solidFill>
                <a:effectLst/>
                <a:uLnTx/>
                <a:uFillTx/>
                <a:latin typeface="Calibri"/>
                <a:ea typeface="+mn-ea"/>
                <a:cs typeface="+mn-cs"/>
              </a:rPr>
              <a:t> Correspondence Manual</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905508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2.4 Processing at Unbound headquarters</a:t>
            </a:r>
            <a:endParaRPr lang="en-US" sz="3800">
              <a:latin typeface="Centaur"/>
            </a:endParaRPr>
          </a:p>
        </p:txBody>
      </p:sp>
      <p:sp>
        <p:nvSpPr>
          <p:cNvPr id="3" name="Content Placeholder 2"/>
          <p:cNvSpPr>
            <a:spLocks noGrp="1"/>
          </p:cNvSpPr>
          <p:nvPr>
            <p:ph idx="1"/>
          </p:nvPr>
        </p:nvSpPr>
        <p:spPr>
          <a:xfrm>
            <a:off x="495299" y="1447801"/>
            <a:ext cx="11125200" cy="5105399"/>
          </a:xfrm>
        </p:spPr>
        <p:txBody>
          <a:bodyPr vert="horz" lIns="91440" tIns="45720" rIns="91440" bIns="45720" rtlCol="0" anchor="t">
            <a:normAutofit lnSpcReduction="10000"/>
          </a:bodyPr>
          <a:lstStyle/>
          <a:p>
            <a:pPr marL="0" marR="0" indent="0">
              <a:spcBef>
                <a:spcPts val="0"/>
              </a:spcBef>
              <a:spcAft>
                <a:spcPts val="0"/>
              </a:spcAft>
              <a:buNone/>
            </a:pPr>
            <a:r>
              <a:rPr lang="en-US" sz="28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Change in Unboun</a:t>
            </a:r>
            <a:r>
              <a:rPr lang="en-US" sz="2800" i="1">
                <a:highlight>
                  <a:srgbClr val="FFFF00"/>
                </a:highlight>
                <a:latin typeface="Garamond" panose="02020404030301010803" pitchFamily="18" charset="0"/>
                <a:ea typeface="Times New Roman" panose="02020603050405020304" pitchFamily="18" charset="0"/>
                <a:cs typeface="Segoe UI" panose="020B0502040204020203" pitchFamily="34" charset="0"/>
              </a:rPr>
              <a:t>d headquarters annual photo process</a:t>
            </a:r>
          </a:p>
          <a:p>
            <a:pPr marL="0" marR="0" indent="0">
              <a:spcBef>
                <a:spcPts val="0"/>
              </a:spcBef>
              <a:spcAft>
                <a:spcPts val="0"/>
              </a:spcAft>
              <a:buNone/>
            </a:pPr>
            <a:endParaRPr lang="en-US" sz="28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n-US" sz="2400">
                <a:solidFill>
                  <a:srgbClr val="000000"/>
                </a:solidFill>
                <a:effectLst/>
                <a:latin typeface="Garamond" panose="02020404030301010803" pitchFamily="18" charset="0"/>
                <a:ea typeface="Garamond" panose="02020404030301010803" pitchFamily="18" charset="0"/>
                <a:cs typeface="Garamond" panose="02020404030301010803" pitchFamily="18" charset="0"/>
              </a:rPr>
              <a:t>Once the photos have been submitted to Unbound headquarters, facial recognition software is used to review all photos and will notify the Child Services team if the photo is a duplicate of a previous photo, or if it does not appear to be the same person. Then a member of the team reviews the photo to approve it or decline it. </a:t>
            </a:r>
            <a:endParaRPr lang="en-US" sz="24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n-US" sz="24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A substantial portion of photos will not undergo manual review by a headquarters staff member. Given these considerations, it is important that project staff review photos before submission for certain aspects of photo content, such as clothing featuring profanity or inappropriate imagery, identifying information, or attire considered inappropriate and ensure that photos meeting these criteria are not submitted.</a:t>
            </a:r>
            <a:endParaRPr lang="en-US" sz="2400">
              <a:effectLst/>
              <a:latin typeface="Times New Roman" panose="02020603050405020304" pitchFamily="18" charset="0"/>
              <a:ea typeface="Calibri" panose="020F050202020403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DB4A3F-927E-5AE2-C486-466ABA2BEEC0}"/>
              </a:ext>
            </a:extLst>
          </p:cNvPr>
          <p:cNvSpPr txBox="1"/>
          <p:nvPr/>
        </p:nvSpPr>
        <p:spPr>
          <a:xfrm>
            <a:off x="8871423" y="-1"/>
            <a:ext cx="3330102" cy="461665"/>
          </a:xfrm>
          <a:prstGeom prst="rect">
            <a:avLst/>
          </a:prstGeom>
          <a:solidFill>
            <a:srgbClr val="F05A50"/>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Correspondence</a:t>
            </a:r>
          </a:p>
        </p:txBody>
      </p:sp>
    </p:spTree>
    <p:extLst>
      <p:ext uri="{BB962C8B-B14F-4D97-AF65-F5344CB8AC3E}">
        <p14:creationId xmlns:p14="http://schemas.microsoft.com/office/powerpoint/2010/main" val="1616522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5A82DDC1-67E8-D0F7-DFB1-B3ABA2E6F589}"/>
              </a:ext>
            </a:extLst>
          </p:cNvPr>
          <p:cNvPicPr>
            <a:picLocks noChangeAspect="1"/>
          </p:cNvPicPr>
          <p:nvPr/>
        </p:nvPicPr>
        <p:blipFill>
          <a:blip r:embed="rId2" cstate="print">
            <a:extLst>
              <a:ext uri="{28A0092B-C50C-407E-A947-70E740481C1C}">
                <a14:useLocalDpi xmlns:a14="http://schemas.microsoft.com/office/drawing/2010/main" val="0"/>
              </a:ext>
            </a:extLst>
          </a:blip>
          <a:srcRect l="19988" t="35649" r="30513" b="21691"/>
          <a:stretch/>
        </p:blipFill>
        <p:spPr>
          <a:xfrm>
            <a:off x="0" y="0"/>
            <a:ext cx="12233575" cy="7048500"/>
          </a:xfrm>
          <a:prstGeom prst="rect">
            <a:avLst/>
          </a:prstGeom>
        </p:spPr>
      </p:pic>
      <p:sp>
        <p:nvSpPr>
          <p:cNvPr id="6" name="TextBox 5"/>
          <p:cNvSpPr txBox="1"/>
          <p:nvPr/>
        </p:nvSpPr>
        <p:spPr>
          <a:xfrm>
            <a:off x="1731591" y="5590094"/>
            <a:ext cx="9165009" cy="857250"/>
          </a:xfrm>
          <a:prstGeom prst="rect">
            <a:avLst/>
          </a:prstGeom>
          <a:solidFill>
            <a:srgbClr val="769D7F">
              <a:alpha val="85000"/>
            </a:srgbClr>
          </a:solidFill>
        </p:spPr>
        <p:txBody>
          <a:bodyPr vert="horz" lIns="91440" tIns="45720" rIns="91440" bIns="45720" rtlCol="0" anchor="ctr">
            <a:normAutofit/>
          </a:bodyPr>
          <a:lstStyle/>
          <a:p>
            <a:pPr algn="ctr">
              <a:lnSpc>
                <a:spcPct val="90000"/>
              </a:lnSpc>
              <a:spcBef>
                <a:spcPct val="0"/>
              </a:spcBef>
              <a:spcAft>
                <a:spcPts val="2400"/>
              </a:spcAft>
            </a:pPr>
            <a:r>
              <a:rPr lang="en-US" sz="4000">
                <a:solidFill>
                  <a:srgbClr val="FFFFFF"/>
                </a:solidFill>
                <a:latin typeface="+mj-lt"/>
                <a:ea typeface="+mj-ea"/>
                <a:cs typeface="+mj-cs"/>
              </a:rPr>
              <a:t> Sponsorship Manual</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590687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3.4.2 Content requirements</a:t>
            </a:r>
            <a:endParaRPr lang="en-US" sz="3800">
              <a:latin typeface="Centaur"/>
            </a:endParaRPr>
          </a:p>
        </p:txBody>
      </p:sp>
      <p:sp>
        <p:nvSpPr>
          <p:cNvPr id="3" name="Content Placeholder 2"/>
          <p:cNvSpPr>
            <a:spLocks noGrp="1"/>
          </p:cNvSpPr>
          <p:nvPr>
            <p:ph idx="1"/>
          </p:nvPr>
        </p:nvSpPr>
        <p:spPr>
          <a:xfrm>
            <a:off x="495299" y="1447801"/>
            <a:ext cx="11125200" cy="5105399"/>
          </a:xfrm>
        </p:spPr>
        <p:txBody>
          <a:bodyPr vert="horz" lIns="91440" tIns="45720" rIns="91440" bIns="45720" rtlCol="0" anchor="t">
            <a:normAutofit fontScale="92500" lnSpcReduction="10000"/>
          </a:bodyPr>
          <a:lstStyle/>
          <a:p>
            <a:pPr marL="0" marR="0" indent="0">
              <a:spcBef>
                <a:spcPts val="0"/>
              </a:spcBef>
              <a:spcAft>
                <a:spcPts val="0"/>
              </a:spcAft>
              <a:buNone/>
            </a:pPr>
            <a:r>
              <a:rPr lang="en-US" sz="28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Change in language guidelines for video messages</a:t>
            </a:r>
          </a:p>
          <a:p>
            <a:pPr marL="0" marR="0" indent="0">
              <a:spcBef>
                <a:spcPts val="0"/>
              </a:spcBef>
              <a:spcAft>
                <a:spcPts val="0"/>
              </a:spcAft>
              <a:buNone/>
            </a:pPr>
            <a:endParaRPr lang="en-US" sz="2800">
              <a:effectLst/>
              <a:latin typeface="Times New Roman" panose="02020603050405020304" pitchFamily="18" charset="0"/>
              <a:ea typeface="Calibri" panose="020F0502020204030204" pitchFamily="34" charset="0"/>
            </a:endParaRPr>
          </a:p>
          <a:p>
            <a:pPr marL="0" marR="0" indent="0">
              <a:spcBef>
                <a:spcPts val="0"/>
              </a:spcBef>
              <a:spcAft>
                <a:spcPts val="1800"/>
              </a:spcAft>
              <a:buNone/>
            </a:pPr>
            <a:r>
              <a:rPr lang="en-US" sz="2800">
                <a:effectLst/>
                <a:latin typeface="Times New Roman" panose="02020603050405020304" pitchFamily="18" charset="0"/>
                <a:ea typeface="Calibri" panose="020F0502020204030204" pitchFamily="34" charset="0"/>
              </a:rPr>
              <a:t>Language preferences</a:t>
            </a:r>
          </a:p>
          <a:p>
            <a:pPr marL="0" marR="0" indent="0">
              <a:lnSpc>
                <a:spcPct val="115000"/>
              </a:lnSpc>
              <a:spcAft>
                <a:spcPts val="1000"/>
              </a:spcAft>
              <a:buNone/>
            </a:pPr>
            <a:r>
              <a:rPr lang="en-US" sz="24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Sponsored members are encouraged to speak in the language in which they are most comfortable. If the sponsored member/guardian does not speak English, the following options are available:</a:t>
            </a:r>
            <a:endParaRPr lang="en-US" sz="2400">
              <a:effectLst/>
              <a:latin typeface="Times New Roman" panose="02020603050405020304" pitchFamily="18" charset="0"/>
              <a:ea typeface="Calibri" panose="020F0502020204030204" pitchFamily="34" charset="0"/>
            </a:endParaRPr>
          </a:p>
          <a:p>
            <a:pPr marL="0" marR="0" indent="0">
              <a:lnSpc>
                <a:spcPct val="115000"/>
              </a:lnSpc>
              <a:spcBef>
                <a:spcPts val="1200"/>
              </a:spcBef>
              <a:spcAft>
                <a:spcPts val="1000"/>
              </a:spcAft>
              <a:buNone/>
            </a:pPr>
            <a:r>
              <a:rPr lang="en-US" sz="2400" b="1">
                <a:solidFill>
                  <a:srgbClr val="000000"/>
                </a:solidFill>
                <a:effectLst/>
                <a:latin typeface="Garamond" panose="02020404030301010803" pitchFamily="18" charset="0"/>
                <a:ea typeface="Garamond" panose="02020404030301010803" pitchFamily="18" charset="0"/>
                <a:cs typeface="Garamond" panose="02020404030301010803" pitchFamily="18" charset="0"/>
              </a:rPr>
              <a:t>Interpretation</a:t>
            </a:r>
            <a:r>
              <a:rPr lang="en-US" sz="2400">
                <a:solidFill>
                  <a:srgbClr val="000000"/>
                </a:solidFill>
                <a:effectLst/>
                <a:latin typeface="Garamond" panose="02020404030301010803" pitchFamily="18" charset="0"/>
                <a:ea typeface="Garamond" panose="02020404030301010803" pitchFamily="18" charset="0"/>
                <a:cs typeface="Garamond" panose="02020404030301010803" pitchFamily="18" charset="0"/>
              </a:rPr>
              <a:t>: an interpreter may appear in the video. The sponsored member or guardian should speak a few sentences in their local language, then the interpreter should alternate speaking in way throughout the video as opposed to having the sponsored member/guardian share their entire message at one time, followed by the entire interpretation in English. </a:t>
            </a:r>
            <a:endParaRPr lang="en-US" sz="2400">
              <a:effectLst/>
              <a:latin typeface="Times New Roman" panose="02020603050405020304" pitchFamily="18" charset="0"/>
              <a:ea typeface="Calibri" panose="020F0502020204030204" pitchFamily="34" charset="0"/>
            </a:endParaRPr>
          </a:p>
          <a:p>
            <a:pPr marL="0" indent="0">
              <a:buNone/>
            </a:pPr>
            <a:r>
              <a:rPr lang="en-US" sz="2400" b="1"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Subtitle translation: </a:t>
            </a:r>
            <a:r>
              <a:rPr lang="en-US" sz="24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The sponsored member/guardian may record the entire video in their local language. Once the video is uploaded to Portal, the subtitles can be edited to English. (See Portal User Guide for more information about editing subtitles.)</a:t>
            </a:r>
            <a:endParaRPr lang="en-US" sz="36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DB4A3F-927E-5AE2-C486-466ABA2BEEC0}"/>
              </a:ext>
            </a:extLst>
          </p:cNvPr>
          <p:cNvSpPr txBox="1"/>
          <p:nvPr/>
        </p:nvSpPr>
        <p:spPr>
          <a:xfrm>
            <a:off x="8871423" y="-1"/>
            <a:ext cx="3330102" cy="461665"/>
          </a:xfrm>
          <a:prstGeom prst="rect">
            <a:avLst/>
          </a:prstGeom>
          <a:solidFill>
            <a:srgbClr val="F05A50"/>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Correspondence</a:t>
            </a:r>
          </a:p>
        </p:txBody>
      </p:sp>
    </p:spTree>
    <p:extLst>
      <p:ext uri="{BB962C8B-B14F-4D97-AF65-F5344CB8AC3E}">
        <p14:creationId xmlns:p14="http://schemas.microsoft.com/office/powerpoint/2010/main" val="857584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6.2.2 Youth in change of sponsor</a:t>
            </a:r>
            <a:endParaRPr lang="en-US" sz="3800">
              <a:latin typeface="Centaur"/>
            </a:endParaRPr>
          </a:p>
        </p:txBody>
      </p:sp>
      <p:sp>
        <p:nvSpPr>
          <p:cNvPr id="3" name="Content Placeholder 2"/>
          <p:cNvSpPr>
            <a:spLocks noGrp="1"/>
          </p:cNvSpPr>
          <p:nvPr>
            <p:ph idx="1"/>
          </p:nvPr>
        </p:nvSpPr>
        <p:spPr>
          <a:xfrm>
            <a:off x="495299" y="1447801"/>
            <a:ext cx="11125200" cy="5105399"/>
          </a:xfrm>
        </p:spPr>
        <p:txBody>
          <a:bodyPr vert="horz" lIns="91440" tIns="45720" rIns="91440" bIns="45720" rtlCol="0" anchor="t">
            <a:normAutofit/>
          </a:bodyPr>
          <a:lstStyle/>
          <a:p>
            <a:pPr marL="0" marR="0" indent="0">
              <a:spcBef>
                <a:spcPts val="0"/>
              </a:spcBef>
              <a:spcAft>
                <a:spcPts val="0"/>
              </a:spcAft>
              <a:buNone/>
            </a:pP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To reflect a process change for updating future retirement dates on exit pages that have already been submitted to Unbound headquarters</a:t>
            </a:r>
            <a:endParaRPr lang="en-US" sz="24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1000"/>
              </a:spcAft>
              <a:buNone/>
            </a:pPr>
            <a:r>
              <a:rPr lang="en-US" sz="2400" u="none" strike="noStrike">
                <a:solidFill>
                  <a:srgbClr val="FF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endParaRPr>
          </a:p>
          <a:p>
            <a:pPr marL="0" marR="0" indent="0">
              <a:lnSpc>
                <a:spcPct val="115000"/>
              </a:lnSpc>
              <a:spcBef>
                <a:spcPts val="1200"/>
              </a:spcBef>
              <a:spcAft>
                <a:spcPts val="1000"/>
              </a:spcAft>
              <a:buNone/>
            </a:pPr>
            <a:r>
              <a:rPr lang="en-US" sz="2400">
                <a:solidFill>
                  <a:srgbClr val="000000"/>
                </a:solidFill>
                <a:effectLst/>
                <a:latin typeface="Garamond" panose="02020404030301010803" pitchFamily="18" charset="0"/>
                <a:ea typeface="Garamond" panose="02020404030301010803" pitchFamily="18" charset="0"/>
                <a:cs typeface="Garamond" panose="02020404030301010803" pitchFamily="18" charset="0"/>
              </a:rPr>
              <a:t> To indicate Option 2, please submit an exit page through Portal and change the retirement date to indicate the future date that the youth will complete their education. Please make sure that future retirement dates are set before the 15th of the month, to support Unbound headquarters processing. </a:t>
            </a:r>
            <a:endParaRPr lang="en-US" sz="2400">
              <a:effectLst/>
              <a:latin typeface="Times New Roman" panose="02020603050405020304" pitchFamily="18" charset="0"/>
              <a:ea typeface="Calibri" panose="020F0502020204030204" pitchFamily="34" charset="0"/>
            </a:endParaRPr>
          </a:p>
          <a:p>
            <a:pPr marL="0" indent="0">
              <a:buNone/>
            </a:pPr>
            <a:r>
              <a:rPr lang="en-US" sz="240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24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If the future retirement date needs to change after the exit page has been submitted, please email your Regional Project Specialist with the new retirement date.</a:t>
            </a:r>
            <a:endParaRPr lang="en-US">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DB4A3F-927E-5AE2-C486-466ABA2BEEC0}"/>
              </a:ext>
            </a:extLst>
          </p:cNvPr>
          <p:cNvSpPr txBox="1"/>
          <p:nvPr/>
        </p:nvSpPr>
        <p:spPr>
          <a:xfrm>
            <a:off x="8871423" y="-1"/>
            <a:ext cx="3330102" cy="461665"/>
          </a:xfrm>
          <a:prstGeom prst="rect">
            <a:avLst/>
          </a:prstGeom>
          <a:solidFill>
            <a:srgbClr val="F05A50"/>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Correspondence</a:t>
            </a:r>
          </a:p>
        </p:txBody>
      </p:sp>
    </p:spTree>
    <p:extLst>
      <p:ext uri="{BB962C8B-B14F-4D97-AF65-F5344CB8AC3E}">
        <p14:creationId xmlns:p14="http://schemas.microsoft.com/office/powerpoint/2010/main" val="1069487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wooden building&#10;&#10;Description automatically generated">
            <a:extLst>
              <a:ext uri="{FF2B5EF4-FFF2-40B4-BE49-F238E27FC236}">
                <a16:creationId xmlns:a16="http://schemas.microsoft.com/office/drawing/2014/main" id="{C2CFD72A-57A4-3810-F77C-B1E798C6AAC3}"/>
              </a:ext>
            </a:extLst>
          </p:cNvPr>
          <p:cNvPicPr>
            <a:picLocks noChangeAspect="1"/>
          </p:cNvPicPr>
          <p:nvPr/>
        </p:nvPicPr>
        <p:blipFill>
          <a:blip r:embed="rId2">
            <a:extLst>
              <a:ext uri="{28A0092B-C50C-407E-A947-70E740481C1C}">
                <a14:useLocalDpi xmlns:a14="http://schemas.microsoft.com/office/drawing/2010/main" val="0"/>
              </a:ext>
            </a:extLst>
          </a:blip>
          <a:srcRect l="13092" t="21723" r="36634" b="35402"/>
          <a:stretch/>
        </p:blipFill>
        <p:spPr>
          <a:xfrm>
            <a:off x="0" y="0"/>
            <a:ext cx="12192000" cy="6931933"/>
          </a:xfrm>
          <a:prstGeom prst="rect">
            <a:avLst/>
          </a:prstGeom>
        </p:spPr>
      </p:pic>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
        <p:nvSpPr>
          <p:cNvPr id="3" name="TextBox 2">
            <a:extLst>
              <a:ext uri="{FF2B5EF4-FFF2-40B4-BE49-F238E27FC236}">
                <a16:creationId xmlns:a16="http://schemas.microsoft.com/office/drawing/2014/main" id="{5215C2D6-21A9-BF06-0FA6-8B29A8D0CD27}"/>
              </a:ext>
            </a:extLst>
          </p:cNvPr>
          <p:cNvSpPr txBox="1"/>
          <p:nvPr/>
        </p:nvSpPr>
        <p:spPr>
          <a:xfrm>
            <a:off x="2484539" y="5700723"/>
            <a:ext cx="7222921" cy="876300"/>
          </a:xfrm>
          <a:prstGeom prst="rect">
            <a:avLst/>
          </a:prstGeom>
          <a:solidFill>
            <a:srgbClr val="E0A854">
              <a:alpha val="84706"/>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2400"/>
              </a:spcAft>
              <a:buClrTx/>
              <a:buSzTx/>
              <a:buFontTx/>
              <a:buNone/>
              <a:tabLst/>
              <a:defRPr/>
            </a:pPr>
            <a:r>
              <a:rPr kumimoji="0" lang="en-US" sz="4000" b="0" i="0" u="none" strike="noStrike" kern="1200" cap="none" spc="0" normalizeH="0" baseline="0" noProof="0">
                <a:ln>
                  <a:noFill/>
                </a:ln>
                <a:solidFill>
                  <a:srgbClr val="FFFFFF"/>
                </a:solidFill>
                <a:effectLst/>
                <a:uLnTx/>
                <a:uFillTx/>
                <a:latin typeface="Calibri"/>
                <a:ea typeface="+mn-ea"/>
                <a:cs typeface="+mn-cs"/>
              </a:rPr>
              <a:t>Scholarship Manual</a:t>
            </a:r>
          </a:p>
        </p:txBody>
      </p:sp>
    </p:spTree>
    <p:extLst>
      <p:ext uri="{BB962C8B-B14F-4D97-AF65-F5344CB8AC3E}">
        <p14:creationId xmlns:p14="http://schemas.microsoft.com/office/powerpoint/2010/main" val="2270623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61664"/>
            <a:ext cx="10858501" cy="1143000"/>
          </a:xfrm>
        </p:spPr>
        <p:txBody>
          <a:bodyPr>
            <a:noAutofit/>
          </a:bodyPr>
          <a:lstStyle/>
          <a:p>
            <a:pPr algn="l">
              <a:lnSpc>
                <a:spcPct val="115000"/>
              </a:lnSpc>
              <a:spcBef>
                <a:spcPts val="0"/>
              </a:spcBef>
            </a:pPr>
            <a:r>
              <a:rPr lang="en-US" sz="3800" b="1">
                <a:latin typeface="Centaur"/>
              </a:rPr>
              <a:t>2.3.1  Individual community service plans</a:t>
            </a:r>
            <a:endParaRPr lang="en-US" sz="3800">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spcBef>
                <a:spcPts val="0"/>
              </a:spcBef>
              <a:spcAft>
                <a:spcPts val="0"/>
              </a:spcAft>
              <a:buNone/>
            </a:pP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a:t>
            </a:r>
            <a:r>
              <a:rPr lang="en-US" sz="2400" i="1">
                <a:highlight>
                  <a:srgbClr val="FFFF00"/>
                </a:highlight>
                <a:latin typeface="Garamond" panose="02020404030301010803" pitchFamily="18" charset="0"/>
                <a:ea typeface="Times New Roman" panose="02020603050405020304" pitchFamily="18" charset="0"/>
                <a:cs typeface="Segoe UI" panose="020B0502040204020203" pitchFamily="34" charset="0"/>
              </a:rPr>
              <a:t>Clarify scope of community service plans outside of the sponsorship program</a:t>
            </a:r>
          </a:p>
          <a:p>
            <a:pPr marL="0" marR="0" indent="0">
              <a:spcBef>
                <a:spcPts val="0"/>
              </a:spcBef>
              <a:spcAft>
                <a:spcPts val="0"/>
              </a:spcAft>
              <a:buNone/>
            </a:pPr>
            <a:r>
              <a:rPr lang="en-US" sz="2400" b="1"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 </a:t>
            </a:r>
            <a:endParaRPr lang="en-US" sz="2400">
              <a:effectLst/>
              <a:latin typeface="Times New Roman" panose="02020603050405020304" pitchFamily="18" charset="0"/>
              <a:ea typeface="Times New Roman" panose="02020603050405020304" pitchFamily="18" charset="0"/>
            </a:endParaRPr>
          </a:p>
          <a:p>
            <a:pPr marL="0" marR="0" indent="0">
              <a:lnSpc>
                <a:spcPct val="115000"/>
              </a:lnSpc>
              <a:spcAft>
                <a:spcPts val="1000"/>
              </a:spcAft>
              <a:buNone/>
            </a:pPr>
            <a:r>
              <a:rPr lang="en-US" sz="24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Community Service plans that will take place outside of the sponsored community should be with another confirmed organization or institution that can sufficiently supervise participants.</a:t>
            </a:r>
            <a:endParaRPr lang="en-US" sz="2400">
              <a:effectLst/>
              <a:latin typeface="Times New Roman" panose="02020603050405020304" pitchFamily="18" charset="0"/>
              <a:ea typeface="Calibri" panose="020F050202020403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DB4A3F-927E-5AE2-C486-466ABA2BEEC0}"/>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Scholarship</a:t>
            </a:r>
          </a:p>
        </p:txBody>
      </p:sp>
    </p:spTree>
    <p:extLst>
      <p:ext uri="{BB962C8B-B14F-4D97-AF65-F5344CB8AC3E}">
        <p14:creationId xmlns:p14="http://schemas.microsoft.com/office/powerpoint/2010/main" val="2939833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61664"/>
            <a:ext cx="10858501" cy="1143000"/>
          </a:xfrm>
        </p:spPr>
        <p:txBody>
          <a:bodyPr>
            <a:noAutofit/>
          </a:bodyPr>
          <a:lstStyle/>
          <a:p>
            <a:pPr algn="l">
              <a:lnSpc>
                <a:spcPct val="115000"/>
              </a:lnSpc>
              <a:spcBef>
                <a:spcPts val="0"/>
              </a:spcBef>
            </a:pPr>
            <a:r>
              <a:rPr lang="en-US" sz="3800" b="1">
                <a:latin typeface="Centaur"/>
              </a:rPr>
              <a:t>5.7  Annual Program Report – page 2</a:t>
            </a:r>
            <a:endParaRPr lang="en-US" sz="3800">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spcBef>
                <a:spcPts val="0"/>
              </a:spcBef>
              <a:spcAft>
                <a:spcPts val="0"/>
              </a:spcAft>
              <a:buNone/>
            </a:pP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Added </a:t>
            </a:r>
            <a:r>
              <a:rPr lang="en-US" sz="2400" i="1">
                <a:highlight>
                  <a:srgbClr val="FFFF00"/>
                </a:highlight>
                <a:latin typeface="Garamond" panose="02020404030301010803" pitchFamily="18" charset="0"/>
                <a:ea typeface="Times New Roman" panose="02020603050405020304" pitchFamily="18" charset="0"/>
                <a:cs typeface="Segoe UI" panose="020B0502040204020203" pitchFamily="34" charset="0"/>
              </a:rPr>
              <a:t>column for number of years the scholars have been in the Scholarship program</a:t>
            </a:r>
            <a:endParaRPr lang="en-US" sz="24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i="1">
                <a:effectLst/>
                <a:latin typeface="Garamond" panose="02020404030301010803" pitchFamily="18" charset="0"/>
                <a:ea typeface="Times New Roman" panose="02020603050405020304" pitchFamily="18" charset="0"/>
                <a:cs typeface="Segoe UI" panose="020B0502040204020203" pitchFamily="34" charset="0"/>
              </a:rPr>
              <a:t> </a:t>
            </a:r>
            <a:endParaRPr lang="en-US" sz="2400">
              <a:effectLst/>
              <a:latin typeface="Times New Roman" panose="02020603050405020304" pitchFamily="18" charset="0"/>
              <a:ea typeface="Times New Roman" panose="02020603050405020304" pitchFamily="18"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512F1A3-00B4-4003-82B3-90C9D85B57AD}"/>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Scholarship</a:t>
            </a:r>
          </a:p>
        </p:txBody>
      </p:sp>
      <p:pic>
        <p:nvPicPr>
          <p:cNvPr id="4" name="Picture 3">
            <a:extLst>
              <a:ext uri="{FF2B5EF4-FFF2-40B4-BE49-F238E27FC236}">
                <a16:creationId xmlns:a16="http://schemas.microsoft.com/office/drawing/2014/main" id="{93488FE4-B814-A309-F1CB-02E8B1813EDB}"/>
              </a:ext>
            </a:extLst>
          </p:cNvPr>
          <p:cNvPicPr>
            <a:picLocks noChangeAspect="1"/>
          </p:cNvPicPr>
          <p:nvPr/>
        </p:nvPicPr>
        <p:blipFill>
          <a:blip r:embed="rId3"/>
          <a:stretch>
            <a:fillRect/>
          </a:stretch>
        </p:blipFill>
        <p:spPr>
          <a:xfrm>
            <a:off x="571501" y="2796540"/>
            <a:ext cx="10782300" cy="2438651"/>
          </a:xfrm>
          <a:prstGeom prst="rect">
            <a:avLst/>
          </a:prstGeom>
        </p:spPr>
      </p:pic>
    </p:spTree>
    <p:extLst>
      <p:ext uri="{BB962C8B-B14F-4D97-AF65-F5344CB8AC3E}">
        <p14:creationId xmlns:p14="http://schemas.microsoft.com/office/powerpoint/2010/main" val="363775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2AB12-F747-FA2E-F0DC-8BA861B4840A}"/>
            </a:ext>
          </a:extLst>
        </p:cNvPr>
        <p:cNvGrpSpPr/>
        <p:nvPr/>
      </p:nvGrpSpPr>
      <p:grpSpPr>
        <a:xfrm>
          <a:off x="0" y="0"/>
          <a:ext cx="0" cy="0"/>
          <a:chOff x="0" y="0"/>
          <a:chExt cx="0" cy="0"/>
        </a:xfrm>
      </p:grpSpPr>
      <p:pic>
        <p:nvPicPr>
          <p:cNvPr id="3" name="Picture 2" descr="A group of people walking on a dirt path&#10;&#10;Description automatically generated">
            <a:extLst>
              <a:ext uri="{FF2B5EF4-FFF2-40B4-BE49-F238E27FC236}">
                <a16:creationId xmlns:a16="http://schemas.microsoft.com/office/drawing/2014/main" id="{A5A6ACB8-039A-B9BB-01F2-549DBAE3F5C9}"/>
              </a:ext>
            </a:extLst>
          </p:cNvPr>
          <p:cNvPicPr>
            <a:picLocks noChangeAspect="1"/>
          </p:cNvPicPr>
          <p:nvPr/>
        </p:nvPicPr>
        <p:blipFill>
          <a:blip r:embed="rId2" cstate="print">
            <a:extLst>
              <a:ext uri="{28A0092B-C50C-407E-A947-70E740481C1C}">
                <a14:useLocalDpi xmlns:a14="http://schemas.microsoft.com/office/drawing/2010/main" val="0"/>
              </a:ext>
            </a:extLst>
          </a:blip>
          <a:srcRect t="2254" b="16962"/>
          <a:stretch/>
        </p:blipFill>
        <p:spPr>
          <a:xfrm>
            <a:off x="-1" y="0"/>
            <a:ext cx="13195997" cy="7106856"/>
          </a:xfrm>
          <a:prstGeom prst="rect">
            <a:avLst/>
          </a:prstGeom>
        </p:spPr>
      </p:pic>
      <p:sp>
        <p:nvSpPr>
          <p:cNvPr id="6" name="TextBox 5">
            <a:extLst>
              <a:ext uri="{FF2B5EF4-FFF2-40B4-BE49-F238E27FC236}">
                <a16:creationId xmlns:a16="http://schemas.microsoft.com/office/drawing/2014/main" id="{71209051-ECB1-7B52-ACA2-F910AAD7B22B}"/>
              </a:ext>
            </a:extLst>
          </p:cNvPr>
          <p:cNvSpPr txBox="1"/>
          <p:nvPr/>
        </p:nvSpPr>
        <p:spPr>
          <a:xfrm>
            <a:off x="2015492" y="5950073"/>
            <a:ext cx="9165010" cy="876300"/>
          </a:xfrm>
          <a:prstGeom prst="rect">
            <a:avLst/>
          </a:prstGeom>
          <a:solidFill>
            <a:srgbClr val="2AB0B7">
              <a:alpha val="84706"/>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2400"/>
              </a:spcAft>
              <a:buClrTx/>
              <a:buSzTx/>
              <a:buFontTx/>
              <a:buNone/>
              <a:tabLst/>
              <a:defRPr/>
            </a:pPr>
            <a:r>
              <a:rPr lang="en-US" sz="4000">
                <a:solidFill>
                  <a:srgbClr val="FFFFFF"/>
                </a:solidFill>
                <a:latin typeface="Calibri"/>
              </a:rPr>
              <a:t>Agents of Change</a:t>
            </a:r>
            <a:r>
              <a:rPr kumimoji="0" lang="en-US" sz="4000" b="0" i="0" u="none" strike="noStrike" kern="1200" cap="none" spc="0" normalizeH="0" baseline="0" noProof="0">
                <a:ln>
                  <a:noFill/>
                </a:ln>
                <a:solidFill>
                  <a:srgbClr val="FFFFFF"/>
                </a:solidFill>
                <a:effectLst/>
                <a:uLnTx/>
                <a:uFillTx/>
                <a:latin typeface="Calibri"/>
                <a:ea typeface="+mn-ea"/>
                <a:cs typeface="+mn-cs"/>
              </a:rPr>
              <a:t> Manual</a:t>
            </a:r>
          </a:p>
        </p:txBody>
      </p:sp>
      <p:pic>
        <p:nvPicPr>
          <p:cNvPr id="18" name="Picture 17">
            <a:extLst>
              <a:ext uri="{FF2B5EF4-FFF2-40B4-BE49-F238E27FC236}">
                <a16:creationId xmlns:a16="http://schemas.microsoft.com/office/drawing/2014/main" id="{0DA7805C-150D-7446-AB23-BEE63040F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3173501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1F5CA-A17C-B4FD-FE2B-CEF29EDB16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9216B-9CBF-27B2-5F9B-4FA3083CAC26}"/>
              </a:ext>
            </a:extLst>
          </p:cNvPr>
          <p:cNvSpPr>
            <a:spLocks noGrp="1"/>
          </p:cNvSpPr>
          <p:nvPr>
            <p:ph type="title"/>
          </p:nvPr>
        </p:nvSpPr>
        <p:spPr>
          <a:xfrm>
            <a:off x="495299" y="461664"/>
            <a:ext cx="10858501" cy="1143000"/>
          </a:xfrm>
        </p:spPr>
        <p:txBody>
          <a:bodyPr>
            <a:noAutofit/>
          </a:bodyPr>
          <a:lstStyle/>
          <a:p>
            <a:pPr algn="l">
              <a:lnSpc>
                <a:spcPct val="115000"/>
              </a:lnSpc>
              <a:spcBef>
                <a:spcPts val="0"/>
              </a:spcBef>
            </a:pPr>
            <a:r>
              <a:rPr lang="en-US" sz="3800" b="1">
                <a:latin typeface="Centaur"/>
              </a:rPr>
              <a:t>1.4.1  Program Reserve</a:t>
            </a:r>
            <a:endParaRPr lang="en-US" sz="3800">
              <a:latin typeface="Centaur"/>
            </a:endParaRPr>
          </a:p>
        </p:txBody>
      </p:sp>
      <p:sp>
        <p:nvSpPr>
          <p:cNvPr id="3" name="Content Placeholder 2">
            <a:extLst>
              <a:ext uri="{FF2B5EF4-FFF2-40B4-BE49-F238E27FC236}">
                <a16:creationId xmlns:a16="http://schemas.microsoft.com/office/drawing/2014/main" id="{077BDC0A-ECB1-0D6B-0BF8-FBFC6DA56E6E}"/>
              </a:ext>
            </a:extLst>
          </p:cNvPr>
          <p:cNvSpPr>
            <a:spLocks noGrp="1"/>
          </p:cNvSpPr>
          <p:nvPr>
            <p:ph idx="1"/>
          </p:nvPr>
        </p:nvSpPr>
        <p:spPr>
          <a:xfrm>
            <a:off x="495299" y="1714500"/>
            <a:ext cx="11125200" cy="4838700"/>
          </a:xfrm>
        </p:spPr>
        <p:txBody>
          <a:bodyPr vert="horz" lIns="91440" tIns="45720" rIns="91440" bIns="45720" rtlCol="0" anchor="t">
            <a:normAutofit/>
          </a:bodyPr>
          <a:lstStyle/>
          <a:p>
            <a:pPr marL="0" marR="0" indent="0">
              <a:spcBef>
                <a:spcPts val="0"/>
              </a:spcBef>
              <a:spcAft>
                <a:spcPts val="0"/>
              </a:spcAft>
              <a:buNone/>
            </a:pP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a:t>
            </a:r>
            <a:r>
              <a:rPr lang="en-US" sz="2400" i="1">
                <a:highlight>
                  <a:srgbClr val="FFFF00"/>
                </a:highlight>
                <a:latin typeface="Garamond" panose="02020404030301010803" pitchFamily="18" charset="0"/>
                <a:ea typeface="Times New Roman" panose="02020603050405020304" pitchFamily="18" charset="0"/>
                <a:cs typeface="Segoe UI" panose="020B0502040204020203" pitchFamily="34" charset="0"/>
              </a:rPr>
              <a:t>New policy provides guidance for unused AC funds, errors in transfers, or cases of </a:t>
            </a:r>
            <a:r>
              <a:rPr lang="en-US" sz="2400" i="1" err="1">
                <a:highlight>
                  <a:srgbClr val="FFFF00"/>
                </a:highlight>
                <a:latin typeface="Garamond" panose="02020404030301010803" pitchFamily="18" charset="0"/>
                <a:ea typeface="Times New Roman" panose="02020603050405020304" pitchFamily="18" charset="0"/>
                <a:cs typeface="Segoe UI" panose="020B0502040204020203" pitchFamily="34" charset="0"/>
              </a:rPr>
              <a:t>nin</a:t>
            </a:r>
            <a:r>
              <a:rPr lang="en-US" sz="2400" i="1">
                <a:highlight>
                  <a:srgbClr val="FFFF00"/>
                </a:highlight>
                <a:latin typeface="Garamond" panose="02020404030301010803" pitchFamily="18" charset="0"/>
                <a:ea typeface="Times New Roman" panose="02020603050405020304" pitchFamily="18" charset="0"/>
                <a:cs typeface="Segoe UI" panose="020B0502040204020203" pitchFamily="34" charset="0"/>
              </a:rPr>
              <a:t>-viable initiatives</a:t>
            </a:r>
          </a:p>
          <a:p>
            <a:pPr marL="0" marR="0" indent="0">
              <a:spcBef>
                <a:spcPts val="0"/>
              </a:spcBef>
              <a:spcAft>
                <a:spcPts val="0"/>
              </a:spcAft>
              <a:buNone/>
            </a:pPr>
            <a:r>
              <a:rPr lang="en-US" sz="2400" b="1"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 </a:t>
            </a:r>
            <a:endParaRPr lang="en-US" sz="2400">
              <a:effectLst/>
              <a:latin typeface="Times New Roman" panose="02020603050405020304" pitchFamily="18" charset="0"/>
              <a:ea typeface="Times New Roman" panose="02020603050405020304" pitchFamily="18" charset="0"/>
            </a:endParaRPr>
          </a:p>
          <a:p>
            <a:pPr marL="0" indent="0">
              <a:lnSpc>
                <a:spcPct val="115000"/>
              </a:lnSpc>
              <a:spcAft>
                <a:spcPts val="1000"/>
              </a:spcAft>
              <a:buNone/>
            </a:pPr>
            <a:r>
              <a:rPr lang="en-US" sz="1800">
                <a:solidFill>
                  <a:srgbClr val="C00000"/>
                </a:solidFill>
                <a:effectLst/>
                <a:latin typeface="Garamond" panose="02020404030301010803" pitchFamily="18" charset="0"/>
                <a:ea typeface="Garamond" panose="02020404030301010803" pitchFamily="18" charset="0"/>
                <a:cs typeface="Garamond" panose="02020404030301010803" pitchFamily="18" charset="0"/>
              </a:rPr>
              <a:t>I</a:t>
            </a:r>
            <a:r>
              <a:rPr lang="en-US" sz="18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f a funded Agents of Change initiative is unable to be implemented or no longer requires the AC grant received from Unbound, the project must notify the Regional project director immediately for instructions. If advised to retain the fund, the project may accumulate a program reserve designated for Agents of Change. This should be accounted for and tracked on the Cash Reserve Report. These funds may be utilized as needed to supplement funds of other Agents of Change initiatives that due to inflation, cost of materials/labor changes, or failed local fundraising, are facing financial barriers to completing an already approved initiative.  These funds are not to be used for other programs. Finally, Agents of Change Program reserve shall not be used to pre-fund initiatives submitted to KS, or to fund additional initiatives without authorization of the selection committee and Regional project director.</a:t>
            </a:r>
            <a:endParaRPr lang="en-US" sz="1800">
              <a:solidFill>
                <a:srgbClr val="C00000"/>
              </a:solidFill>
              <a:effectLst/>
              <a:latin typeface="Times New Roman" panose="02020603050405020304" pitchFamily="18" charset="0"/>
              <a:ea typeface="Calibri" panose="020F050202020403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47AB0329-AC9D-D3E6-6A7F-B05826C436E8}"/>
              </a:ext>
            </a:extLst>
          </p:cNvPr>
          <p:cNvSpPr txBox="1"/>
          <p:nvPr/>
        </p:nvSpPr>
        <p:spPr>
          <a:xfrm>
            <a:off x="8871423" y="-1"/>
            <a:ext cx="3330102" cy="461665"/>
          </a:xfrm>
          <a:prstGeom prst="rect">
            <a:avLst/>
          </a:prstGeom>
          <a:solidFill>
            <a:srgbClr val="2AB0B7"/>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Agents of Change</a:t>
            </a:r>
          </a:p>
        </p:txBody>
      </p:sp>
    </p:spTree>
    <p:extLst>
      <p:ext uri="{BB962C8B-B14F-4D97-AF65-F5344CB8AC3E}">
        <p14:creationId xmlns:p14="http://schemas.microsoft.com/office/powerpoint/2010/main" val="2457392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E4455-0894-D474-5C74-E1F58B309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47ED0-192D-6D3E-F33D-7C2003CD7E39}"/>
              </a:ext>
            </a:extLst>
          </p:cNvPr>
          <p:cNvSpPr>
            <a:spLocks noGrp="1"/>
          </p:cNvSpPr>
          <p:nvPr>
            <p:ph type="title"/>
          </p:nvPr>
        </p:nvSpPr>
        <p:spPr>
          <a:xfrm>
            <a:off x="495299" y="290561"/>
            <a:ext cx="10858501" cy="794380"/>
          </a:xfrm>
        </p:spPr>
        <p:txBody>
          <a:bodyPr>
            <a:noAutofit/>
          </a:bodyPr>
          <a:lstStyle/>
          <a:p>
            <a:pPr algn="l">
              <a:lnSpc>
                <a:spcPct val="115000"/>
              </a:lnSpc>
              <a:spcBef>
                <a:spcPts val="0"/>
              </a:spcBef>
            </a:pPr>
            <a:r>
              <a:rPr lang="en-US" sz="3800" b="1">
                <a:latin typeface="Centaur"/>
              </a:rPr>
              <a:t>4.1  Timeline</a:t>
            </a:r>
            <a:endParaRPr lang="en-US" sz="3800">
              <a:latin typeface="Centaur"/>
            </a:endParaRPr>
          </a:p>
        </p:txBody>
      </p:sp>
      <p:sp>
        <p:nvSpPr>
          <p:cNvPr id="3" name="Content Placeholder 2">
            <a:extLst>
              <a:ext uri="{FF2B5EF4-FFF2-40B4-BE49-F238E27FC236}">
                <a16:creationId xmlns:a16="http://schemas.microsoft.com/office/drawing/2014/main" id="{4E62AEBF-8673-C2D6-CED9-0CEBC2358B92}"/>
              </a:ext>
            </a:extLst>
          </p:cNvPr>
          <p:cNvSpPr>
            <a:spLocks noGrp="1"/>
          </p:cNvSpPr>
          <p:nvPr>
            <p:ph idx="1"/>
          </p:nvPr>
        </p:nvSpPr>
        <p:spPr>
          <a:xfrm>
            <a:off x="495299" y="1375503"/>
            <a:ext cx="11125200" cy="5177697"/>
          </a:xfrm>
        </p:spPr>
        <p:txBody>
          <a:bodyPr vert="horz" lIns="91440" tIns="45720" rIns="91440" bIns="45720" rtlCol="0" anchor="t">
            <a:normAutofit fontScale="92500" lnSpcReduction="20000"/>
          </a:bodyPr>
          <a:lstStyle/>
          <a:p>
            <a:pPr marL="0" marR="0" indent="0">
              <a:spcBef>
                <a:spcPts val="0"/>
              </a:spcBef>
              <a:spcAft>
                <a:spcPts val="0"/>
              </a:spcAft>
              <a:buNone/>
            </a:pP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To provide greater organization &amp; accountability for monitoring of initiatives and ensure timely feedback to donors</a:t>
            </a:r>
            <a:endParaRPr lang="en-US" sz="2400" i="1">
              <a:highlight>
                <a:srgbClr val="FFFF00"/>
              </a:highlight>
              <a:latin typeface="Garamond" panose="02020404030301010803" pitchFamily="18" charset="0"/>
              <a:ea typeface="Times New Roman" panose="02020603050405020304" pitchFamily="18" charset="0"/>
              <a:cs typeface="Segoe UI" panose="020B0502040204020203" pitchFamily="34" charset="0"/>
            </a:endParaRPr>
          </a:p>
          <a:p>
            <a:pPr marL="0" marR="0" indent="0">
              <a:spcBef>
                <a:spcPts val="0"/>
              </a:spcBef>
              <a:spcAft>
                <a:spcPts val="0"/>
              </a:spcAft>
              <a:buNone/>
            </a:pPr>
            <a:r>
              <a:rPr lang="en-US" sz="2400" b="1"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 </a:t>
            </a:r>
            <a:endParaRPr lang="en-US" sz="2400">
              <a:effectLst/>
              <a:latin typeface="Times New Roman" panose="02020603050405020304" pitchFamily="18" charset="0"/>
              <a:ea typeface="Times New Roman" panose="02020603050405020304" pitchFamily="18" charset="0"/>
            </a:endParaRPr>
          </a:p>
          <a:p>
            <a:pPr marL="0" marR="0" indent="0">
              <a:lnSpc>
                <a:spcPct val="115000"/>
              </a:lnSpc>
              <a:spcAft>
                <a:spcPts val="1000"/>
              </a:spcAft>
              <a:buNone/>
            </a:pPr>
            <a:r>
              <a:rPr lang="en-US" sz="2200">
                <a:solidFill>
                  <a:srgbClr val="000000"/>
                </a:solidFill>
                <a:effectLst/>
                <a:latin typeface="Garamond" panose="02020404030301010803" pitchFamily="18" charset="0"/>
                <a:ea typeface="Garamond" panose="02020404030301010803" pitchFamily="18" charset="0"/>
                <a:cs typeface="Garamond" panose="02020404030301010803" pitchFamily="18" charset="0"/>
              </a:rPr>
              <a:t>Outcome reporting will </a:t>
            </a:r>
            <a:r>
              <a:rPr lang="en-US" sz="2200" b="1">
                <a:solidFill>
                  <a:srgbClr val="000000"/>
                </a:solidFill>
                <a:effectLst/>
                <a:latin typeface="Garamond" panose="02020404030301010803" pitchFamily="18" charset="0"/>
                <a:ea typeface="Garamond" panose="02020404030301010803" pitchFamily="18" charset="0"/>
                <a:cs typeface="Garamond" panose="02020404030301010803" pitchFamily="18" charset="0"/>
              </a:rPr>
              <a:t>only</a:t>
            </a:r>
            <a:r>
              <a:rPr lang="en-US" sz="2200">
                <a:solidFill>
                  <a:srgbClr val="000000"/>
                </a:solidFill>
                <a:effectLst/>
                <a:latin typeface="Garamond" panose="02020404030301010803" pitchFamily="18" charset="0"/>
                <a:ea typeface="Garamond" panose="02020404030301010803" pitchFamily="18" charset="0"/>
                <a:cs typeface="Garamond" panose="02020404030301010803" pitchFamily="18" charset="0"/>
              </a:rPr>
              <a:t> be requested on initiatives that were funded directly by individual or group donors. Portal will indicate which initiatives will require outcome reporting. When an initiative is marked as funded, an estimated end date for reporting is calculated based on the estimated time needed to complete it provided in the Basic Info section. </a:t>
            </a:r>
            <a:endParaRPr lang="en-US" sz="22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n-US" sz="2200">
                <a:solidFill>
                  <a:srgbClr val="000000"/>
                </a:solidFill>
                <a:effectLst/>
                <a:latin typeface="Garamond" panose="02020404030301010803" pitchFamily="18" charset="0"/>
                <a:ea typeface="Garamond" panose="02020404030301010803" pitchFamily="18" charset="0"/>
                <a:cs typeface="Garamond" panose="02020404030301010803" pitchFamily="18" charset="0"/>
              </a:rPr>
              <a:t>For example, if an initiative is funded on 1 April and the estimated time needed to complete in days is 60, the estimated end date is 1 June, or 60 days after 1 April. On the estimated end date, if the initiative is in Funded or Initiative in Progress status and the initiative was funded by an individual grantor (not from the general Agents of Change Fund in Kansas, which is funded from smaller AC donations), it will automatically change to Final Outcomes Requested to indicate that the final outcomes are due. </a:t>
            </a:r>
            <a:r>
              <a:rPr lang="en-US" sz="22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Outcomes Report Estimated Due Date should be used as a guide that allows 60 days after estimated completion of the initiative. Prompt reporting will help to make sure that group accomplishments are captured and donors receive timely feedback.</a:t>
            </a:r>
            <a:r>
              <a:rPr lang="en-US" sz="2200">
                <a:solidFill>
                  <a:srgbClr val="C00000"/>
                </a:solidFill>
                <a:effectLst/>
                <a:latin typeface="Garamond" panose="02020404030301010803" pitchFamily="18" charset="0"/>
                <a:ea typeface="Garamond" panose="02020404030301010803" pitchFamily="18" charset="0"/>
                <a:cs typeface="Garamond" panose="02020404030301010803" pitchFamily="18" charset="0"/>
              </a:rPr>
              <a:t> </a:t>
            </a:r>
            <a:r>
              <a:rPr lang="en-US" sz="2200">
                <a:solidFill>
                  <a:srgbClr val="000000"/>
                </a:solidFill>
                <a:effectLst/>
                <a:latin typeface="Garamond" panose="02020404030301010803" pitchFamily="18" charset="0"/>
                <a:ea typeface="Garamond" panose="02020404030301010803" pitchFamily="18" charset="0"/>
                <a:cs typeface="Garamond" panose="02020404030301010803" pitchFamily="18" charset="0"/>
              </a:rPr>
              <a:t>Final outcomes are not required for initiatives funded from the general AC fund, but they can be managed locally if the project would like to complete them for their own records or project level reporting.</a:t>
            </a:r>
            <a:endParaRPr lang="en-US" sz="2200">
              <a:effectLst/>
              <a:latin typeface="Times New Roman" panose="02020603050405020304" pitchFamily="18" charset="0"/>
              <a:ea typeface="Calibri" panose="020F050202020403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21D3657E-D35C-503E-8E44-607BF1D5BDE5}"/>
              </a:ext>
            </a:extLst>
          </p:cNvPr>
          <p:cNvSpPr txBox="1"/>
          <p:nvPr/>
        </p:nvSpPr>
        <p:spPr>
          <a:xfrm>
            <a:off x="8871423" y="-1"/>
            <a:ext cx="3330102" cy="461665"/>
          </a:xfrm>
          <a:prstGeom prst="rect">
            <a:avLst/>
          </a:prstGeom>
          <a:solidFill>
            <a:srgbClr val="2AB0B7"/>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Agents of Change</a:t>
            </a:r>
          </a:p>
        </p:txBody>
      </p:sp>
    </p:spTree>
    <p:extLst>
      <p:ext uri="{BB962C8B-B14F-4D97-AF65-F5344CB8AC3E}">
        <p14:creationId xmlns:p14="http://schemas.microsoft.com/office/powerpoint/2010/main" val="3966335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oung child sitting on the steps of a house&#10;&#10;Description automatically generated">
            <a:extLst>
              <a:ext uri="{FF2B5EF4-FFF2-40B4-BE49-F238E27FC236}">
                <a16:creationId xmlns:a16="http://schemas.microsoft.com/office/drawing/2014/main" id="{3C0C789D-B6D2-1294-609F-63D699316FDF}"/>
              </a:ext>
            </a:extLst>
          </p:cNvPr>
          <p:cNvPicPr>
            <a:picLocks noChangeAspect="1"/>
          </p:cNvPicPr>
          <p:nvPr/>
        </p:nvPicPr>
        <p:blipFill>
          <a:blip r:embed="rId2" cstate="print">
            <a:extLst>
              <a:ext uri="{28A0092B-C50C-407E-A947-70E740481C1C}">
                <a14:useLocalDpi xmlns:a14="http://schemas.microsoft.com/office/drawing/2010/main" val="0"/>
              </a:ext>
            </a:extLst>
          </a:blip>
          <a:srcRect t="12501" b="5940"/>
          <a:stretch/>
        </p:blipFill>
        <p:spPr>
          <a:xfrm>
            <a:off x="-227946" y="0"/>
            <a:ext cx="12647892" cy="6877051"/>
          </a:xfrm>
          <a:prstGeom prst="rect">
            <a:avLst/>
          </a:prstGeom>
        </p:spPr>
      </p:pic>
      <p:sp>
        <p:nvSpPr>
          <p:cNvPr id="6" name="TextBox 5"/>
          <p:cNvSpPr txBox="1"/>
          <p:nvPr/>
        </p:nvSpPr>
        <p:spPr>
          <a:xfrm>
            <a:off x="7448550" y="2629008"/>
            <a:ext cx="5734050" cy="963994"/>
          </a:xfrm>
          <a:prstGeom prst="rect">
            <a:avLst/>
          </a:prstGeom>
        </p:spPr>
        <p:txBody>
          <a:bodyPr vert="horz" lIns="91440" tIns="45720" rIns="91440" bIns="45720" rtlCol="0" anchor="b">
            <a:normAutofit/>
          </a:bodyPr>
          <a:lstStyle/>
          <a:p>
            <a:pPr algn="ctr">
              <a:lnSpc>
                <a:spcPct val="90000"/>
              </a:lnSpc>
              <a:spcBef>
                <a:spcPct val="0"/>
              </a:spcBef>
              <a:spcAft>
                <a:spcPts val="2400"/>
              </a:spcAft>
            </a:pPr>
            <a:r>
              <a:rPr lang="en-US" sz="6000">
                <a:solidFill>
                  <a:srgbClr val="182952"/>
                </a:solidFill>
                <a:latin typeface="+mj-lt"/>
                <a:ea typeface="+mj-ea"/>
                <a:cs typeface="+mj-cs"/>
              </a:rPr>
              <a:t> Questions?</a:t>
            </a:r>
          </a:p>
        </p:txBody>
      </p:sp>
      <p:pic>
        <p:nvPicPr>
          <p:cNvPr id="19" name="Picture 18">
            <a:extLst>
              <a:ext uri="{FF2B5EF4-FFF2-40B4-BE49-F238E27FC236}">
                <a16:creationId xmlns:a16="http://schemas.microsoft.com/office/drawing/2014/main" id="{01F18167-C3C9-4E2A-BAD7-9F19824F1C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294272806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2.2.4 Board composition</a:t>
            </a:r>
            <a:endParaRPr lang="en-US" sz="3800">
              <a:latin typeface="Centaur"/>
            </a:endParaRPr>
          </a:p>
        </p:txBody>
      </p:sp>
      <p:sp>
        <p:nvSpPr>
          <p:cNvPr id="3" name="Content Placeholder 2"/>
          <p:cNvSpPr>
            <a:spLocks noGrp="1"/>
          </p:cNvSpPr>
          <p:nvPr>
            <p:ph idx="1"/>
          </p:nvPr>
        </p:nvSpPr>
        <p:spPr>
          <a:xfrm>
            <a:off x="495299" y="1219200"/>
            <a:ext cx="11125200" cy="5334000"/>
          </a:xfrm>
        </p:spPr>
        <p:txBody>
          <a:bodyPr vert="horz" lIns="91440" tIns="45720" rIns="91440" bIns="45720" rtlCol="0" anchor="t">
            <a:normAutofit fontScale="92500" lnSpcReduction="20000"/>
          </a:bodyPr>
          <a:lstStyle/>
          <a:p>
            <a:pPr marL="0" marR="0" indent="0">
              <a:spcBef>
                <a:spcPts val="0"/>
              </a:spcBef>
              <a:spcAft>
                <a:spcPts val="0"/>
              </a:spcAft>
              <a:buNone/>
            </a:pPr>
            <a:r>
              <a:rPr lang="en-US" sz="22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To clarify parameters of service for project staff members who serve on boards.</a:t>
            </a:r>
            <a:r>
              <a:rPr lang="en-US" sz="2200" i="1">
                <a:effectLst/>
                <a:latin typeface="Garamond" panose="02020404030301010803" pitchFamily="18" charset="0"/>
                <a:ea typeface="Times New Roman" panose="02020603050405020304" pitchFamily="18" charset="0"/>
                <a:cs typeface="Segoe UI" panose="020B0502040204020203" pitchFamily="34" charset="0"/>
              </a:rPr>
              <a:t> </a:t>
            </a:r>
            <a:endParaRPr lang="en-US" sz="22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1000"/>
              </a:spcAft>
              <a:buNone/>
            </a:pPr>
            <a:endParaRPr lang="en-US" sz="2200" u="sng">
              <a:solidFill>
                <a:srgbClr val="FF0000"/>
              </a:solidFill>
              <a:effectLst/>
              <a:latin typeface="Garamond" panose="02020404030301010803" pitchFamily="18" charset="0"/>
              <a:ea typeface="Calibri" panose="020F0502020204030204" pitchFamily="34" charset="0"/>
            </a:endParaRPr>
          </a:p>
          <a:p>
            <a:pPr marL="0" marR="0" indent="0">
              <a:lnSpc>
                <a:spcPct val="115000"/>
              </a:lnSpc>
              <a:spcAft>
                <a:spcPts val="1000"/>
              </a:spcAft>
              <a:buNone/>
            </a:pPr>
            <a:r>
              <a:rPr lang="en-US" sz="2400">
                <a:effectLst/>
                <a:latin typeface="Garamond" panose="02020404030301010803" pitchFamily="18" charset="0"/>
                <a:ea typeface="Garamond" panose="02020404030301010803" pitchFamily="18" charset="0"/>
                <a:cs typeface="Garamond" panose="02020404030301010803" pitchFamily="18" charset="0"/>
              </a:rPr>
              <a:t>Given the nature of a shared responsibility to honor shared commitments to sponsored families and sponsors, where allowed by local law, Unbound headquarters generally recommends some international representation on the local project board.  These representatives may be Unbound headquarters representatives, members of other project boards or teams, or other members of the Unbound international community.  </a:t>
            </a:r>
            <a:r>
              <a:rPr lang="en-US" sz="24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Current staff members should not be eligible for participation in the board of their own project entity. When possible, members of the sponsored community or former beneficiaries should be considered as part of the board composition.</a:t>
            </a:r>
            <a:r>
              <a:rPr lang="en-US" sz="2400">
                <a:effectLst/>
                <a:latin typeface="Garamond" panose="02020404030301010803" pitchFamily="18" charset="0"/>
                <a:ea typeface="Garamond" panose="02020404030301010803" pitchFamily="18" charset="0"/>
                <a:cs typeface="Garamond" panose="02020404030301010803" pitchFamily="18" charset="0"/>
              </a:rPr>
              <a:t> The count of Unbound headquarters representatives shall not constitute a majority of the local project board.  Where there are 5 board member positions, Unbound headquarters will typically request 2 representatives.  Where there are 7 board member positions, Unbound headquarters will typically request 3 representatives.  The goal of the board composition is to provide adequate representation of the global Unbound community.  The spirit of Unbound headquarters participation is to provide adequate representation, while not exercising control over board activities or decisions.</a:t>
            </a:r>
            <a:endParaRPr lang="en-US" sz="2000">
              <a:effectLst/>
              <a:latin typeface="Times New Roman" panose="02020603050405020304" pitchFamily="18" charset="0"/>
              <a:ea typeface="Calibri" panose="020F0502020204030204" pitchFamily="34" charset="0"/>
            </a:endParaRPr>
          </a:p>
          <a:p>
            <a:pPr lvl="1">
              <a:lnSpc>
                <a:spcPct val="114999"/>
              </a:lnSpc>
              <a:spcBef>
                <a:spcPts val="0"/>
              </a:spcBef>
              <a:spcAft>
                <a:spcPts val="1000"/>
              </a:spcAft>
            </a:pPr>
            <a:endParaRPr lang="en-US" sz="1600">
              <a:solidFill>
                <a:srgbClr val="FF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DB4A3F-927E-5AE2-C486-466ABA2BEEC0}"/>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Sponsorship</a:t>
            </a:r>
          </a:p>
        </p:txBody>
      </p:sp>
    </p:spTree>
    <p:extLst>
      <p:ext uri="{BB962C8B-B14F-4D97-AF65-F5344CB8AC3E}">
        <p14:creationId xmlns:p14="http://schemas.microsoft.com/office/powerpoint/2010/main" val="3063399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51C1E-05FB-A4CC-1AFA-DD74226E3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E40249-A499-FCF3-6AB8-C353A798906E}"/>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4.2.7 Henry Perez Professional Development Scholarship</a:t>
            </a:r>
            <a:endParaRPr lang="en-US" sz="3800">
              <a:latin typeface="Centaur"/>
            </a:endParaRPr>
          </a:p>
        </p:txBody>
      </p:sp>
      <p:sp>
        <p:nvSpPr>
          <p:cNvPr id="3" name="Content Placeholder 2">
            <a:extLst>
              <a:ext uri="{FF2B5EF4-FFF2-40B4-BE49-F238E27FC236}">
                <a16:creationId xmlns:a16="http://schemas.microsoft.com/office/drawing/2014/main" id="{AF609A98-E8B5-DDA8-6147-3739DC4AFA9D}"/>
              </a:ext>
            </a:extLst>
          </p:cNvPr>
          <p:cNvSpPr>
            <a:spLocks noGrp="1"/>
          </p:cNvSpPr>
          <p:nvPr>
            <p:ph idx="1"/>
          </p:nvPr>
        </p:nvSpPr>
        <p:spPr>
          <a:xfrm>
            <a:off x="495299" y="1219200"/>
            <a:ext cx="11125200" cy="5334000"/>
          </a:xfrm>
        </p:spPr>
        <p:txBody>
          <a:bodyPr vert="horz" lIns="91440" tIns="45720" rIns="91440" bIns="45720" rtlCol="0" anchor="t">
            <a:normAutofit fontScale="92500" lnSpcReduction="10000"/>
          </a:bodyPr>
          <a:lstStyle/>
          <a:p>
            <a:pPr marL="0" marR="0" indent="0">
              <a:spcBef>
                <a:spcPts val="0"/>
              </a:spcBef>
              <a:spcAft>
                <a:spcPts val="0"/>
              </a:spcAft>
              <a:buNone/>
            </a:pPr>
            <a:r>
              <a:rPr lang="en-US" sz="22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This new section describes the scholarship fund for project staff members.</a:t>
            </a:r>
            <a:r>
              <a:rPr lang="en-US" sz="2200" i="1">
                <a:effectLst/>
                <a:latin typeface="Garamond" panose="02020404030301010803" pitchFamily="18" charset="0"/>
                <a:ea typeface="Times New Roman" panose="02020603050405020304" pitchFamily="18" charset="0"/>
                <a:cs typeface="Segoe UI" panose="020B0502040204020203" pitchFamily="34" charset="0"/>
              </a:rPr>
              <a:t> </a:t>
            </a:r>
          </a:p>
          <a:p>
            <a:pPr marL="0" marR="0" indent="0">
              <a:spcBef>
                <a:spcPts val="0"/>
              </a:spcBef>
              <a:spcAft>
                <a:spcPts val="0"/>
              </a:spcAft>
              <a:buNone/>
            </a:pPr>
            <a:endParaRPr lang="en-US" sz="24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n-US" sz="26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The Henry Perez Professional Development Scholarship is intended to support the education and professional development of staff members at Unbound projects. The purpose of these funds is that they be used to invest in the professional development of project staff members. Each project is responsible for determining a fair selection process that includes diverse staff representation. The intention of the scholarship is not to replace the inclusion of staff development and training initiatives as part of the project budget and workplan.</a:t>
            </a:r>
            <a:endParaRPr lang="en-US" sz="2600">
              <a:solidFill>
                <a:srgbClr val="C00000"/>
              </a:solidFill>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n-US" sz="26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Henry Perez was a project staff member in Peru who had a lifelong commitment to learning to continually improve his skills and made a positive impact on the world. These scholarships are intended to honor his memory and uphold his spirit as an active presence in Unbound communities around the world. </a:t>
            </a:r>
            <a:endParaRPr lang="en-US" sz="2600">
              <a:solidFill>
                <a:srgbClr val="C00000"/>
              </a:solidFill>
              <a:effectLst/>
              <a:latin typeface="Times New Roman" panose="02020603050405020304" pitchFamily="18" charset="0"/>
              <a:ea typeface="Calibri" panose="020F0502020204030204" pitchFamily="34" charset="0"/>
            </a:endParaRPr>
          </a:p>
          <a:p>
            <a:pPr lvl="1">
              <a:lnSpc>
                <a:spcPct val="114999"/>
              </a:lnSpc>
              <a:spcBef>
                <a:spcPts val="0"/>
              </a:spcBef>
              <a:spcAft>
                <a:spcPts val="1000"/>
              </a:spcAft>
            </a:pPr>
            <a:endParaRPr lang="en-US" sz="1600">
              <a:solidFill>
                <a:srgbClr val="FF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18A54CE8-85C2-7C1E-91AB-64CD3B219D7B}"/>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Sponsorship</a:t>
            </a:r>
          </a:p>
        </p:txBody>
      </p:sp>
    </p:spTree>
    <p:extLst>
      <p:ext uri="{BB962C8B-B14F-4D97-AF65-F5344CB8AC3E}">
        <p14:creationId xmlns:p14="http://schemas.microsoft.com/office/powerpoint/2010/main" val="579584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34BC3-0949-5300-CEC2-430BC82C4C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8AEB13-DA1E-146B-84BF-B5242A30B124}"/>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5.2.4.3 One Sponsored Member per Household</a:t>
            </a:r>
            <a:endParaRPr lang="en-US" sz="3800">
              <a:latin typeface="Centaur"/>
            </a:endParaRPr>
          </a:p>
        </p:txBody>
      </p:sp>
      <p:sp>
        <p:nvSpPr>
          <p:cNvPr id="3" name="Content Placeholder 2">
            <a:extLst>
              <a:ext uri="{FF2B5EF4-FFF2-40B4-BE49-F238E27FC236}">
                <a16:creationId xmlns:a16="http://schemas.microsoft.com/office/drawing/2014/main" id="{D83CA882-94C7-B6F5-4FA8-FE59D482585E}"/>
              </a:ext>
            </a:extLst>
          </p:cNvPr>
          <p:cNvSpPr>
            <a:spLocks noGrp="1"/>
          </p:cNvSpPr>
          <p:nvPr>
            <p:ph idx="1"/>
          </p:nvPr>
        </p:nvSpPr>
        <p:spPr>
          <a:xfrm>
            <a:off x="495299" y="1219200"/>
            <a:ext cx="11125200" cy="5334000"/>
          </a:xfrm>
        </p:spPr>
        <p:txBody>
          <a:bodyPr vert="horz" lIns="91440" tIns="45720" rIns="91440" bIns="45720" rtlCol="0" anchor="t">
            <a:normAutofit/>
          </a:bodyPr>
          <a:lstStyle/>
          <a:p>
            <a:pPr marL="0" marR="0" indent="0">
              <a:spcBef>
                <a:spcPts val="0"/>
              </a:spcBef>
              <a:spcAft>
                <a:spcPts val="0"/>
              </a:spcAft>
              <a:buNone/>
            </a:pP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a:t>
            </a:r>
            <a:r>
              <a:rPr lang="en-US" sz="2400" i="1">
                <a:highlight>
                  <a:srgbClr val="FFFF00"/>
                </a:highlight>
                <a:latin typeface="Garamond" panose="02020404030301010803" pitchFamily="18" charset="0"/>
                <a:ea typeface="Times New Roman" panose="02020603050405020304" pitchFamily="18" charset="0"/>
                <a:cs typeface="Segoe UI" panose="020B0502040204020203" pitchFamily="34" charset="0"/>
              </a:rPr>
              <a:t>New policy makes</a:t>
            </a:r>
            <a:r>
              <a:rPr lang="en-US" sz="24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 the Unbound sponsorship program accessible to more families</a:t>
            </a:r>
          </a:p>
          <a:p>
            <a:pPr marL="0" marR="0" indent="0">
              <a:spcBef>
                <a:spcPts val="0"/>
              </a:spcBef>
              <a:spcAft>
                <a:spcPts val="0"/>
              </a:spcAft>
              <a:buNone/>
            </a:pPr>
            <a:endParaRPr lang="en-US" sz="2400" u="sng">
              <a:solidFill>
                <a:srgbClr val="C00000"/>
              </a:solidFill>
              <a:effectLst/>
              <a:latin typeface="Garamond" panose="02020404030301010803" pitchFamily="18" charset="0"/>
              <a:ea typeface="Calibri" panose="020F0502020204030204" pitchFamily="34" charset="0"/>
            </a:endParaRPr>
          </a:p>
          <a:p>
            <a:pPr marL="0" marR="0" indent="0">
              <a:lnSpc>
                <a:spcPct val="115000"/>
              </a:lnSpc>
              <a:spcAft>
                <a:spcPts val="1000"/>
              </a:spcAft>
              <a:buNone/>
            </a:pPr>
            <a:r>
              <a:rPr lang="en-US" sz="24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Projects should not enroll more than one person in a household except in extraordinary circumstances. Sponsorship benefits and services should help the entire household, and limiting enrollment to one person per household allows the program to reach as many families as possible. Families with additional ongoing needs are also eligible for complementary programs. Exceptions can be made for special circumstances. Please notify the Unbound headquarters regional team about people who are identified as special cases requiring an exception before submitting the records. Any exceptions should be reviewed regularly to ensure the household still qualifies for more than one sponsorship in the household. </a:t>
            </a:r>
            <a:endParaRPr lang="en-US" sz="2400">
              <a:solidFill>
                <a:srgbClr val="C00000"/>
              </a:solidFill>
              <a:effectLst/>
              <a:latin typeface="Times New Roman" panose="02020603050405020304" pitchFamily="18" charset="0"/>
              <a:ea typeface="Calibri" panose="020F050202020403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D642188-B18D-B5F7-7FBE-1D21E425B617}"/>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Sponsorship</a:t>
            </a:r>
          </a:p>
        </p:txBody>
      </p:sp>
    </p:spTree>
    <p:extLst>
      <p:ext uri="{BB962C8B-B14F-4D97-AF65-F5344CB8AC3E}">
        <p14:creationId xmlns:p14="http://schemas.microsoft.com/office/powerpoint/2010/main" val="879064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72829-98D8-F001-8EA4-222EA2B5C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C9F2D-0A13-320A-A016-2BCC51AB5BB8}"/>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5.2.5 Active participation</a:t>
            </a:r>
            <a:endParaRPr lang="en-US" sz="3800">
              <a:latin typeface="Centaur"/>
            </a:endParaRPr>
          </a:p>
        </p:txBody>
      </p:sp>
      <p:sp>
        <p:nvSpPr>
          <p:cNvPr id="3" name="Content Placeholder 2">
            <a:extLst>
              <a:ext uri="{FF2B5EF4-FFF2-40B4-BE49-F238E27FC236}">
                <a16:creationId xmlns:a16="http://schemas.microsoft.com/office/drawing/2014/main" id="{A453AFC4-75D3-1EFE-4D4A-0A42CDA8607D}"/>
              </a:ext>
            </a:extLst>
          </p:cNvPr>
          <p:cNvSpPr>
            <a:spLocks noGrp="1"/>
          </p:cNvSpPr>
          <p:nvPr>
            <p:ph idx="1"/>
          </p:nvPr>
        </p:nvSpPr>
        <p:spPr>
          <a:xfrm>
            <a:off x="495299" y="1219200"/>
            <a:ext cx="11125200" cy="5334000"/>
          </a:xfrm>
        </p:spPr>
        <p:txBody>
          <a:bodyPr vert="horz" lIns="91440" tIns="45720" rIns="91440" bIns="45720" rtlCol="0" anchor="t">
            <a:normAutofit/>
          </a:bodyPr>
          <a:lstStyle/>
          <a:p>
            <a:pPr marL="0" marR="0" indent="0">
              <a:spcBef>
                <a:spcPts val="0"/>
              </a:spcBef>
              <a:spcAft>
                <a:spcPts val="0"/>
              </a:spcAft>
              <a:buNone/>
            </a:pPr>
            <a:r>
              <a:rPr lang="en-US" sz="22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To prohibit withholding of sponsorship funds as punishment for non-participation. Sponsored families who do not participate may be retired, but they should not be kept in the program with funds held for non-participation.</a:t>
            </a:r>
          </a:p>
          <a:p>
            <a:pPr marL="0" marR="0" indent="0">
              <a:spcBef>
                <a:spcPts val="0"/>
              </a:spcBef>
              <a:spcAft>
                <a:spcPts val="0"/>
              </a:spcAft>
              <a:buNone/>
            </a:pPr>
            <a:endParaRPr lang="en-US" sz="2200" u="sng">
              <a:solidFill>
                <a:srgbClr val="FF0000"/>
              </a:solidFill>
              <a:effectLst/>
              <a:latin typeface="Garamond" panose="02020404030301010803" pitchFamily="18" charset="0"/>
              <a:ea typeface="Calibri" panose="020F0502020204030204" pitchFamily="34" charset="0"/>
            </a:endParaRPr>
          </a:p>
          <a:p>
            <a:pPr marL="0" marR="0" indent="0">
              <a:lnSpc>
                <a:spcPct val="115000"/>
              </a:lnSpc>
              <a:spcAft>
                <a:spcPts val="1000"/>
              </a:spcAft>
              <a:buNone/>
            </a:pPr>
            <a:r>
              <a:rPr lang="en-US" sz="2400">
                <a:effectLst/>
                <a:latin typeface="Garamond" panose="02020404030301010803" pitchFamily="18" charset="0"/>
                <a:ea typeface="Garamond" panose="02020404030301010803" pitchFamily="18" charset="0"/>
                <a:cs typeface="Garamond" panose="02020404030301010803" pitchFamily="18" charset="0"/>
              </a:rPr>
              <a:t>Project teams should have regular interactions with sponsored members and their families to be certain that sponsored members are present, receiving benefits, and active in the program. Projects should retire a sponsored member if a sponsored member and/or family representative of the sponsored member have not participated in the program for more than 90 days. Any exceptions should be communicated to the Unbound headquarters regional team. </a:t>
            </a:r>
            <a:r>
              <a:rPr lang="en-US" sz="24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Projects should not withhold sponsorship funds from families to promote active participation. </a:t>
            </a:r>
            <a:endParaRPr lang="en-US" sz="1600" u="sng">
              <a:solidFill>
                <a:srgbClr val="C0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0540ED1D-9A00-017A-EB4B-674DA0CFF94A}"/>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Sponsorship</a:t>
            </a:r>
          </a:p>
        </p:txBody>
      </p:sp>
    </p:spTree>
    <p:extLst>
      <p:ext uri="{BB962C8B-B14F-4D97-AF65-F5344CB8AC3E}">
        <p14:creationId xmlns:p14="http://schemas.microsoft.com/office/powerpoint/2010/main" val="1203435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908D9-5896-AD4F-F465-F9845BDCFA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29138A-7DF0-339E-CEE7-6F0F4BBA452A}"/>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6.2.1 Communication between sponsors and project staff</a:t>
            </a:r>
            <a:endParaRPr lang="en-US" sz="3800">
              <a:latin typeface="Centaur"/>
            </a:endParaRPr>
          </a:p>
        </p:txBody>
      </p:sp>
      <p:sp>
        <p:nvSpPr>
          <p:cNvPr id="3" name="Content Placeholder 2">
            <a:extLst>
              <a:ext uri="{FF2B5EF4-FFF2-40B4-BE49-F238E27FC236}">
                <a16:creationId xmlns:a16="http://schemas.microsoft.com/office/drawing/2014/main" id="{0ED4F408-3C77-C795-BF80-5D3CE1433425}"/>
              </a:ext>
            </a:extLst>
          </p:cNvPr>
          <p:cNvSpPr>
            <a:spLocks noGrp="1"/>
          </p:cNvSpPr>
          <p:nvPr>
            <p:ph idx="1"/>
          </p:nvPr>
        </p:nvSpPr>
        <p:spPr>
          <a:xfrm>
            <a:off x="495299" y="1219200"/>
            <a:ext cx="11125200" cy="5334000"/>
          </a:xfrm>
        </p:spPr>
        <p:txBody>
          <a:bodyPr vert="horz" lIns="91440" tIns="45720" rIns="91440" bIns="45720" rtlCol="0" anchor="t">
            <a:normAutofit/>
          </a:bodyPr>
          <a:lstStyle/>
          <a:p>
            <a:pPr marL="0" marR="0" indent="0">
              <a:spcBef>
                <a:spcPts val="0"/>
              </a:spcBef>
              <a:spcAft>
                <a:spcPts val="0"/>
              </a:spcAft>
              <a:buNone/>
            </a:pPr>
            <a:r>
              <a:rPr lang="en-US" sz="2200" i="1">
                <a:effectLst/>
                <a:highlight>
                  <a:srgbClr val="FFFF00"/>
                </a:highlight>
                <a:latin typeface="Garamond"/>
                <a:ea typeface="Times New Roman" panose="02020603050405020304" pitchFamily="18" charset="0"/>
                <a:cs typeface="Segoe UI"/>
              </a:rPr>
              <a:t>Reason for revision: To clarify that only direct communication with sponsors about program-related topics requires coordination with Unbound.</a:t>
            </a:r>
            <a:endParaRPr lang="en-US" sz="2200" i="1" u="sng">
              <a:solidFill>
                <a:srgbClr val="FF0000"/>
              </a:solidFill>
              <a:highlight>
                <a:srgbClr val="FFFF00"/>
              </a:highlight>
              <a:latin typeface="Garamond"/>
              <a:ea typeface="Times New Roman" panose="02020603050405020304" pitchFamily="18" charset="0"/>
              <a:cs typeface="Segoe UI"/>
            </a:endParaRPr>
          </a:p>
          <a:p>
            <a:pPr marL="0" marR="0" indent="0">
              <a:spcBef>
                <a:spcPts val="0"/>
              </a:spcBef>
              <a:spcAft>
                <a:spcPts val="0"/>
              </a:spcAft>
              <a:buNone/>
            </a:pPr>
            <a:endParaRPr lang="en-US" sz="1800">
              <a:effectLst/>
              <a:latin typeface="Garamond" panose="02020404030301010803" pitchFamily="18" charset="0"/>
              <a:ea typeface="Garamond" panose="02020404030301010803" pitchFamily="18" charset="0"/>
              <a:cs typeface="Garamond" panose="02020404030301010803" pitchFamily="18" charset="0"/>
            </a:endParaRPr>
          </a:p>
          <a:p>
            <a:pPr marL="0" marR="0" indent="0">
              <a:lnSpc>
                <a:spcPct val="115000"/>
              </a:lnSpc>
              <a:spcAft>
                <a:spcPts val="1000"/>
              </a:spcAft>
              <a:buNone/>
            </a:pPr>
            <a:r>
              <a:rPr lang="en-US" sz="2400">
                <a:effectLst/>
                <a:latin typeface="Garamond" panose="02020404030301010803" pitchFamily="18" charset="0"/>
                <a:ea typeface="Garamond" panose="02020404030301010803" pitchFamily="18" charset="0"/>
                <a:cs typeface="Garamond" panose="02020404030301010803" pitchFamily="18" charset="0"/>
              </a:rPr>
              <a:t>All project staff shall follow a professional code of conduct concerning their behavior or communications with an Unbound sponsor.  </a:t>
            </a:r>
            <a:r>
              <a:rPr lang="en-US" sz="2400" strike="sngStrike">
                <a:effectLst/>
                <a:latin typeface="Garamond" panose="02020404030301010803" pitchFamily="18" charset="0"/>
                <a:ea typeface="Garamond" panose="02020404030301010803" pitchFamily="18" charset="0"/>
                <a:cs typeface="Garamond" panose="02020404030301010803" pitchFamily="18" charset="0"/>
              </a:rPr>
              <a:t>Project staff should not communicate directly with a sponsor except in special situations to arrange an individual sponsor visit (ISV).</a:t>
            </a:r>
            <a:r>
              <a:rPr lang="en-US" sz="2400">
                <a:effectLst/>
                <a:latin typeface="Garamond" panose="02020404030301010803" pitchFamily="18" charset="0"/>
                <a:ea typeface="Garamond" panose="02020404030301010803" pitchFamily="18" charset="0"/>
                <a:cs typeface="Garamond" panose="02020404030301010803" pitchFamily="18" charset="0"/>
              </a:rPr>
              <a:t>  </a:t>
            </a:r>
            <a:r>
              <a:rPr lang="en-US" sz="2400" u="sng">
                <a:solidFill>
                  <a:srgbClr val="FF0000"/>
                </a:solidFill>
                <a:effectLst/>
                <a:latin typeface="Garamond" panose="02020404030301010803" pitchFamily="18" charset="0"/>
                <a:ea typeface="Garamond" panose="02020404030301010803" pitchFamily="18" charset="0"/>
                <a:cs typeface="Garamond" panose="02020404030301010803" pitchFamily="18" charset="0"/>
              </a:rPr>
              <a:t>In order to maintain good coordination and transparency, project staff and sponsors/donors should not make personal requests, interfere with the sponsorship program, or communicate directly about Unbound programs and business. In special situations or for emergency during ISVs, Unbound staff may provide contact information for a sponsor for a limited time of use. </a:t>
            </a:r>
            <a:r>
              <a:rPr lang="en-US" sz="2400">
                <a:effectLst/>
                <a:latin typeface="Garamond" panose="02020404030301010803" pitchFamily="18" charset="0"/>
                <a:ea typeface="Garamond" panose="02020404030301010803" pitchFamily="18" charset="0"/>
                <a:cs typeface="Garamond" panose="02020404030301010803" pitchFamily="18" charset="0"/>
              </a:rPr>
              <a:t>Communications between sponsors and project staff </a:t>
            </a:r>
            <a:r>
              <a:rPr lang="en-US" sz="2400" u="sng">
                <a:solidFill>
                  <a:srgbClr val="FF0000"/>
                </a:solidFill>
                <a:effectLst/>
                <a:latin typeface="Garamond" panose="02020404030301010803" pitchFamily="18" charset="0"/>
                <a:ea typeface="Garamond" panose="02020404030301010803" pitchFamily="18" charset="0"/>
                <a:cs typeface="Garamond" panose="02020404030301010803" pitchFamily="18" charset="0"/>
              </a:rPr>
              <a:t>about Unbound programs and business</a:t>
            </a:r>
            <a:r>
              <a:rPr lang="en-US" sz="2400">
                <a:effectLst/>
                <a:latin typeface="Garamond" panose="02020404030301010803" pitchFamily="18" charset="0"/>
                <a:ea typeface="Garamond" panose="02020404030301010803" pitchFamily="18" charset="0"/>
                <a:cs typeface="Garamond" panose="02020404030301010803" pitchFamily="18" charset="0"/>
              </a:rPr>
              <a:t> must be sent through Unbound headquarters.  </a:t>
            </a:r>
            <a:endParaRPr lang="en-US" sz="2400">
              <a:effectLst/>
              <a:latin typeface="Times New Roman" panose="02020603050405020304" pitchFamily="18" charset="0"/>
              <a:ea typeface="Calibri" panose="020F0502020204030204" pitchFamily="34" charset="0"/>
            </a:endParaRPr>
          </a:p>
          <a:p>
            <a:pPr lvl="1">
              <a:lnSpc>
                <a:spcPct val="114999"/>
              </a:lnSpc>
              <a:spcBef>
                <a:spcPts val="0"/>
              </a:spcBef>
              <a:spcAft>
                <a:spcPts val="1000"/>
              </a:spcAft>
            </a:pPr>
            <a:endParaRPr lang="en-US" sz="1600">
              <a:solidFill>
                <a:srgbClr val="FF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521AF3C-8C31-615F-BE11-7C864B035AEC}"/>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Sponsorship</a:t>
            </a:r>
          </a:p>
        </p:txBody>
      </p:sp>
    </p:spTree>
    <p:extLst>
      <p:ext uri="{BB962C8B-B14F-4D97-AF65-F5344CB8AC3E}">
        <p14:creationId xmlns:p14="http://schemas.microsoft.com/office/powerpoint/2010/main" val="1601027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4C23A-B2CC-D312-80A0-E7F71D9DC5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5B3856-15D7-733C-1263-173790976C8F}"/>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6.4.3 Standard ISV timeline</a:t>
            </a:r>
            <a:endParaRPr lang="en-US" sz="3800">
              <a:latin typeface="Centaur"/>
            </a:endParaRPr>
          </a:p>
        </p:txBody>
      </p:sp>
      <p:sp>
        <p:nvSpPr>
          <p:cNvPr id="3" name="Content Placeholder 2">
            <a:extLst>
              <a:ext uri="{FF2B5EF4-FFF2-40B4-BE49-F238E27FC236}">
                <a16:creationId xmlns:a16="http://schemas.microsoft.com/office/drawing/2014/main" id="{A2C8249D-795C-AD4D-AE99-2C7D31512271}"/>
              </a:ext>
            </a:extLst>
          </p:cNvPr>
          <p:cNvSpPr>
            <a:spLocks noGrp="1"/>
          </p:cNvSpPr>
          <p:nvPr>
            <p:ph idx="1"/>
          </p:nvPr>
        </p:nvSpPr>
        <p:spPr>
          <a:xfrm>
            <a:off x="495299" y="1219200"/>
            <a:ext cx="11125200" cy="5334000"/>
          </a:xfrm>
        </p:spPr>
        <p:txBody>
          <a:bodyPr vert="horz" lIns="91440" tIns="45720" rIns="91440" bIns="45720" rtlCol="0" anchor="t">
            <a:normAutofit/>
          </a:bodyPr>
          <a:lstStyle/>
          <a:p>
            <a:pPr marL="0" marR="0" indent="0">
              <a:spcBef>
                <a:spcPts val="0"/>
              </a:spcBef>
              <a:spcAft>
                <a:spcPts val="0"/>
              </a:spcAft>
              <a:buNone/>
            </a:pPr>
            <a:r>
              <a:rPr lang="en-US" sz="22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To extend the required timeline</a:t>
            </a:r>
            <a:r>
              <a:rPr lang="en-US" sz="2200" i="1">
                <a:effectLst/>
                <a:latin typeface="Garamond" panose="02020404030301010803" pitchFamily="18" charset="0"/>
                <a:ea typeface="Times New Roman" panose="02020603050405020304" pitchFamily="18" charset="0"/>
                <a:cs typeface="Segoe UI" panose="020B0502040204020203" pitchFamily="34" charset="0"/>
              </a:rPr>
              <a:t> </a:t>
            </a:r>
            <a:endParaRPr lang="en-US" sz="2200" i="1">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2200" i="1">
              <a:effectLst/>
              <a:latin typeface="Times New Roman" panose="02020603050405020304" pitchFamily="18" charset="0"/>
              <a:ea typeface="Garamond" panose="02020404030301010803" pitchFamily="18" charset="0"/>
              <a:cs typeface="Garamond" panose="02020404030301010803" pitchFamily="18" charset="0"/>
            </a:endParaRPr>
          </a:p>
          <a:p>
            <a:pPr marL="0" marR="0" indent="0">
              <a:spcBef>
                <a:spcPts val="0"/>
              </a:spcBef>
              <a:spcAft>
                <a:spcPts val="0"/>
              </a:spcAft>
              <a:buNone/>
            </a:pPr>
            <a:endParaRPr lang="en-US" sz="2200" i="1">
              <a:latin typeface="Times New Roman" panose="02020603050405020304" pitchFamily="18" charset="0"/>
              <a:ea typeface="Garamond" panose="02020404030301010803" pitchFamily="18" charset="0"/>
              <a:cs typeface="Garamond" panose="02020404030301010803" pitchFamily="18" charset="0"/>
            </a:endParaRPr>
          </a:p>
          <a:p>
            <a:pPr marL="0" marR="0" indent="0">
              <a:spcBef>
                <a:spcPts val="0"/>
              </a:spcBef>
              <a:spcAft>
                <a:spcPts val="0"/>
              </a:spcAft>
              <a:buNone/>
            </a:pPr>
            <a:r>
              <a:rPr lang="en-US" sz="2800">
                <a:effectLst/>
                <a:latin typeface="Garamond" panose="02020404030301010803" pitchFamily="18" charset="0"/>
                <a:ea typeface="Garamond" panose="02020404030301010803" pitchFamily="18" charset="0"/>
                <a:cs typeface="Garamond" panose="02020404030301010803" pitchFamily="18" charset="0"/>
              </a:rPr>
              <a:t>Sponsors are required to complete an ISV application at least 60-90 days before the proposed ISV date and submit to a background check (this is a search to attempt to reveal any criminal history and serves as a tool to assess whether a person should travel with Unbound).</a:t>
            </a:r>
            <a:endParaRPr lang="en-US" sz="2400">
              <a:solidFill>
                <a:srgbClr val="FF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DF376C8E-F56E-C889-EEB2-ABF5C1734639}"/>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Sponsorship</a:t>
            </a:r>
          </a:p>
        </p:txBody>
      </p:sp>
    </p:spTree>
    <p:extLst>
      <p:ext uri="{BB962C8B-B14F-4D97-AF65-F5344CB8AC3E}">
        <p14:creationId xmlns:p14="http://schemas.microsoft.com/office/powerpoint/2010/main" val="1362639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0EC40-BB94-B9A8-FB07-B1C28F036F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59683-B832-8404-6742-4FFEEC748109}"/>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a:latin typeface="Centaur"/>
              </a:rPr>
              <a:t>6.4.5.3 Possible ISV participants</a:t>
            </a:r>
            <a:endParaRPr lang="en-US" sz="3800">
              <a:latin typeface="Centaur"/>
            </a:endParaRPr>
          </a:p>
        </p:txBody>
      </p:sp>
      <p:sp>
        <p:nvSpPr>
          <p:cNvPr id="3" name="Content Placeholder 2">
            <a:extLst>
              <a:ext uri="{FF2B5EF4-FFF2-40B4-BE49-F238E27FC236}">
                <a16:creationId xmlns:a16="http://schemas.microsoft.com/office/drawing/2014/main" id="{D65456DF-530C-CA0D-B0CE-CDFCFA962DE6}"/>
              </a:ext>
            </a:extLst>
          </p:cNvPr>
          <p:cNvSpPr>
            <a:spLocks noGrp="1"/>
          </p:cNvSpPr>
          <p:nvPr>
            <p:ph idx="1"/>
          </p:nvPr>
        </p:nvSpPr>
        <p:spPr>
          <a:xfrm>
            <a:off x="495299" y="1219200"/>
            <a:ext cx="11125200" cy="5334000"/>
          </a:xfrm>
        </p:spPr>
        <p:txBody>
          <a:bodyPr vert="horz" lIns="91440" tIns="45720" rIns="91440" bIns="45720" rtlCol="0" anchor="t">
            <a:normAutofit/>
          </a:bodyPr>
          <a:lstStyle/>
          <a:p>
            <a:pPr marL="0" marR="0" indent="0">
              <a:spcBef>
                <a:spcPts val="0"/>
              </a:spcBef>
              <a:spcAft>
                <a:spcPts val="0"/>
              </a:spcAft>
              <a:buNone/>
            </a:pPr>
            <a:r>
              <a:rPr lang="en-US" sz="2200" i="1">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To clarify existing policy</a:t>
            </a:r>
            <a:r>
              <a:rPr lang="en-US" sz="2200" i="1">
                <a:effectLst/>
                <a:latin typeface="Garamond" panose="02020404030301010803" pitchFamily="18" charset="0"/>
                <a:ea typeface="Times New Roman" panose="02020603050405020304" pitchFamily="18" charset="0"/>
                <a:cs typeface="Segoe UI" panose="020B0502040204020203" pitchFamily="34" charset="0"/>
              </a:rPr>
              <a:t> </a:t>
            </a:r>
            <a:endParaRPr lang="en-US" sz="220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1000"/>
              </a:spcAft>
              <a:buNone/>
            </a:pPr>
            <a:endParaRPr lang="en-US" sz="2200" u="sng">
              <a:solidFill>
                <a:srgbClr val="FF0000"/>
              </a:solidFill>
              <a:effectLst/>
              <a:latin typeface="Garamond" panose="02020404030301010803" pitchFamily="18" charset="0"/>
              <a:ea typeface="Calibri" panose="020F0502020204030204" pitchFamily="34" charset="0"/>
            </a:endParaRPr>
          </a:p>
          <a:p>
            <a:pPr marL="0" marR="0" indent="0">
              <a:lnSpc>
                <a:spcPct val="115000"/>
              </a:lnSpc>
              <a:spcAft>
                <a:spcPts val="1000"/>
              </a:spcAft>
              <a:buNone/>
            </a:pPr>
            <a:r>
              <a:rPr lang="en-US" sz="2800">
                <a:effectLst/>
                <a:latin typeface="Garamond" panose="02020404030301010803" pitchFamily="18" charset="0"/>
                <a:ea typeface="Garamond" panose="02020404030301010803" pitchFamily="18" charset="0"/>
                <a:cs typeface="Garamond" panose="02020404030301010803" pitchFamily="18" charset="0"/>
              </a:rPr>
              <a:t>Only approved visitors should be allowed to participate in a visit. Notify ISV coordinators by email or </a:t>
            </a:r>
            <a:r>
              <a:rPr lang="en-US" sz="2800" err="1">
                <a:effectLst/>
                <a:latin typeface="Garamond" panose="02020404030301010803" pitchFamily="18" charset="0"/>
                <a:ea typeface="Garamond" panose="02020404030301010803" pitchFamily="18" charset="0"/>
                <a:cs typeface="Garamond" panose="02020404030301010803" pitchFamily="18" charset="0"/>
              </a:rPr>
              <a:t>whatsapp</a:t>
            </a:r>
            <a:r>
              <a:rPr lang="en-US" sz="2800">
                <a:effectLst/>
                <a:latin typeface="Garamond" panose="02020404030301010803" pitchFamily="18" charset="0"/>
                <a:ea typeface="Garamond" panose="02020404030301010803" pitchFamily="18" charset="0"/>
                <a:cs typeface="Garamond" panose="02020404030301010803" pitchFamily="18" charset="0"/>
              </a:rPr>
              <a:t> if an unapproved visitor is brought to the ISV location.</a:t>
            </a:r>
            <a:endParaRPr lang="en-US" sz="2800">
              <a:effectLst/>
              <a:latin typeface="Times New Roman" panose="02020603050405020304" pitchFamily="18" charset="0"/>
              <a:ea typeface="Calibri" panose="020F050202020403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D42B0B72-6A96-3401-C2E4-D0621AB5073B}"/>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n-US" sz="2400" b="1">
                <a:solidFill>
                  <a:schemeClr val="bg1"/>
                </a:solidFill>
                <a:latin typeface="Centaur" panose="02030504050205020304" pitchFamily="18" charset="0"/>
              </a:rPr>
              <a:t>Sponsorship</a:t>
            </a:r>
          </a:p>
        </p:txBody>
      </p:sp>
    </p:spTree>
    <p:extLst>
      <p:ext uri="{BB962C8B-B14F-4D97-AF65-F5344CB8AC3E}">
        <p14:creationId xmlns:p14="http://schemas.microsoft.com/office/powerpoint/2010/main" val="1562287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08962da-7e49-417d-bf2d-aa1fd0f9a02e" xsi:nil="true"/>
    <lcf76f155ced4ddcb4097134ff3c332f xmlns="a3e79b0f-2e5c-44f3-86ca-a129381f5310">
      <Terms xmlns="http://schemas.microsoft.com/office/infopath/2007/PartnerControls"/>
    </lcf76f155ced4ddcb4097134ff3c332f>
    <SharedWithUsers xmlns="908962da-7e49-417d-bf2d-aa1fd0f9a02e">
      <UserInfo>
        <DisplayName>Unbound BI Members</DisplayName>
        <AccountId>367</AccountId>
        <AccountType/>
      </UserInfo>
      <UserInfo>
        <DisplayName>Rey Sampaga</DisplayName>
        <AccountId>43</AccountId>
        <AccountType/>
      </UserInfo>
      <UserInfo>
        <DisplayName>Samantha Downs</DisplayName>
        <AccountId>109</AccountId>
        <AccountType/>
      </UserInfo>
      <UserInfo>
        <DisplayName>Ellen Edgar</DisplayName>
        <AccountId>26</AccountId>
        <AccountType/>
      </UserInfo>
      <UserInfo>
        <DisplayName>Melissa Velazquez</DisplayName>
        <AccountId>12</AccountId>
        <AccountType/>
      </UserInfo>
      <UserInfo>
        <DisplayName>Diego Restrepo</DisplayName>
        <AccountId>30</AccountId>
        <AccountType/>
      </UserInfo>
      <UserInfo>
        <DisplayName>Daniel Pearson</DisplayName>
        <AccountId>16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10E12F4EF4F2499C202FED89557D5F" ma:contentTypeVersion="18" ma:contentTypeDescription="Create a new document." ma:contentTypeScope="" ma:versionID="fa97be3e599267613827195cf4576b8c">
  <xsd:schema xmlns:xsd="http://www.w3.org/2001/XMLSchema" xmlns:xs="http://www.w3.org/2001/XMLSchema" xmlns:p="http://schemas.microsoft.com/office/2006/metadata/properties" xmlns:ns2="a3e79b0f-2e5c-44f3-86ca-a129381f5310" xmlns:ns3="908962da-7e49-417d-bf2d-aa1fd0f9a02e" targetNamespace="http://schemas.microsoft.com/office/2006/metadata/properties" ma:root="true" ma:fieldsID="b8e9b21d56a76ca3b7d247f111b65a3e" ns2:_="" ns3:_="">
    <xsd:import namespace="a3e79b0f-2e5c-44f3-86ca-a129381f5310"/>
    <xsd:import namespace="908962da-7e49-417d-bf2d-aa1fd0f9a0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79b0f-2e5c-44f3-86ca-a129381f53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aeb1c5d-f832-4922-9156-cbe6eafe467d"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8962da-7e49-417d-bf2d-aa1fd0f9a02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9e9e937-b60f-4f11-ba74-411a3f172958}" ma:internalName="TaxCatchAll" ma:showField="CatchAllData" ma:web="908962da-7e49-417d-bf2d-aa1fd0f9a0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1B3165-A288-468A-B89F-6A0EA68DD9A4}">
  <ds:schemaRefs>
    <ds:schemaRef ds:uri="908962da-7e49-417d-bf2d-aa1fd0f9a02e"/>
    <ds:schemaRef ds:uri="a3e79b0f-2e5c-44f3-86ca-a129381f53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DA4294B-1E5F-4A45-B585-CED2F73935D5}">
  <ds:schemaRefs>
    <ds:schemaRef ds:uri="908962da-7e49-417d-bf2d-aa1fd0f9a02e"/>
    <ds:schemaRef ds:uri="a3e79b0f-2e5c-44f3-86ca-a129381f53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BED896-D96A-41B3-812D-A6CB622BCA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17</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2.2.4 Board composition</vt:lpstr>
      <vt:lpstr>4.2.7 Henry Perez Professional Development Scholarship</vt:lpstr>
      <vt:lpstr>5.2.4.3 One Sponsored Member per Household</vt:lpstr>
      <vt:lpstr>5.2.5 Active participation</vt:lpstr>
      <vt:lpstr>6.2.1 Communication between sponsors and project staff</vt:lpstr>
      <vt:lpstr>6.4.3 Standard ISV timeline</vt:lpstr>
      <vt:lpstr>6.4.5.3 Possible ISV participants</vt:lpstr>
      <vt:lpstr>6.4.5.5 Location of an ISV</vt:lpstr>
      <vt:lpstr>6.4.5.7 Length of visit</vt:lpstr>
      <vt:lpstr>PowerPoint Presentation</vt:lpstr>
      <vt:lpstr>3.2.2 Donations from a sponsor received by project office</vt:lpstr>
      <vt:lpstr>4.2.3.1 Petty cash</vt:lpstr>
      <vt:lpstr>7.3 Authorizations</vt:lpstr>
      <vt:lpstr>7.6.2 Records retention</vt:lpstr>
      <vt:lpstr>7.7 Local financial manual</vt:lpstr>
      <vt:lpstr>PowerPoint Presentation</vt:lpstr>
      <vt:lpstr>2.4 Processing at Unbound headquarters</vt:lpstr>
      <vt:lpstr>3.4.2 Content requirements</vt:lpstr>
      <vt:lpstr>6.2.2 Youth in change of sponsor</vt:lpstr>
      <vt:lpstr>PowerPoint Presentation</vt:lpstr>
      <vt:lpstr>2.3.1  Individual community service plans</vt:lpstr>
      <vt:lpstr>5.7  Annual Program Report – page 2</vt:lpstr>
      <vt:lpstr>PowerPoint Presentation</vt:lpstr>
      <vt:lpstr>1.4.1  Program Reserve</vt:lpstr>
      <vt:lpstr>4.1  Timeline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Pearson</dc:creator>
  <cp:revision>1</cp:revision>
  <dcterms:created xsi:type="dcterms:W3CDTF">2020-12-21T20:51:58Z</dcterms:created>
  <dcterms:modified xsi:type="dcterms:W3CDTF">2025-02-10T19:12:42Z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0x0101009310E12F4EF4F2499C202FED89557D5F</vt:lpwstr>
  </property>
  <property fmtid="{D5CDD505-2E9C-101B-9397-08002B2CF9AE}" pid="3" name="MediaServiceImageTags">
    <vt:lpwstr/>
  </property>
</Properties>
</file>